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7" r:id="rId2"/>
    <p:sldId id="302" r:id="rId3"/>
    <p:sldId id="269" r:id="rId4"/>
    <p:sldId id="301" r:id="rId5"/>
    <p:sldId id="270" r:id="rId6"/>
    <p:sldId id="263" r:id="rId7"/>
    <p:sldId id="299" r:id="rId8"/>
    <p:sldId id="265" r:id="rId9"/>
    <p:sldId id="268" r:id="rId10"/>
    <p:sldId id="274" r:id="rId11"/>
    <p:sldId id="292" r:id="rId12"/>
    <p:sldId id="283" r:id="rId13"/>
    <p:sldId id="307" r:id="rId14"/>
    <p:sldId id="309" r:id="rId15"/>
    <p:sldId id="304" r:id="rId16"/>
    <p:sldId id="308" r:id="rId17"/>
    <p:sldId id="306" r:id="rId18"/>
    <p:sldId id="310" r:id="rId19"/>
    <p:sldId id="285" r:id="rId20"/>
    <p:sldId id="313" r:id="rId21"/>
    <p:sldId id="326" r:id="rId22"/>
    <p:sldId id="315" r:id="rId23"/>
    <p:sldId id="311" r:id="rId24"/>
    <p:sldId id="318" r:id="rId25"/>
    <p:sldId id="317" r:id="rId26"/>
    <p:sldId id="279" r:id="rId27"/>
    <p:sldId id="319" r:id="rId28"/>
    <p:sldId id="314" r:id="rId29"/>
    <p:sldId id="312" r:id="rId30"/>
    <p:sldId id="323" r:id="rId31"/>
    <p:sldId id="321" r:id="rId32"/>
    <p:sldId id="322" r:id="rId33"/>
    <p:sldId id="324" r:id="rId34"/>
    <p:sldId id="325" r:id="rId35"/>
  </p:sldIdLst>
  <p:sldSz cx="9144000" cy="6858000" type="screen4x3"/>
  <p:notesSz cx="6669088" cy="9928225"/>
  <p:embeddedFontLst>
    <p:embeddedFont>
      <p:font typeface="Verdana" pitchFamily="34" charset="0"/>
      <p:regular r:id="rId38"/>
      <p:bold r:id="rId39"/>
      <p:italic r:id="rId40"/>
      <p:boldItalic r:id="rId41"/>
    </p:embeddedFont>
    <p:embeddedFont>
      <p:font typeface="Microsoft Sans Serif" pitchFamily="34" charset="0"/>
      <p:regular r:id="rId42"/>
    </p:embeddedFont>
  </p:embeddedFont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chemeClr val="bg2"/>
        </a:solidFill>
        <a:latin typeface="Microsoft Sans Serif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D4B"/>
    <a:srgbClr val="C5DBFF"/>
    <a:srgbClr val="0000FF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AF606853-7671-496A-8E4F-DF71F8EC918B}" styleName="Dunkle Formatvorlage 1 - Akz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0413" autoAdjust="0"/>
    <p:restoredTop sz="90200" autoAdjust="0"/>
  </p:normalViewPr>
  <p:slideViewPr>
    <p:cSldViewPr>
      <p:cViewPr varScale="1">
        <p:scale>
          <a:sx n="121" d="100"/>
          <a:sy n="121" d="100"/>
        </p:scale>
        <p:origin x="-7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font" Target="fonts/font3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2925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BB5AB2BE-888C-416D-AAE4-B9BACB0444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6125"/>
            <a:ext cx="4960938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4875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2925"/>
            <a:ext cx="28908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838" tIns="47419" rIns="94838" bIns="47419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BB022E6-3BF1-4C86-9644-2B526CF5DD9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APQ: </a:t>
            </a:r>
            <a:r>
              <a:rPr lang="de-DE" baseline="0" dirty="0" err="1" smtClean="0"/>
              <a:t>money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made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</a:t>
            </a:r>
            <a:r>
              <a:rPr lang="de-DE" baseline="0" dirty="0" smtClean="0"/>
              <a:t> X</a:t>
            </a:r>
          </a:p>
          <a:p>
            <a:r>
              <a:rPr lang="de-DE" baseline="0" dirty="0" err="1" smtClean="0"/>
              <a:t>Join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selectivity</a:t>
            </a:r>
            <a:r>
              <a:rPr lang="de-DE" baseline="0" dirty="0" smtClean="0"/>
              <a:t>: #</a:t>
            </a:r>
            <a:r>
              <a:rPr lang="de-DE" baseline="0" dirty="0" err="1" smtClean="0"/>
              <a:t>lineitems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with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part</a:t>
            </a:r>
            <a:r>
              <a:rPr lang="de-DE" baseline="0" dirty="0" smtClean="0"/>
              <a:t> X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Switch back to JS for tables with dependencies and all its successors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19</a:t>
            </a:fld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JS have a high overhead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on uniformly distributed keys, but the overhead decreases with increasing skew.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 reason for this behavior is that, when the skew is low, almost every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tuple</a:t>
            </a:r>
            <a:endParaRPr lang="en-US" sz="1200" kern="1200" baseline="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in the sample of O corresponds to a different customer, which in turn has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be added to the reference table. When the skew is high, however, a large subset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of the orders are placed by only a small subset of the customers; the number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of distinct foreign keys in the sample of O therefore decreases in expectation.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 overhead of LBS is consistently smaller than the overhead of JS. For a skew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value of z = 0, no reference tables are needed at all; see the discussion at the end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of Section 4.2. With increasing skew, some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tuples</a:t>
            </a:r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are referenced with a higher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probability than their desired sampling rate (case 3), so that they are added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the reference tables from time to time. If the skew increases further, the number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of referenced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tuples</a:t>
            </a:r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decreases rapidly and the same effect as for JS can be</a:t>
            </a:r>
          </a:p>
          <a:p>
            <a:r>
              <a:rPr lang="de-DE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observed</a:t>
            </a:r>
            <a:r>
              <a:rPr lang="de-DE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20</a:t>
            </a:fld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In a final experiment, we evaluated the impact of the synopsis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size when sampling the 6 tables mentioned above. Figure 7c plots the space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overhead in dependency of the size of the sample part of the synopsis. As can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be seen, the overhead decreases with increasing sample size because more and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more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tuples</a:t>
            </a:r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qualify for the sample and therefore do not have to be stored in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reference tables. Especially for small synopses, LBS have a significantly smaller</a:t>
            </a:r>
          </a:p>
          <a:p>
            <a:r>
              <a:rPr lang="de-DE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overhead</a:t>
            </a:r>
            <a:r>
              <a:rPr lang="de-DE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21</a:t>
            </a:fld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We next evaluated the impact of the number of tables. We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started with just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lineitem</a:t>
            </a:r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 and orders and subsequently added customer,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partsupp</a:t>
            </a:r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,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part and supplier (in this order). The total size of the synopsis was set to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1%. The skew parameter was set to z = 0.5. The results are shown in Figure 7b.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As can be seen, LBS outperform JS, especially when the number of tables is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high. The reason is that an increasing number of tables lead to an increasing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number of transitive references, which have to be stored in the reference tables.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For Linked Bernoulli Synopses, this effect is reduced to a minimum.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22</a:t>
            </a:fld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In the next experiment, we proceeded as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before but modified the fraction f of unreferenced customers. A fraction of f =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40% means that 40% of the customers did not place any order. For the remaining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customers, we used a skew parameter of z = 0.5. Figure 7d plots the space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overhead for various choices of f. For JS, the space overhead decreases as the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f increases. The reason is that the number of distinct customers in the sample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of O drops as f increases so that less space is required for reference tables. LBS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performs better when the values of f are not too extreme. When the value of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f increases, so does the space overhead because more and more customers are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referenced with probability larger than the sampling fraction (case 3).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28</a:t>
            </a:fld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dirty="0" err="1" smtClean="0"/>
              <a:t>sth</a:t>
            </a:r>
            <a:r>
              <a:rPr lang="de-DE" baseline="0" dirty="0" smtClean="0"/>
              <a:t> </a:t>
            </a:r>
            <a:r>
              <a:rPr lang="de-DE" baseline="0" dirty="0" err="1" smtClean="0"/>
              <a:t>about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equi-sampling-fraction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scheme</a:t>
            </a:r>
            <a:r>
              <a:rPr lang="de-DE" baseline="0" dirty="0" smtClean="0"/>
              <a:t>?</a:t>
            </a:r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31</a:t>
            </a:fld>
            <a:endParaRPr 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optional: second run to adapt size of oversized synopses</a:t>
            </a:r>
            <a:endParaRPr lang="en-US" sz="1800" dirty="0" smtClean="0"/>
          </a:p>
          <a:p>
            <a:endParaRPr lang="de-DE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32</a:t>
            </a:fld>
            <a:endParaRPr lang="de-DE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baseline="0" dirty="0" err="1" smtClean="0"/>
              <a:t>improvement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when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run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longer</a:t>
            </a:r>
            <a:r>
              <a:rPr lang="de-DE" baseline="0" dirty="0" smtClean="0"/>
              <a:t>, but EXPENSIVE</a:t>
            </a:r>
          </a:p>
          <a:p>
            <a:r>
              <a:rPr lang="de-DE" baseline="0" dirty="0" err="1" smtClean="0"/>
              <a:t>Currently</a:t>
            </a:r>
            <a:r>
              <a:rPr lang="de-DE" baseline="0" dirty="0" smtClean="0"/>
              <a:t> </a:t>
            </a:r>
            <a:r>
              <a:rPr lang="de-DE" baseline="0" dirty="0" err="1" smtClean="0"/>
              <a:t>inverstigating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more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recent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methods</a:t>
            </a:r>
            <a:r>
              <a:rPr lang="de-DE" baseline="0" dirty="0" smtClean="0"/>
              <a:t> </a:t>
            </a:r>
            <a:r>
              <a:rPr lang="de-DE" baseline="0" dirty="0" err="1" smtClean="0"/>
              <a:t>for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monotonic</a:t>
            </a:r>
            <a:r>
              <a:rPr lang="de-DE" baseline="0" dirty="0" smtClean="0"/>
              <a:t> </a:t>
            </a:r>
            <a:r>
              <a:rPr lang="de-DE" baseline="0" dirty="0" err="1" smtClean="0"/>
              <a:t>optimization</a:t>
            </a:r>
            <a:endParaRPr lang="de-DE" baseline="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33</a:t>
            </a:fld>
            <a:endParaRPr lang="de-DE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baseline="0" dirty="0" err="1" smtClean="0"/>
              <a:t>Average</a:t>
            </a:r>
            <a:r>
              <a:rPr lang="de-DE" baseline="0" dirty="0" smtClean="0"/>
              <a:t> relative </a:t>
            </a:r>
            <a:r>
              <a:rPr lang="de-DE" baseline="0" dirty="0" err="1" smtClean="0"/>
              <a:t>error</a:t>
            </a:r>
            <a:endParaRPr lang="de-DE" baseline="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34</a:t>
            </a:fld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600" dirty="0" smtClean="0"/>
              <a:t>only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of the samples may directly be used for approximate query processing 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err="1" smtClean="0"/>
              <a:t>tuples</a:t>
            </a:r>
            <a:r>
              <a:rPr lang="en-US" sz="1600" dirty="0" smtClean="0"/>
              <a:t> of reference tables = overhead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dirty="0" err="1" smtClean="0"/>
              <a:t>Coin-flip</a:t>
            </a:r>
            <a:r>
              <a:rPr lang="de-DE" dirty="0" smtClean="0"/>
              <a:t> </a:t>
            </a:r>
            <a:r>
              <a:rPr lang="de-DE" dirty="0" err="1" smtClean="0"/>
              <a:t>sampling</a:t>
            </a:r>
            <a:endParaRPr lang="de-DE" dirty="0" smtClean="0"/>
          </a:p>
          <a:p>
            <a:pPr eaLnBrk="1" hangingPunct="1"/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overhead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33.85% (</a:t>
            </a:r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synopsis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8.03125)</a:t>
            </a:r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1F6940-55CA-4852-9E3E-31A3C1E03691}" type="slidenum">
              <a:rPr lang="de-DE" smtClean="0"/>
              <a:pPr/>
              <a:t>6</a:t>
            </a:fld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 eaLnBrk="1" hangingPunct="1"/>
            <a:r>
              <a:rPr lang="en-US" dirty="0" smtClean="0">
                <a:sym typeface="Wingdings" pitchFamily="2" charset="2"/>
              </a:rPr>
              <a:t>Samples are dependent, but that doesn’t matter for queries</a:t>
            </a:r>
          </a:p>
          <a:p>
            <a:pPr lvl="2" eaLnBrk="1" hangingPunct="1"/>
            <a:r>
              <a:rPr lang="en-US" dirty="0" smtClean="0"/>
              <a:t>Re-use the randomness of sampling the predecessor</a:t>
            </a:r>
          </a:p>
          <a:p>
            <a:pPr lvl="2" eaLnBrk="1" hangingPunct="1"/>
            <a:r>
              <a:rPr lang="en-US" dirty="0" smtClean="0">
                <a:sym typeface="Wingdings" pitchFamily="2" charset="2"/>
              </a:rPr>
              <a:t>Bias the sample towards the referenced </a:t>
            </a:r>
            <a:r>
              <a:rPr lang="en-US" dirty="0" err="1" smtClean="0">
                <a:sym typeface="Wingdings" pitchFamily="2" charset="2"/>
              </a:rPr>
              <a:t>tuples</a:t>
            </a:r>
            <a:endParaRPr lang="en-US" dirty="0" smtClean="0">
              <a:sym typeface="Wingdings" pitchFamily="2" charset="2"/>
            </a:endParaRPr>
          </a:p>
          <a:p>
            <a:pPr lvl="1" eaLnBrk="1" hangingPunct="1"/>
            <a:endParaRPr lang="en-US" sz="1800" dirty="0" smtClean="0">
              <a:sym typeface="Wingdings" pitchFamily="2" charset="2"/>
            </a:endParaRPr>
          </a:p>
          <a:p>
            <a:endParaRPr lang="de-DE" dirty="0" smtClean="0"/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43870E-E1F3-499C-837E-092F843C9294}" type="slidenum">
              <a:rPr lang="de-DE" smtClean="0"/>
              <a:pPr/>
              <a:t>8</a:t>
            </a:fld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baseline="0" dirty="0" err="1" smtClean="0"/>
              <a:t>Decision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might</a:t>
            </a:r>
            <a:r>
              <a:rPr lang="de-DE" baseline="0" dirty="0" smtClean="0"/>
              <a:t> </a:t>
            </a:r>
            <a:r>
              <a:rPr lang="de-DE" baseline="0" dirty="0" err="1" smtClean="0"/>
              <a:t>be</a:t>
            </a:r>
            <a:r>
              <a:rPr lang="de-DE" baseline="0" dirty="0" smtClean="0"/>
              <a:t> </a:t>
            </a:r>
            <a:r>
              <a:rPr lang="de-DE" baseline="0" dirty="0" err="1" smtClean="0"/>
              <a:t>randomized</a:t>
            </a:r>
            <a:endParaRPr lang="de-DE" baseline="0" dirty="0" smtClean="0"/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9</a:t>
            </a:fld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de-DE" dirty="0" smtClean="0"/>
              <a:t>25%</a:t>
            </a:r>
          </a:p>
          <a:p>
            <a:r>
              <a:rPr lang="de-DE" dirty="0" smtClean="0"/>
              <a:t>66%</a:t>
            </a:r>
          </a:p>
        </p:txBody>
      </p:sp>
      <p:sp>
        <p:nvSpPr>
          <p:cNvPr id="1843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3DA50E-632E-4629-8104-9FF020562A9D}" type="slidenum">
              <a:rPr lang="de-DE" smtClean="0"/>
              <a:pPr/>
              <a:t>10</a:t>
            </a:fld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overhead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12.5% (</a:t>
            </a:r>
            <a:r>
              <a:rPr lang="de-DE" dirty="0" err="1" smtClean="0"/>
              <a:t>expected</a:t>
            </a:r>
            <a:r>
              <a:rPr lang="de-DE" dirty="0" smtClean="0"/>
              <a:t> </a:t>
            </a:r>
            <a:r>
              <a:rPr lang="de-DE" dirty="0" err="1" smtClean="0"/>
              <a:t>synopsis</a:t>
            </a:r>
            <a:r>
              <a:rPr lang="de-DE" dirty="0" smtClean="0"/>
              <a:t> </a:t>
            </a:r>
            <a:r>
              <a:rPr lang="de-DE" dirty="0" err="1" smtClean="0"/>
              <a:t>size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6.75)</a:t>
            </a:r>
          </a:p>
          <a:p>
            <a:pPr eaLnBrk="1" hangingPunct="1"/>
            <a:endParaRPr lang="de-DE" dirty="0" smtClean="0"/>
          </a:p>
          <a:p>
            <a:pPr eaLnBrk="1" hangingPunct="1"/>
            <a:r>
              <a:rPr lang="de-DE" dirty="0" err="1" smtClean="0"/>
              <a:t>example</a:t>
            </a:r>
            <a:r>
              <a:rPr lang="de-DE" dirty="0" smtClean="0"/>
              <a:t> </a:t>
            </a:r>
            <a:r>
              <a:rPr lang="de-DE" dirty="0" err="1" smtClean="0"/>
              <a:t>instance</a:t>
            </a:r>
            <a:r>
              <a:rPr lang="de-DE" dirty="0" smtClean="0"/>
              <a:t>: </a:t>
            </a:r>
            <a:r>
              <a:rPr lang="de-DE" dirty="0" err="1" smtClean="0"/>
              <a:t>overhead</a:t>
            </a:r>
            <a:r>
              <a:rPr lang="de-DE" dirty="0" smtClean="0"/>
              <a:t> </a:t>
            </a:r>
            <a:r>
              <a:rPr lang="de-DE" dirty="0" err="1" smtClean="0"/>
              <a:t>reduced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50% </a:t>
            </a:r>
            <a:r>
              <a:rPr lang="de-DE" dirty="0" err="1" smtClean="0"/>
              <a:t>to</a:t>
            </a:r>
            <a:r>
              <a:rPr lang="de-DE" dirty="0" smtClean="0"/>
              <a:t> 16.7% </a:t>
            </a:r>
            <a:r>
              <a:rPr lang="de-DE" dirty="0" smtClean="0">
                <a:sym typeface="Wingdings" pitchFamily="2" charset="2"/>
              </a:rPr>
              <a:t> 66,66% </a:t>
            </a:r>
            <a:r>
              <a:rPr lang="de-DE" dirty="0" err="1" smtClean="0">
                <a:sym typeface="Wingdings" pitchFamily="2" charset="2"/>
              </a:rPr>
              <a:t>less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overhead</a:t>
            </a:r>
            <a:endParaRPr lang="de-DE" dirty="0" smtClean="0">
              <a:sym typeface="Wingdings" pitchFamily="2" charset="2"/>
            </a:endParaRPr>
          </a:p>
          <a:p>
            <a:pPr eaLnBrk="1" hangingPunct="1"/>
            <a:r>
              <a:rPr lang="de-DE" dirty="0" err="1" smtClean="0">
                <a:sym typeface="Wingdings" pitchFamily="2" charset="2"/>
              </a:rPr>
              <a:t>expected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overhead</a:t>
            </a:r>
            <a:r>
              <a:rPr lang="de-DE" dirty="0" smtClean="0">
                <a:sym typeface="Wingdings" pitchFamily="2" charset="2"/>
              </a:rPr>
              <a:t>: </a:t>
            </a:r>
            <a:r>
              <a:rPr lang="de-DE" dirty="0" err="1" smtClean="0">
                <a:sym typeface="Wingdings" pitchFamily="2" charset="2"/>
              </a:rPr>
              <a:t>overhead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reduced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from</a:t>
            </a:r>
            <a:r>
              <a:rPr lang="de-DE" dirty="0" smtClean="0">
                <a:sym typeface="Wingdings" pitchFamily="2" charset="2"/>
              </a:rPr>
              <a:t> 33.85% </a:t>
            </a:r>
            <a:r>
              <a:rPr lang="de-DE" dirty="0" err="1" smtClean="0">
                <a:sym typeface="Wingdings" pitchFamily="2" charset="2"/>
              </a:rPr>
              <a:t>to</a:t>
            </a:r>
            <a:r>
              <a:rPr lang="de-DE" dirty="0" smtClean="0">
                <a:sym typeface="Wingdings" pitchFamily="2" charset="2"/>
              </a:rPr>
              <a:t> 12.5%  63% </a:t>
            </a:r>
            <a:r>
              <a:rPr lang="de-DE" dirty="0" err="1" smtClean="0">
                <a:sym typeface="Wingdings" pitchFamily="2" charset="2"/>
              </a:rPr>
              <a:t>less</a:t>
            </a:r>
            <a:r>
              <a:rPr lang="de-DE" dirty="0" smtClean="0">
                <a:sym typeface="Wingdings" pitchFamily="2" charset="2"/>
              </a:rPr>
              <a:t> </a:t>
            </a:r>
            <a:r>
              <a:rPr lang="de-DE" dirty="0" err="1" smtClean="0">
                <a:sym typeface="Wingdings" pitchFamily="2" charset="2"/>
              </a:rPr>
              <a:t>overhead</a:t>
            </a:r>
            <a:endParaRPr lang="de-DE" dirty="0" smtClean="0"/>
          </a:p>
          <a:p>
            <a:pPr eaLnBrk="1" hangingPunct="1"/>
            <a:endParaRPr lang="de-DE" dirty="0" smtClean="0"/>
          </a:p>
        </p:txBody>
      </p:sp>
      <p:sp>
        <p:nvSpPr>
          <p:cNvPr id="1946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B55E36-1ABD-4685-9950-A5D70C38CF18}" type="slidenum">
              <a:rPr lang="de-DE" smtClean="0"/>
              <a:pPr/>
              <a:t>11</a:t>
            </a:fld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Selected = sample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reference</a:t>
            </a:r>
            <a:r>
              <a:rPr lang="de-DE" dirty="0" smtClean="0"/>
              <a:t> </a:t>
            </a:r>
            <a:r>
              <a:rPr lang="de-DE" dirty="0" err="1" smtClean="0"/>
              <a:t>table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12</a:t>
            </a:fld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none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BB022E6-3BF1-4C86-9644-2B526CF5DD93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001D4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-12700" y="11684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3462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6" name="Picture 20" descr="TU_Logo_90_S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5600" y="438150"/>
            <a:ext cx="19050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2663" y="2703513"/>
            <a:ext cx="7504112" cy="1143000"/>
          </a:xfrm>
        </p:spPr>
        <p:txBody>
          <a:bodyPr tIns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638800"/>
            <a:ext cx="7467600" cy="685800"/>
          </a:xfrm>
        </p:spPr>
        <p:txBody>
          <a:bodyPr tIns="0" anchor="ctr"/>
          <a:lstStyle>
            <a:lvl1pPr marL="0" indent="0">
              <a:spcBef>
                <a:spcPct val="0"/>
              </a:spcBef>
              <a:defRPr sz="3200">
                <a:solidFill>
                  <a:schemeClr val="bg1"/>
                </a:solidFill>
              </a:defRPr>
            </a:lvl1pPr>
          </a:lstStyle>
          <a:p>
            <a:r>
              <a:rPr lang="de-DE"/>
              <a:t>Ort, Datum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94484D34-AF85-4848-9217-3D835854B6A9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86A9D4B-682F-4407-BE22-B793EBA0981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51638" y="260350"/>
            <a:ext cx="2141537" cy="58356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23850" y="260350"/>
            <a:ext cx="6275388" cy="58356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266B485F-E866-468C-BB68-DA0684C262F7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ED1E7DD-E636-4A34-BF8D-DBB81D06723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Linked Bernoulli Synopses: Sampling Along Foreign Keys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5C516CD-F98F-4E6B-AC42-624E508C929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8A7CC444-E5CB-491E-820B-4706D2A1C20D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B59545D-5380-44F4-9BEF-97742C15DDD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850" y="1125538"/>
            <a:ext cx="4208463" cy="4970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84713" y="1125538"/>
            <a:ext cx="4208462" cy="4970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24002496-B388-490F-A09E-1F4F8B9A242E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E02CD78-340A-4BFD-A92F-BAE53510A0F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891C58E3-DC5E-47BD-ADC2-4117DB91711A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8A8B0CA4-22FC-44A0-94D7-2F1FEDEC689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76B30EEE-5E2A-4381-8CB4-A933340B6069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C272961-64D0-4C32-990E-707A3132491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FAE36F64-0704-450E-A702-C2017B61EA55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E0FD3AA6-1D6A-42AA-B4DE-15106AF59C9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C816E076-A146-4867-9F7E-7C08230FE45C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43A8D6B-59E6-4261-9DCE-F0F140E37A6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EDBT Ph.D. Workshop, </a:t>
            </a:r>
            <a:fld id="{32B78B57-C306-4848-8555-B2684E087C4B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3D51F72-A671-4098-862C-6773179DD8D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260350"/>
            <a:ext cx="6640512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25538"/>
            <a:ext cx="8569325" cy="497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Klicken Sie, um die Formate des Vorlagentextes zu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95288" y="6453188"/>
            <a:ext cx="28082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EDBT Ph.D. Workshop, </a:t>
            </a:r>
            <a:fld id="{C0E7FE5F-CB0F-4347-959B-C71B88556CBB}" type="datetime1">
              <a:rPr lang="en-US"/>
              <a:pPr>
                <a:defRPr/>
              </a:pPr>
              <a:t>7/8/2008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40100" y="6453188"/>
            <a:ext cx="41116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Tolerant Ad Hoc Data Propagation with Error Quantification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83463" y="6453188"/>
            <a:ext cx="13652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Slide </a:t>
            </a:r>
            <a:fld id="{81E54E0E-ADC3-4642-9770-62E7472A55B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784225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pic>
        <p:nvPicPr>
          <p:cNvPr id="2" name="Picture 15" descr="TU_Logo_90_HKS4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09588" y="222250"/>
            <a:ext cx="1443037" cy="42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0" name="Line 16"/>
          <p:cNvSpPr>
            <a:spLocks noChangeShapeType="1"/>
          </p:cNvSpPr>
          <p:nvPr userDrawn="1"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001D4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1D4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1D4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1D4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1D4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1D4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1D4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1D4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1D4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00113" y="2708275"/>
            <a:ext cx="7504112" cy="2305050"/>
          </a:xfrm>
        </p:spPr>
        <p:txBody>
          <a:bodyPr/>
          <a:lstStyle/>
          <a:p>
            <a:pPr eaLnBrk="1" hangingPunct="1"/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>Linked Bernoulli Synopses</a:t>
            </a:r>
            <a:br>
              <a:rPr lang="en-US" sz="32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400" b="0" dirty="0" smtClean="0"/>
              <a:t>Sampling Along Foreign Keys</a:t>
            </a: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1600" b="0" i="1" dirty="0" smtClean="0"/>
              <a:t>Rainer Gemulla</a:t>
            </a:r>
            <a:r>
              <a:rPr lang="en-US" sz="1600" b="0" dirty="0" smtClean="0"/>
              <a:t>, Philipp Rösch, Wolfgang Lehner</a:t>
            </a:r>
            <a:br>
              <a:rPr lang="en-US" sz="1600" b="0" dirty="0" smtClean="0"/>
            </a:br>
            <a:r>
              <a:rPr lang="en-US" sz="1600" b="0" dirty="0" err="1" smtClean="0"/>
              <a:t>Technische</a:t>
            </a:r>
            <a:r>
              <a:rPr lang="en-US" sz="1600" b="0" dirty="0" smtClean="0"/>
              <a:t> </a:t>
            </a:r>
            <a:r>
              <a:rPr lang="en-US" sz="1600" b="0" dirty="0" err="1" smtClean="0"/>
              <a:t>Universität</a:t>
            </a:r>
            <a:r>
              <a:rPr lang="en-US" sz="1600" b="0" dirty="0" smtClean="0"/>
              <a:t> Dresden</a:t>
            </a:r>
            <a:endParaRPr lang="en-US" sz="3200" b="0" dirty="0" smtClean="0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990600" y="1200150"/>
            <a:ext cx="7467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anchor="ctr"/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FF"/>
                </a:solidFill>
                <a:latin typeface="Verdana" pitchFamily="34" charset="0"/>
              </a:rPr>
              <a:t>Faculty of Computer Science</a:t>
            </a:r>
            <a:r>
              <a:rPr lang="en-US" b="0">
                <a:solidFill>
                  <a:srgbClr val="FFFFFF"/>
                </a:solidFill>
                <a:latin typeface="Verdana" pitchFamily="34" charset="0"/>
              </a:rPr>
              <a:t>, Institute for System Architecture, Database Technology Group</a:t>
            </a:r>
            <a:endParaRPr lang="en-US" sz="2400" b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 (2)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69325" cy="4970462"/>
          </a:xfrm>
        </p:spPr>
        <p:txBody>
          <a:bodyPr/>
          <a:lstStyle/>
          <a:p>
            <a:pPr eaLnBrk="1" hangingPunct="1"/>
            <a:r>
              <a:rPr lang="en-US" sz="1800" dirty="0" smtClean="0"/>
              <a:t>Decision: 3 c</a:t>
            </a:r>
            <a:r>
              <a:rPr lang="en-US" dirty="0" smtClean="0"/>
              <a:t>ases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000" i="1" dirty="0" err="1" smtClean="0"/>
              <a:t>pRef</a:t>
            </a:r>
            <a:r>
              <a:rPr lang="en-US" sz="2000" i="1" dirty="0" smtClean="0"/>
              <a:t>(t) = q</a:t>
            </a:r>
          </a:p>
          <a:p>
            <a:pPr marL="1200150" lvl="2" indent="-342900" eaLnBrk="1" hangingPunct="1"/>
            <a:r>
              <a:rPr lang="en-US" i="1" dirty="0" smtClean="0"/>
              <a:t>t</a:t>
            </a:r>
            <a:r>
              <a:rPr lang="en-US" dirty="0" smtClean="0"/>
              <a:t> is referenced: add </a:t>
            </a:r>
            <a:r>
              <a:rPr lang="en-US" i="1" dirty="0" smtClean="0"/>
              <a:t>t</a:t>
            </a:r>
            <a:r>
              <a:rPr lang="en-US" dirty="0" smtClean="0"/>
              <a:t> to sample</a:t>
            </a:r>
          </a:p>
          <a:p>
            <a:pPr marL="1200150" lvl="2" indent="-342900" eaLnBrk="1" hangingPunct="1"/>
            <a:r>
              <a:rPr lang="en-US" dirty="0" smtClean="0"/>
              <a:t>otherwise: ignore </a:t>
            </a:r>
            <a:r>
              <a:rPr lang="en-US" i="1" dirty="0" smtClean="0"/>
              <a:t>t</a:t>
            </a:r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000" i="1" dirty="0" err="1" smtClean="0"/>
              <a:t>pRef</a:t>
            </a:r>
            <a:r>
              <a:rPr lang="en-US" sz="2000" i="1" dirty="0" smtClean="0"/>
              <a:t>(t) &lt; q</a:t>
            </a:r>
          </a:p>
          <a:p>
            <a:pPr marL="1200150" lvl="2" indent="-342900" eaLnBrk="1" hangingPunct="1"/>
            <a:r>
              <a:rPr lang="en-US" i="1" dirty="0" smtClean="0"/>
              <a:t>t</a:t>
            </a:r>
            <a:r>
              <a:rPr lang="en-US" dirty="0" smtClean="0"/>
              <a:t> is referenced: add </a:t>
            </a:r>
            <a:r>
              <a:rPr lang="en-US" i="1" dirty="0" smtClean="0"/>
              <a:t>t</a:t>
            </a:r>
            <a:r>
              <a:rPr lang="en-US" dirty="0" smtClean="0"/>
              <a:t> to sample</a:t>
            </a:r>
          </a:p>
          <a:p>
            <a:pPr marL="1200150" lvl="2" indent="-342900" eaLnBrk="1" hangingPunct="1"/>
            <a:r>
              <a:rPr lang="en-US" dirty="0" smtClean="0"/>
              <a:t>otherwise: add </a:t>
            </a:r>
            <a:r>
              <a:rPr lang="en-US" i="1" dirty="0" smtClean="0"/>
              <a:t>t</a:t>
            </a:r>
            <a:r>
              <a:rPr lang="en-US" dirty="0" smtClean="0"/>
              <a:t> to sample with probability </a:t>
            </a:r>
          </a:p>
          <a:p>
            <a:pPr marL="1200150" lvl="2" indent="-342900" eaLnBrk="1" hangingPunct="1">
              <a:buNone/>
            </a:pPr>
            <a:r>
              <a:rPr lang="en-US" i="1" dirty="0" smtClean="0"/>
              <a:t>		(q – </a:t>
            </a:r>
            <a:r>
              <a:rPr lang="en-US" i="1" dirty="0" err="1" smtClean="0"/>
              <a:t>pRef</a:t>
            </a:r>
            <a:r>
              <a:rPr lang="en-US" i="1" dirty="0" smtClean="0"/>
              <a:t>(t)) / (</a:t>
            </a:r>
            <a:r>
              <a:rPr lang="en-US" dirty="0" smtClean="0"/>
              <a:t>1 </a:t>
            </a:r>
            <a:r>
              <a:rPr lang="en-US" i="1" dirty="0" smtClean="0"/>
              <a:t>– </a:t>
            </a:r>
            <a:r>
              <a:rPr lang="en-US" i="1" dirty="0" err="1" smtClean="0"/>
              <a:t>pRef</a:t>
            </a:r>
            <a:r>
              <a:rPr lang="en-US" i="1" dirty="0" smtClean="0"/>
              <a:t>(t)) 	(= 25%)</a:t>
            </a:r>
            <a:endParaRPr lang="en-US" dirty="0" smtClean="0"/>
          </a:p>
          <a:p>
            <a:pPr marL="800100" lvl="1" indent="-342900" eaLnBrk="1" hangingPunct="1">
              <a:buFont typeface="+mj-lt"/>
              <a:buAutoNum type="arabicPeriod"/>
            </a:pPr>
            <a:r>
              <a:rPr lang="en-US" sz="2000" i="1" dirty="0" err="1" smtClean="0"/>
              <a:t>pRef</a:t>
            </a:r>
            <a:r>
              <a:rPr lang="en-US" sz="2000" i="1" dirty="0" smtClean="0"/>
              <a:t>(t) &gt; q</a:t>
            </a:r>
          </a:p>
          <a:p>
            <a:pPr marL="1200150" lvl="2" indent="-342900" eaLnBrk="1" hangingPunct="1"/>
            <a:r>
              <a:rPr lang="en-US" i="1" dirty="0" smtClean="0"/>
              <a:t>t</a:t>
            </a:r>
            <a:r>
              <a:rPr lang="en-US" dirty="0" smtClean="0"/>
              <a:t> is referenced: add </a:t>
            </a:r>
            <a:r>
              <a:rPr lang="en-US" i="1" dirty="0" smtClean="0"/>
              <a:t>t</a:t>
            </a:r>
            <a:r>
              <a:rPr lang="en-US" dirty="0" smtClean="0"/>
              <a:t> to sample with probability 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i="1" dirty="0" smtClean="0"/>
              <a:t>q/</a:t>
            </a:r>
            <a:r>
              <a:rPr lang="en-US" i="1" dirty="0" err="1" smtClean="0"/>
              <a:t>pRef</a:t>
            </a:r>
            <a:r>
              <a:rPr lang="en-US" i="1" dirty="0" smtClean="0"/>
              <a:t>(t)</a:t>
            </a:r>
            <a:r>
              <a:rPr lang="en-US" dirty="0" smtClean="0"/>
              <a:t> 	(= 66%)</a:t>
            </a:r>
            <a:br>
              <a:rPr lang="en-US" dirty="0" smtClean="0"/>
            </a:br>
            <a:r>
              <a:rPr lang="en-US" dirty="0" smtClean="0"/>
              <a:t>or to the reference table otherwise</a:t>
            </a:r>
          </a:p>
          <a:p>
            <a:pPr marL="1200150" lvl="2" indent="-342900" eaLnBrk="1" hangingPunct="1"/>
            <a:r>
              <a:rPr lang="en-US" i="1" dirty="0" smtClean="0"/>
              <a:t>t</a:t>
            </a:r>
            <a:r>
              <a:rPr lang="en-US" dirty="0" smtClean="0"/>
              <a:t> is not referenced: ignore </a:t>
            </a:r>
            <a:r>
              <a:rPr lang="en-US" i="1" dirty="0" smtClean="0"/>
              <a:t>t</a:t>
            </a:r>
          </a:p>
          <a:p>
            <a:pPr marL="400050" eaLnBrk="1" hangingPunct="1"/>
            <a:endParaRPr lang="en-US" sz="1800" b="1" dirty="0" smtClean="0"/>
          </a:p>
          <a:p>
            <a:pPr marL="400050" eaLnBrk="1" hangingPunct="1"/>
            <a:r>
              <a:rPr lang="en-US" sz="1800" b="1" dirty="0" smtClean="0"/>
              <a:t>Note:</a:t>
            </a:r>
            <a:r>
              <a:rPr lang="en-US" sz="1800" dirty="0" smtClean="0"/>
              <a:t> </a:t>
            </a:r>
            <a:r>
              <a:rPr lang="en-US" sz="1800" b="0" dirty="0" err="1" smtClean="0"/>
              <a:t>tuples</a:t>
            </a:r>
            <a:r>
              <a:rPr lang="en-US" sz="1800" b="0" dirty="0" smtClean="0"/>
              <a:t> added to reference table in case 3 only</a:t>
            </a:r>
          </a:p>
          <a:p>
            <a:pPr marL="1657350" lvl="3" indent="-342900" eaLnBrk="1" hangingPunct="1"/>
            <a:endParaRPr lang="en-US" sz="1600" b="1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cxnSp>
        <p:nvCxnSpPr>
          <p:cNvPr id="8" name="Gerade Verbindung mit Pfeil 44"/>
          <p:cNvCxnSpPr>
            <a:cxnSpLocks noChangeShapeType="1"/>
          </p:cNvCxnSpPr>
          <p:nvPr/>
        </p:nvCxnSpPr>
        <p:spPr bwMode="auto">
          <a:xfrm>
            <a:off x="6500826" y="1981192"/>
            <a:ext cx="1000136" cy="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9" name="Textfeld 8"/>
          <p:cNvSpPr txBox="1"/>
          <p:nvPr/>
        </p:nvSpPr>
        <p:spPr>
          <a:xfrm>
            <a:off x="6786578" y="1838316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532490" y="1608615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7500958" y="1838316"/>
          <a:ext cx="54767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i="1" dirty="0" smtClean="0"/>
                        <a:t>t</a:t>
                      </a:r>
                      <a:endParaRPr lang="de-DE" sz="1400" i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5" name="Gerade Verbindung mit Pfeil 44"/>
          <p:cNvCxnSpPr>
            <a:cxnSpLocks noChangeShapeType="1"/>
          </p:cNvCxnSpPr>
          <p:nvPr/>
        </p:nvCxnSpPr>
        <p:spPr bwMode="auto">
          <a:xfrm>
            <a:off x="6500826" y="3000372"/>
            <a:ext cx="1000136" cy="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" name="Textfeld 15"/>
          <p:cNvSpPr txBox="1"/>
          <p:nvPr/>
        </p:nvSpPr>
        <p:spPr>
          <a:xfrm>
            <a:off x="6786578" y="2857496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33%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17" name="Textfeld 16"/>
          <p:cNvSpPr txBox="1"/>
          <p:nvPr/>
        </p:nvSpPr>
        <p:spPr>
          <a:xfrm>
            <a:off x="7532490" y="2627795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graphicFrame>
        <p:nvGraphicFramePr>
          <p:cNvPr id="18" name="Tabelle 17"/>
          <p:cNvGraphicFramePr>
            <a:graphicFrameLocks noGrp="1"/>
          </p:cNvGraphicFramePr>
          <p:nvPr/>
        </p:nvGraphicFramePr>
        <p:xfrm>
          <a:off x="7500958" y="2857496"/>
          <a:ext cx="547670" cy="357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de-DE" sz="1400" i="1" dirty="0" smtClean="0"/>
                        <a:t>t</a:t>
                      </a:r>
                      <a:endParaRPr lang="de-DE" sz="1400" i="1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0" name="Gerade Verbindung mit Pfeil 44"/>
          <p:cNvCxnSpPr>
            <a:cxnSpLocks noChangeShapeType="1"/>
          </p:cNvCxnSpPr>
          <p:nvPr/>
        </p:nvCxnSpPr>
        <p:spPr bwMode="auto">
          <a:xfrm>
            <a:off x="6500826" y="4429132"/>
            <a:ext cx="1000136" cy="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1" name="Textfeld 20"/>
          <p:cNvSpPr txBox="1"/>
          <p:nvPr/>
        </p:nvSpPr>
        <p:spPr>
          <a:xfrm>
            <a:off x="6786578" y="4286256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75%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22" name="Textfeld 21"/>
          <p:cNvSpPr txBox="1"/>
          <p:nvPr/>
        </p:nvSpPr>
        <p:spPr>
          <a:xfrm>
            <a:off x="7534324" y="4056555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graphicFrame>
        <p:nvGraphicFramePr>
          <p:cNvPr id="23" name="Tabelle 22"/>
          <p:cNvGraphicFramePr>
            <a:graphicFrameLocks noGrp="1"/>
          </p:cNvGraphicFramePr>
          <p:nvPr/>
        </p:nvGraphicFramePr>
        <p:xfrm>
          <a:off x="7500958" y="4286256"/>
          <a:ext cx="547670" cy="3571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357190">
                <a:tc>
                  <a:txBody>
                    <a:bodyPr/>
                    <a:lstStyle/>
                    <a:p>
                      <a:pPr algn="ctr"/>
                      <a:r>
                        <a:rPr lang="de-DE" sz="1400" i="1" dirty="0" smtClean="0"/>
                        <a:t>t</a:t>
                      </a:r>
                      <a:endParaRPr lang="de-DE" sz="1400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1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feld 110"/>
          <p:cNvSpPr txBox="1"/>
          <p:nvPr/>
        </p:nvSpPr>
        <p:spPr>
          <a:xfrm>
            <a:off x="5411786" y="1857364"/>
            <a:ext cx="1446230" cy="73866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 err="1" smtClean="0"/>
              <a:t>case</a:t>
            </a:r>
            <a:r>
              <a:rPr lang="de-DE" sz="1400" dirty="0" smtClean="0"/>
              <a:t> 1  (=)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not </a:t>
            </a:r>
            <a:r>
              <a:rPr lang="de-DE" sz="1400" dirty="0" err="1" smtClean="0"/>
              <a:t>referenced</a:t>
            </a:r>
            <a:endParaRPr lang="de-DE" sz="1400" dirty="0" smtClean="0"/>
          </a:p>
          <a:p>
            <a:r>
              <a:rPr lang="de-DE" sz="1400" dirty="0" smtClean="0">
                <a:sym typeface="Wingdings" pitchFamily="2" charset="2"/>
              </a:rPr>
              <a:t> </a:t>
            </a:r>
            <a:r>
              <a:rPr lang="de-DE" sz="1400" dirty="0" err="1" smtClean="0">
                <a:sym typeface="Wingdings" pitchFamily="2" charset="2"/>
              </a:rPr>
              <a:t>ignore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tuple</a:t>
            </a:r>
            <a:endParaRPr lang="de-DE" sz="1400" dirty="0"/>
          </a:p>
        </p:txBody>
      </p:sp>
      <p:sp>
        <p:nvSpPr>
          <p:cNvPr id="125" name="Textfeld 124"/>
          <p:cNvSpPr txBox="1"/>
          <p:nvPr/>
        </p:nvSpPr>
        <p:spPr>
          <a:xfrm>
            <a:off x="5417845" y="2153749"/>
            <a:ext cx="1531188" cy="73866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 err="1" smtClean="0"/>
              <a:t>case</a:t>
            </a:r>
            <a:r>
              <a:rPr lang="de-DE" sz="1400" dirty="0" smtClean="0"/>
              <a:t> 1 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 err="1" smtClean="0"/>
              <a:t>referenced</a:t>
            </a:r>
            <a:endParaRPr lang="de-DE" sz="1400" dirty="0" smtClean="0"/>
          </a:p>
          <a:p>
            <a:r>
              <a:rPr lang="de-DE" sz="1400" dirty="0" smtClean="0">
                <a:sym typeface="Wingdings" pitchFamily="2" charset="2"/>
              </a:rPr>
              <a:t> </a:t>
            </a:r>
            <a:r>
              <a:rPr lang="de-DE" sz="1400" dirty="0" err="1" smtClean="0">
                <a:sym typeface="Wingdings" pitchFamily="2" charset="2"/>
              </a:rPr>
              <a:t>add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to</a:t>
            </a:r>
            <a:r>
              <a:rPr lang="de-DE" sz="1400" dirty="0" smtClean="0">
                <a:sym typeface="Wingdings" pitchFamily="2" charset="2"/>
              </a:rPr>
              <a:t> sample</a:t>
            </a:r>
            <a:endParaRPr lang="de-DE" sz="1400" dirty="0"/>
          </a:p>
        </p:txBody>
      </p:sp>
      <p:sp>
        <p:nvSpPr>
          <p:cNvPr id="128" name="Textfeld 127"/>
          <p:cNvSpPr txBox="1"/>
          <p:nvPr/>
        </p:nvSpPr>
        <p:spPr>
          <a:xfrm>
            <a:off x="5429256" y="2357430"/>
            <a:ext cx="3225563" cy="95410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 err="1" smtClean="0"/>
              <a:t>case</a:t>
            </a:r>
            <a:r>
              <a:rPr lang="de-DE" sz="1400" dirty="0" smtClean="0"/>
              <a:t> 2 (&lt;) 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not </a:t>
            </a:r>
            <a:r>
              <a:rPr lang="de-DE" sz="1400" dirty="0" err="1" smtClean="0"/>
              <a:t>referenced</a:t>
            </a:r>
            <a:endParaRPr lang="de-DE" sz="1400" dirty="0" smtClean="0"/>
          </a:p>
          <a:p>
            <a:r>
              <a:rPr lang="de-DE" sz="1400" dirty="0" smtClean="0">
                <a:sym typeface="Wingdings" pitchFamily="2" charset="2"/>
              </a:rPr>
              <a:t> </a:t>
            </a:r>
            <a:r>
              <a:rPr lang="de-DE" sz="1400" dirty="0" err="1" smtClean="0">
                <a:sym typeface="Wingdings" pitchFamily="2" charset="2"/>
              </a:rPr>
              <a:t>add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to</a:t>
            </a:r>
            <a:r>
              <a:rPr lang="de-DE" sz="1400" dirty="0" smtClean="0">
                <a:sym typeface="Wingdings" pitchFamily="2" charset="2"/>
              </a:rPr>
              <a:t> sample </a:t>
            </a:r>
            <a:r>
              <a:rPr lang="de-DE" sz="1400" dirty="0" err="1" smtClean="0">
                <a:sym typeface="Wingdings" pitchFamily="2" charset="2"/>
              </a:rPr>
              <a:t>with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probability</a:t>
            </a:r>
            <a:r>
              <a:rPr lang="de-DE" sz="1400" dirty="0" smtClean="0">
                <a:sym typeface="Wingdings" pitchFamily="2" charset="2"/>
              </a:rPr>
              <a:t> 50%</a:t>
            </a:r>
          </a:p>
          <a:p>
            <a:r>
              <a:rPr lang="de-DE" sz="1400" dirty="0" smtClean="0">
                <a:sym typeface="Wingdings" pitchFamily="2" charset="2"/>
              </a:rPr>
              <a:t> </a:t>
            </a:r>
            <a:r>
              <a:rPr lang="de-DE" sz="1400" dirty="0" err="1" smtClean="0">
                <a:sym typeface="Wingdings" pitchFamily="2" charset="2"/>
              </a:rPr>
              <a:t>ignore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tuple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with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probability</a:t>
            </a:r>
            <a:r>
              <a:rPr lang="de-DE" sz="1400" dirty="0" smtClean="0">
                <a:sym typeface="Wingdings" pitchFamily="2" charset="2"/>
              </a:rPr>
              <a:t> 50%</a:t>
            </a:r>
            <a:endParaRPr lang="de-DE" sz="1400" dirty="0"/>
          </a:p>
        </p:txBody>
      </p:sp>
      <p:sp>
        <p:nvSpPr>
          <p:cNvPr id="130" name="Textfeld 129"/>
          <p:cNvSpPr txBox="1"/>
          <p:nvPr/>
        </p:nvSpPr>
        <p:spPr>
          <a:xfrm>
            <a:off x="5429256" y="2571744"/>
            <a:ext cx="3175869" cy="116955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 err="1" smtClean="0"/>
              <a:t>case</a:t>
            </a:r>
            <a:r>
              <a:rPr lang="de-DE" sz="1400" dirty="0" smtClean="0"/>
              <a:t> 3 (&gt;)</a:t>
            </a:r>
          </a:p>
          <a:p>
            <a:pPr>
              <a:buFont typeface="Arial" pitchFamily="34" charset="0"/>
              <a:buChar char="•"/>
            </a:pPr>
            <a:r>
              <a:rPr lang="de-DE" sz="1400" dirty="0" smtClean="0"/>
              <a:t> </a:t>
            </a:r>
            <a:r>
              <a:rPr lang="de-DE" sz="1400" dirty="0" err="1" smtClean="0"/>
              <a:t>referenced</a:t>
            </a:r>
            <a:endParaRPr lang="de-DE" sz="1400" dirty="0" smtClean="0"/>
          </a:p>
          <a:p>
            <a:r>
              <a:rPr lang="de-DE" sz="1400" dirty="0" smtClean="0">
                <a:sym typeface="Wingdings" pitchFamily="2" charset="2"/>
              </a:rPr>
              <a:t> </a:t>
            </a:r>
            <a:r>
              <a:rPr lang="de-DE" sz="1400" dirty="0" err="1" smtClean="0">
                <a:sym typeface="Wingdings" pitchFamily="2" charset="2"/>
              </a:rPr>
              <a:t>add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to</a:t>
            </a:r>
            <a:r>
              <a:rPr lang="de-DE" sz="1400" dirty="0" smtClean="0">
                <a:sym typeface="Wingdings" pitchFamily="2" charset="2"/>
              </a:rPr>
              <a:t> sample </a:t>
            </a:r>
            <a:r>
              <a:rPr lang="de-DE" sz="1400" dirty="0" err="1" smtClean="0">
                <a:sym typeface="Wingdings" pitchFamily="2" charset="2"/>
              </a:rPr>
              <a:t>with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probability</a:t>
            </a:r>
            <a:r>
              <a:rPr lang="de-DE" sz="1400" dirty="0" smtClean="0">
                <a:sym typeface="Wingdings" pitchFamily="2" charset="2"/>
              </a:rPr>
              <a:t> 66%</a:t>
            </a:r>
          </a:p>
          <a:p>
            <a:pPr>
              <a:buFont typeface="Wingdings" pitchFamily="2" charset="2"/>
              <a:buChar char="à"/>
            </a:pP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add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to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reference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table</a:t>
            </a:r>
            <a:r>
              <a:rPr lang="de-DE" sz="1400" dirty="0" smtClean="0">
                <a:sym typeface="Wingdings" pitchFamily="2" charset="2"/>
              </a:rPr>
              <a:t> </a:t>
            </a:r>
            <a:r>
              <a:rPr lang="de-DE" sz="1400" dirty="0" err="1" smtClean="0">
                <a:sym typeface="Wingdings" pitchFamily="2" charset="2"/>
              </a:rPr>
              <a:t>with</a:t>
            </a:r>
            <a:r>
              <a:rPr lang="de-DE" sz="1400" dirty="0" smtClean="0">
                <a:sym typeface="Wingdings" pitchFamily="2" charset="2"/>
              </a:rPr>
              <a:t> </a:t>
            </a:r>
          </a:p>
          <a:p>
            <a:r>
              <a:rPr lang="de-DE" sz="1400" dirty="0">
                <a:sym typeface="Wingdings" pitchFamily="2" charset="2"/>
              </a:rPr>
              <a:t> </a:t>
            </a:r>
            <a:r>
              <a:rPr lang="de-DE" sz="1400" dirty="0" smtClean="0">
                <a:sym typeface="Wingdings" pitchFamily="2" charset="2"/>
              </a:rPr>
              <a:t>   </a:t>
            </a:r>
            <a:r>
              <a:rPr lang="de-DE" sz="1400" dirty="0" err="1" smtClean="0">
                <a:sym typeface="Wingdings" pitchFamily="2" charset="2"/>
              </a:rPr>
              <a:t>probability</a:t>
            </a:r>
            <a:r>
              <a:rPr lang="de-DE" sz="1400" dirty="0" smtClean="0">
                <a:sym typeface="Wingdings" pitchFamily="2" charset="2"/>
              </a:rPr>
              <a:t>  33%</a:t>
            </a:r>
            <a:endParaRPr lang="de-DE" sz="1400" dirty="0"/>
          </a:p>
        </p:txBody>
      </p:sp>
      <p:sp>
        <p:nvSpPr>
          <p:cNvPr id="37" name="Inhaltsplatzhalter 2"/>
          <p:cNvSpPr txBox="1">
            <a:spLocks/>
          </p:cNvSpPr>
          <p:nvPr/>
        </p:nvSpPr>
        <p:spPr bwMode="auto">
          <a:xfrm>
            <a:off x="285750" y="1071563"/>
            <a:ext cx="8569325" cy="497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1800" kern="0" dirty="0">
              <a:solidFill>
                <a:srgbClr val="001D4B"/>
              </a:solidFill>
              <a:latin typeface="+mn-lt"/>
            </a:endParaRPr>
          </a:p>
        </p:txBody>
      </p:sp>
      <p:sp>
        <p:nvSpPr>
          <p:cNvPr id="12291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</a:t>
            </a:r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1571625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Linked Bernoulli Synopses: Sampling Along Foreign Keys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Slide </a:t>
            </a:r>
            <a:fld id="{804B4570-6619-4D55-A929-AC21D6CC0937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8" name="Inhaltsplatzhalter 6"/>
          <p:cNvGraphicFramePr>
            <a:graphicFrameLocks/>
          </p:cNvGraphicFramePr>
          <p:nvPr/>
        </p:nvGraphicFramePr>
        <p:xfrm>
          <a:off x="4071938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6572250" y="1789113"/>
          <a:ext cx="54767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349" name="Textfeld 40"/>
          <p:cNvSpPr txBox="1">
            <a:spLocks noChangeArrowheads="1"/>
          </p:cNvSpPr>
          <p:nvPr/>
        </p:nvSpPr>
        <p:spPr bwMode="auto">
          <a:xfrm>
            <a:off x="1571625" y="1500188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Table </a:t>
            </a:r>
            <a:r>
              <a:rPr lang="en-US" sz="1400" i="1" dirty="0">
                <a:solidFill>
                  <a:srgbClr val="001D4B"/>
                </a:solidFill>
              </a:rPr>
              <a:t>A</a:t>
            </a:r>
          </a:p>
        </p:txBody>
      </p:sp>
      <p:sp>
        <p:nvSpPr>
          <p:cNvPr id="12350" name="Textfeld 42"/>
          <p:cNvSpPr txBox="1">
            <a:spLocks noChangeArrowheads="1"/>
          </p:cNvSpPr>
          <p:nvPr/>
        </p:nvSpPr>
        <p:spPr bwMode="auto">
          <a:xfrm>
            <a:off x="4071938" y="1500188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001D4B"/>
                </a:solidFill>
              </a:rPr>
              <a:t>Table </a:t>
            </a:r>
            <a:r>
              <a:rPr lang="en-US" sz="1400" i="1">
                <a:solidFill>
                  <a:srgbClr val="001D4B"/>
                </a:solidFill>
              </a:rPr>
              <a:t>B</a:t>
            </a:r>
          </a:p>
        </p:txBody>
      </p:sp>
      <p:sp>
        <p:nvSpPr>
          <p:cNvPr id="12351" name="Textfeld 43"/>
          <p:cNvSpPr txBox="1">
            <a:spLocks noChangeArrowheads="1"/>
          </p:cNvSpPr>
          <p:nvPr/>
        </p:nvSpPr>
        <p:spPr bwMode="auto">
          <a:xfrm>
            <a:off x="6286500" y="1500188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Table </a:t>
            </a:r>
            <a:r>
              <a:rPr lang="en-US" sz="1400" i="1" dirty="0">
                <a:solidFill>
                  <a:srgbClr val="001D4B"/>
                </a:solidFill>
              </a:rPr>
              <a:t>C</a:t>
            </a:r>
          </a:p>
        </p:txBody>
      </p:sp>
      <p:cxnSp>
        <p:nvCxnSpPr>
          <p:cNvPr id="12352" name="Gerade Verbindung mit Pfeil 44"/>
          <p:cNvCxnSpPr>
            <a:cxnSpLocks noChangeShapeType="1"/>
          </p:cNvCxnSpPr>
          <p:nvPr/>
        </p:nvCxnSpPr>
        <p:spPr bwMode="auto">
          <a:xfrm>
            <a:off x="2571750" y="2284413"/>
            <a:ext cx="15001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3" name="Gerade Verbindung mit Pfeil 46"/>
          <p:cNvCxnSpPr>
            <a:cxnSpLocks noChangeShapeType="1"/>
          </p:cNvCxnSpPr>
          <p:nvPr/>
        </p:nvCxnSpPr>
        <p:spPr bwMode="auto">
          <a:xfrm>
            <a:off x="2571750" y="3143250"/>
            <a:ext cx="15001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4" name="Gerade Verbindung mit Pfeil 79"/>
          <p:cNvCxnSpPr>
            <a:cxnSpLocks noChangeShapeType="1"/>
          </p:cNvCxnSpPr>
          <p:nvPr/>
        </p:nvCxnSpPr>
        <p:spPr bwMode="auto">
          <a:xfrm>
            <a:off x="5072063" y="3143250"/>
            <a:ext cx="1500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5" name="Gerade Verbindung mit Pfeil 81"/>
          <p:cNvCxnSpPr>
            <a:cxnSpLocks noChangeShapeType="1"/>
          </p:cNvCxnSpPr>
          <p:nvPr/>
        </p:nvCxnSpPr>
        <p:spPr bwMode="auto">
          <a:xfrm flipV="1">
            <a:off x="5072063" y="2286000"/>
            <a:ext cx="1500187" cy="285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6" name="Gerade Verbindung mit Pfeil 34"/>
          <p:cNvCxnSpPr>
            <a:cxnSpLocks noChangeShapeType="1"/>
          </p:cNvCxnSpPr>
          <p:nvPr/>
        </p:nvCxnSpPr>
        <p:spPr bwMode="auto">
          <a:xfrm>
            <a:off x="2571750" y="2571750"/>
            <a:ext cx="15001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7" name="Gerade Verbindung mit Pfeil 35"/>
          <p:cNvCxnSpPr>
            <a:cxnSpLocks noChangeShapeType="1"/>
          </p:cNvCxnSpPr>
          <p:nvPr/>
        </p:nvCxnSpPr>
        <p:spPr bwMode="auto">
          <a:xfrm>
            <a:off x="2571750" y="2857500"/>
            <a:ext cx="1500188" cy="285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8" name="Gerade Verbindung mit Pfeil 38"/>
          <p:cNvCxnSpPr>
            <a:cxnSpLocks noChangeShapeType="1"/>
          </p:cNvCxnSpPr>
          <p:nvPr/>
        </p:nvCxnSpPr>
        <p:spPr bwMode="auto">
          <a:xfrm>
            <a:off x="5072063" y="2284413"/>
            <a:ext cx="150018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59" name="Gerade Verbindung mit Pfeil 39"/>
          <p:cNvCxnSpPr>
            <a:cxnSpLocks noChangeShapeType="1"/>
          </p:cNvCxnSpPr>
          <p:nvPr/>
        </p:nvCxnSpPr>
        <p:spPr bwMode="auto">
          <a:xfrm>
            <a:off x="5072063" y="2857500"/>
            <a:ext cx="1500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92" name="Tabelle 91"/>
          <p:cNvGraphicFramePr>
            <a:graphicFrameLocks noGrp="1"/>
          </p:cNvGraphicFramePr>
          <p:nvPr/>
        </p:nvGraphicFramePr>
        <p:xfrm>
          <a:off x="6572250" y="4657725"/>
          <a:ext cx="54767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</a:tbl>
          </a:graphicData>
        </a:graphic>
      </p:graphicFrame>
      <p:sp>
        <p:nvSpPr>
          <p:cNvPr id="93" name="Textfeld 92"/>
          <p:cNvSpPr txBox="1">
            <a:spLocks noChangeArrowheads="1"/>
          </p:cNvSpPr>
          <p:nvPr/>
        </p:nvSpPr>
        <p:spPr bwMode="auto">
          <a:xfrm>
            <a:off x="6286500" y="4335463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Ψ</a:t>
            </a:r>
            <a:r>
              <a:rPr lang="en-US" sz="1400" i="1" baseline="-25000" dirty="0">
                <a:solidFill>
                  <a:srgbClr val="001D4B"/>
                </a:solidFill>
              </a:rPr>
              <a:t>C</a:t>
            </a:r>
          </a:p>
        </p:txBody>
      </p:sp>
      <p:graphicFrame>
        <p:nvGraphicFramePr>
          <p:cNvPr id="94" name="Tabelle 93"/>
          <p:cNvGraphicFramePr>
            <a:graphicFrameLocks noGrp="1"/>
          </p:cNvGraphicFramePr>
          <p:nvPr/>
        </p:nvGraphicFramePr>
        <p:xfrm>
          <a:off x="6572250" y="5676900"/>
          <a:ext cx="54767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5" name="Inhaltsplatzhalter 6"/>
          <p:cNvGraphicFramePr>
            <a:graphicFrameLocks/>
          </p:cNvGraphicFramePr>
          <p:nvPr/>
        </p:nvGraphicFramePr>
        <p:xfrm>
          <a:off x="1571625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smtClean="0"/>
                        <a:t>a</a:t>
                      </a:r>
                      <a:r>
                        <a:rPr lang="de-DE" sz="1400" baseline="-2500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smtClean="0"/>
                        <a:t>b</a:t>
                      </a:r>
                      <a:r>
                        <a:rPr lang="de-DE" sz="1400" baseline="-2500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Inhaltsplatzhalter 6"/>
          <p:cNvGraphicFramePr>
            <a:graphicFrameLocks/>
          </p:cNvGraphicFramePr>
          <p:nvPr/>
        </p:nvGraphicFramePr>
        <p:xfrm>
          <a:off x="1571625" y="4657725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</a:tbl>
          </a:graphicData>
        </a:graphic>
      </p:graphicFrame>
      <p:sp>
        <p:nvSpPr>
          <p:cNvPr id="98" name="Textfeld 97"/>
          <p:cNvSpPr txBox="1">
            <a:spLocks noChangeArrowheads="1"/>
          </p:cNvSpPr>
          <p:nvPr/>
        </p:nvSpPr>
        <p:spPr bwMode="auto">
          <a:xfrm>
            <a:off x="1571625" y="4349750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Ψ</a:t>
            </a:r>
            <a:r>
              <a:rPr lang="en-US" sz="1400" i="1" baseline="-25000" dirty="0">
                <a:solidFill>
                  <a:srgbClr val="001D4B"/>
                </a:solidFill>
              </a:rPr>
              <a:t>A</a:t>
            </a:r>
          </a:p>
        </p:txBody>
      </p:sp>
      <p:sp>
        <p:nvSpPr>
          <p:cNvPr id="100" name="Textfeld 99"/>
          <p:cNvSpPr txBox="1">
            <a:spLocks noChangeArrowheads="1"/>
          </p:cNvSpPr>
          <p:nvPr/>
        </p:nvSpPr>
        <p:spPr bwMode="auto">
          <a:xfrm>
            <a:off x="4071938" y="433546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Ψ</a:t>
            </a:r>
            <a:r>
              <a:rPr lang="en-US" sz="1400" i="1" baseline="-25000" dirty="0">
                <a:solidFill>
                  <a:srgbClr val="001D4B"/>
                </a:solidFill>
              </a:rPr>
              <a:t>B</a:t>
            </a:r>
          </a:p>
        </p:txBody>
      </p:sp>
      <p:cxnSp>
        <p:nvCxnSpPr>
          <p:cNvPr id="104" name="Gerade Verbindung mit Pfeil 103"/>
          <p:cNvCxnSpPr>
            <a:cxnSpLocks noChangeShapeType="1"/>
          </p:cNvCxnSpPr>
          <p:nvPr/>
        </p:nvCxnSpPr>
        <p:spPr bwMode="auto">
          <a:xfrm>
            <a:off x="2571750" y="5141913"/>
            <a:ext cx="15001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8" name="Gerade Verbindung mit Pfeil 107"/>
          <p:cNvCxnSpPr>
            <a:cxnSpLocks noChangeShapeType="1"/>
          </p:cNvCxnSpPr>
          <p:nvPr/>
        </p:nvCxnSpPr>
        <p:spPr bwMode="auto">
          <a:xfrm>
            <a:off x="2571750" y="5429250"/>
            <a:ext cx="150018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4" name="Gerade Verbindung mit Pfeil 113"/>
          <p:cNvCxnSpPr>
            <a:cxnSpLocks noChangeShapeType="1"/>
          </p:cNvCxnSpPr>
          <p:nvPr/>
        </p:nvCxnSpPr>
        <p:spPr bwMode="auto">
          <a:xfrm>
            <a:off x="5072063" y="5143500"/>
            <a:ext cx="1500187" cy="7143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22" name="Textfeld 121"/>
          <p:cNvSpPr txBox="1">
            <a:spLocks noChangeArrowheads="1"/>
          </p:cNvSpPr>
          <p:nvPr/>
        </p:nvSpPr>
        <p:spPr bwMode="auto">
          <a:xfrm>
            <a:off x="7358063" y="5572125"/>
            <a:ext cx="16240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overhead reduced</a:t>
            </a:r>
          </a:p>
          <a:p>
            <a:r>
              <a:rPr lang="en-US" sz="1400" dirty="0">
                <a:solidFill>
                  <a:srgbClr val="00B050"/>
                </a:solidFill>
              </a:rPr>
              <a:t>to 16.7%!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49" name="Gerade Verbindung mit Pfeil 48"/>
          <p:cNvCxnSpPr>
            <a:cxnSpLocks noChangeShapeType="1"/>
          </p:cNvCxnSpPr>
          <p:nvPr/>
        </p:nvCxnSpPr>
        <p:spPr bwMode="auto">
          <a:xfrm>
            <a:off x="5072063" y="5429250"/>
            <a:ext cx="15001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9" name="Textfeld 38"/>
          <p:cNvSpPr txBox="1"/>
          <p:nvPr/>
        </p:nvSpPr>
        <p:spPr>
          <a:xfrm>
            <a:off x="2786050" y="2143116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40" name="Textfeld 39"/>
          <p:cNvSpPr txBox="1"/>
          <p:nvPr/>
        </p:nvSpPr>
        <p:spPr>
          <a:xfrm>
            <a:off x="2786050" y="2437621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41" name="Textfeld 40"/>
          <p:cNvSpPr txBox="1"/>
          <p:nvPr/>
        </p:nvSpPr>
        <p:spPr>
          <a:xfrm>
            <a:off x="2786050" y="3000372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43" name="Textfeld 42"/>
          <p:cNvSpPr txBox="1"/>
          <p:nvPr/>
        </p:nvSpPr>
        <p:spPr>
          <a:xfrm>
            <a:off x="3428992" y="3009125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75%</a:t>
            </a:r>
            <a:endParaRPr lang="de-DE" sz="1200" dirty="0">
              <a:solidFill>
                <a:srgbClr val="001D4B"/>
              </a:solidFill>
            </a:endParaRPr>
          </a:p>
        </p:txBody>
      </p:sp>
      <p:cxnSp>
        <p:nvCxnSpPr>
          <p:cNvPr id="45" name="Gerade Verbindung 44"/>
          <p:cNvCxnSpPr/>
          <p:nvPr/>
        </p:nvCxnSpPr>
        <p:spPr bwMode="auto">
          <a:xfrm>
            <a:off x="2571736" y="2857496"/>
            <a:ext cx="78581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2" name="Textfeld 41"/>
          <p:cNvSpPr txBox="1"/>
          <p:nvPr/>
        </p:nvSpPr>
        <p:spPr>
          <a:xfrm>
            <a:off x="2786050" y="2714620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cxnSp>
        <p:nvCxnSpPr>
          <p:cNvPr id="47" name="Gerade Verbindung mit Pfeil 46"/>
          <p:cNvCxnSpPr/>
          <p:nvPr/>
        </p:nvCxnSpPr>
        <p:spPr bwMode="auto">
          <a:xfrm rot="5400000">
            <a:off x="3214678" y="3000372"/>
            <a:ext cx="285752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8" name="Textfeld 47"/>
          <p:cNvSpPr txBox="1"/>
          <p:nvPr/>
        </p:nvSpPr>
        <p:spPr>
          <a:xfrm>
            <a:off x="5224168" y="2151869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5224168" y="3009125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75%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52" name="Textfeld 51"/>
          <p:cNvSpPr txBox="1"/>
          <p:nvPr/>
        </p:nvSpPr>
        <p:spPr>
          <a:xfrm>
            <a:off x="5224168" y="2723373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5929322" y="2151869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75%</a:t>
            </a:r>
            <a:endParaRPr lang="de-DE" sz="1200" dirty="0">
              <a:solidFill>
                <a:srgbClr val="001D4B"/>
              </a:solidFill>
            </a:endParaRPr>
          </a:p>
        </p:txBody>
      </p:sp>
      <p:cxnSp>
        <p:nvCxnSpPr>
          <p:cNvPr id="55" name="Gerade Verbindung 54"/>
          <p:cNvCxnSpPr/>
          <p:nvPr/>
        </p:nvCxnSpPr>
        <p:spPr bwMode="auto">
          <a:xfrm>
            <a:off x="5072066" y="2571744"/>
            <a:ext cx="78581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Gerade Verbindung mit Pfeil 56"/>
          <p:cNvCxnSpPr/>
          <p:nvPr/>
        </p:nvCxnSpPr>
        <p:spPr bwMode="auto">
          <a:xfrm rot="5400000" flipH="1" flipV="1">
            <a:off x="5715008" y="2428868"/>
            <a:ext cx="285752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feld 49"/>
          <p:cNvSpPr txBox="1"/>
          <p:nvPr/>
        </p:nvSpPr>
        <p:spPr>
          <a:xfrm>
            <a:off x="5224168" y="2446374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graphicFrame>
        <p:nvGraphicFramePr>
          <p:cNvPr id="110" name="Inhaltsplatzhalter 6"/>
          <p:cNvGraphicFramePr>
            <a:graphicFrameLocks/>
          </p:cNvGraphicFramePr>
          <p:nvPr/>
        </p:nvGraphicFramePr>
        <p:xfrm>
          <a:off x="4071934" y="2090726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5" name="Inhaltsplatzhalter 6"/>
          <p:cNvGraphicFramePr>
            <a:graphicFrameLocks/>
          </p:cNvGraphicFramePr>
          <p:nvPr/>
        </p:nvGraphicFramePr>
        <p:xfrm>
          <a:off x="4071934" y="4655351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7" name="Inhaltsplatzhalter 6"/>
          <p:cNvGraphicFramePr>
            <a:graphicFrameLocks/>
          </p:cNvGraphicFramePr>
          <p:nvPr/>
        </p:nvGraphicFramePr>
        <p:xfrm>
          <a:off x="4071934" y="4960159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0" name="Inhaltsplatzhalter 6"/>
          <p:cNvGraphicFramePr>
            <a:graphicFrameLocks/>
          </p:cNvGraphicFramePr>
          <p:nvPr/>
        </p:nvGraphicFramePr>
        <p:xfrm>
          <a:off x="4071934" y="5264959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smtClean="0"/>
                        <a:t>b</a:t>
                      </a:r>
                      <a:r>
                        <a:rPr lang="de-DE" sz="1400" baseline="-25000" smtClean="0"/>
                        <a:t>4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1" name="Inhaltsplatzhalter 6"/>
          <p:cNvGraphicFramePr>
            <a:graphicFrameLocks/>
          </p:cNvGraphicFramePr>
          <p:nvPr/>
        </p:nvGraphicFramePr>
        <p:xfrm>
          <a:off x="1571604" y="4962532"/>
          <a:ext cx="1000132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3" name="Tabelle 122"/>
          <p:cNvGraphicFramePr>
            <a:graphicFrameLocks noGrp="1"/>
          </p:cNvGraphicFramePr>
          <p:nvPr/>
        </p:nvGraphicFramePr>
        <p:xfrm>
          <a:off x="6572264" y="4643446"/>
          <a:ext cx="54767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4" name="Inhaltsplatzhalter 6"/>
          <p:cNvGraphicFramePr>
            <a:graphicFrameLocks/>
          </p:cNvGraphicFramePr>
          <p:nvPr/>
        </p:nvGraphicFramePr>
        <p:xfrm>
          <a:off x="4071934" y="2395534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1" name="Inhaltsplatzhalter 6"/>
          <p:cNvGraphicFramePr>
            <a:graphicFrameLocks/>
          </p:cNvGraphicFramePr>
          <p:nvPr/>
        </p:nvGraphicFramePr>
        <p:xfrm>
          <a:off x="3763644" y="2296625"/>
          <a:ext cx="1602000" cy="5051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6523"/>
                <a:gridCol w="825477"/>
              </a:tblGrid>
              <a:tr h="505137">
                <a:tc>
                  <a:txBody>
                    <a:bodyPr/>
                    <a:lstStyle/>
                    <a:p>
                      <a:pPr algn="ctr"/>
                      <a:r>
                        <a:rPr lang="de-DE" sz="2300" dirty="0" smtClean="0"/>
                        <a:t>b</a:t>
                      </a:r>
                      <a:r>
                        <a:rPr lang="de-DE" sz="2300" baseline="-25000" dirty="0" smtClean="0"/>
                        <a:t>2</a:t>
                      </a:r>
                      <a:endParaRPr lang="de-DE" sz="2300" dirty="0"/>
                    </a:p>
                  </a:txBody>
                  <a:tcPr marL="146468" marR="146468" marT="73233" marB="73233"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00" dirty="0" smtClean="0"/>
                        <a:t>c</a:t>
                      </a:r>
                      <a:r>
                        <a:rPr lang="de-DE" sz="2300" baseline="-25000" dirty="0" smtClean="0"/>
                        <a:t>1</a:t>
                      </a:r>
                      <a:endParaRPr lang="de-DE" sz="2300" dirty="0"/>
                    </a:p>
                  </a:txBody>
                  <a:tcPr marL="146468" marR="146468" marT="73233" marB="73233">
                    <a:solidFill>
                      <a:srgbClr val="C5DBFF"/>
                    </a:solidFill>
                  </a:tcPr>
                </a:tc>
              </a:tr>
            </a:tbl>
          </a:graphicData>
        </a:graphic>
      </p:graphicFrame>
      <p:sp>
        <p:nvSpPr>
          <p:cNvPr id="91" name="Pfeil nach unten 90"/>
          <p:cNvSpPr/>
          <p:nvPr/>
        </p:nvSpPr>
        <p:spPr bwMode="auto">
          <a:xfrm>
            <a:off x="3571875" y="3429000"/>
            <a:ext cx="2000250" cy="758825"/>
          </a:xfrm>
          <a:prstGeom prst="downArrow">
            <a:avLst>
              <a:gd name="adj1" fmla="val 50000"/>
              <a:gd name="adj2" fmla="val 53318"/>
            </a:avLst>
          </a:prstGeom>
          <a:solidFill>
            <a:schemeClr val="bg1"/>
          </a:solidFill>
          <a:ln>
            <a:solidFill>
              <a:srgbClr val="001D4B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en-US" sz="1400">
                <a:solidFill>
                  <a:srgbClr val="001D4B"/>
                </a:solidFill>
                <a:latin typeface="Microsoft Sans Serif" pitchFamily="34" charset="0"/>
              </a:rPr>
              <a:t>50%</a:t>
            </a:r>
          </a:p>
          <a:p>
            <a:pPr algn="ctr">
              <a:defRPr/>
            </a:pPr>
            <a:r>
              <a:rPr lang="en-US" sz="1400">
                <a:solidFill>
                  <a:srgbClr val="001D4B"/>
                </a:solidFill>
                <a:latin typeface="Microsoft Sans Serif" pitchFamily="34" charset="0"/>
              </a:rPr>
              <a:t>sample</a:t>
            </a:r>
          </a:p>
        </p:txBody>
      </p:sp>
      <p:graphicFrame>
        <p:nvGraphicFramePr>
          <p:cNvPr id="132" name="Inhaltsplatzhalter 6"/>
          <p:cNvGraphicFramePr>
            <a:graphicFrameLocks/>
          </p:cNvGraphicFramePr>
          <p:nvPr/>
        </p:nvGraphicFramePr>
        <p:xfrm>
          <a:off x="4071934" y="2395526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7" name="Inhaltsplatzhalter 6"/>
          <p:cNvGraphicFramePr>
            <a:graphicFrameLocks/>
          </p:cNvGraphicFramePr>
          <p:nvPr/>
        </p:nvGraphicFramePr>
        <p:xfrm>
          <a:off x="4071934" y="2700334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9" name="Inhaltsplatzhalter 6"/>
          <p:cNvGraphicFramePr>
            <a:graphicFrameLocks/>
          </p:cNvGraphicFramePr>
          <p:nvPr/>
        </p:nvGraphicFramePr>
        <p:xfrm>
          <a:off x="4071934" y="3005134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3" name="Inhaltsplatzhalter 6"/>
          <p:cNvGraphicFramePr>
            <a:graphicFrameLocks/>
          </p:cNvGraphicFramePr>
          <p:nvPr/>
        </p:nvGraphicFramePr>
        <p:xfrm>
          <a:off x="3773121" y="2918774"/>
          <a:ext cx="1609200" cy="48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013"/>
                <a:gridCol w="829187"/>
              </a:tblGrid>
              <a:tr h="489600">
                <a:tc>
                  <a:txBody>
                    <a:bodyPr/>
                    <a:lstStyle/>
                    <a:p>
                      <a:pPr algn="ctr"/>
                      <a:r>
                        <a:rPr lang="de-DE" sz="2200" dirty="0" smtClean="0"/>
                        <a:t>b</a:t>
                      </a:r>
                      <a:r>
                        <a:rPr lang="de-DE" sz="2200" baseline="-25000" dirty="0" smtClean="0"/>
                        <a:t>4</a:t>
                      </a:r>
                      <a:endParaRPr lang="de-DE" sz="2200" dirty="0"/>
                    </a:p>
                  </a:txBody>
                  <a:tcPr marL="146468" marR="146468" marT="73234" marB="73234"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200" dirty="0" smtClean="0"/>
                        <a:t>c</a:t>
                      </a:r>
                      <a:r>
                        <a:rPr lang="de-DE" sz="2200" baseline="-25000" dirty="0" smtClean="0"/>
                        <a:t>4</a:t>
                      </a:r>
                    </a:p>
                  </a:txBody>
                  <a:tcPr marL="146468" marR="146468" marT="73234" marB="73234">
                    <a:solidFill>
                      <a:srgbClr val="C5DBFF"/>
                    </a:solidFill>
                  </a:tcPr>
                </a:tc>
              </a:tr>
            </a:tbl>
          </a:graphicData>
        </a:graphic>
      </p:graphicFrame>
      <p:sp>
        <p:nvSpPr>
          <p:cNvPr id="134" name="Textfeld 133"/>
          <p:cNvSpPr txBox="1"/>
          <p:nvPr/>
        </p:nvSpPr>
        <p:spPr>
          <a:xfrm>
            <a:off x="7504887" y="2097276"/>
            <a:ext cx="981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case</a:t>
            </a:r>
            <a:r>
              <a:rPr lang="de-DE" sz="1400" dirty="0" smtClean="0"/>
              <a:t> 3 (&gt;)</a:t>
            </a:r>
            <a:endParaRPr lang="de-DE" sz="1400" dirty="0"/>
          </a:p>
        </p:txBody>
      </p:sp>
      <p:sp>
        <p:nvSpPr>
          <p:cNvPr id="135" name="Textfeld 134"/>
          <p:cNvSpPr txBox="1"/>
          <p:nvPr/>
        </p:nvSpPr>
        <p:spPr>
          <a:xfrm>
            <a:off x="7500958" y="2428868"/>
            <a:ext cx="981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case</a:t>
            </a:r>
            <a:r>
              <a:rPr lang="de-DE" sz="1400" dirty="0" smtClean="0"/>
              <a:t> 2 (&lt;)</a:t>
            </a:r>
            <a:endParaRPr lang="de-DE" sz="1400" dirty="0"/>
          </a:p>
        </p:txBody>
      </p:sp>
      <p:sp>
        <p:nvSpPr>
          <p:cNvPr id="136" name="Textfeld 135"/>
          <p:cNvSpPr txBox="1"/>
          <p:nvPr/>
        </p:nvSpPr>
        <p:spPr>
          <a:xfrm>
            <a:off x="7500958" y="2692595"/>
            <a:ext cx="981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case</a:t>
            </a:r>
            <a:r>
              <a:rPr lang="de-DE" sz="1400" dirty="0" smtClean="0"/>
              <a:t> 1 (=)</a:t>
            </a:r>
          </a:p>
        </p:txBody>
      </p:sp>
      <p:cxnSp>
        <p:nvCxnSpPr>
          <p:cNvPr id="146" name="Gerade Verbindung 145"/>
          <p:cNvCxnSpPr/>
          <p:nvPr/>
        </p:nvCxnSpPr>
        <p:spPr bwMode="auto">
          <a:xfrm rot="10800000" flipV="1">
            <a:off x="7122331" y="2581268"/>
            <a:ext cx="381714" cy="14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8" name="Gerade Verbindung 137"/>
          <p:cNvCxnSpPr>
            <a:stCxn id="134" idx="1"/>
          </p:cNvCxnSpPr>
          <p:nvPr/>
        </p:nvCxnSpPr>
        <p:spPr bwMode="auto">
          <a:xfrm rot="10800000" flipV="1">
            <a:off x="7123173" y="2251165"/>
            <a:ext cx="381714" cy="14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7" name="Gerade Verbindung 146"/>
          <p:cNvCxnSpPr/>
          <p:nvPr/>
        </p:nvCxnSpPr>
        <p:spPr bwMode="auto">
          <a:xfrm rot="10800000" flipV="1">
            <a:off x="7124720" y="2857496"/>
            <a:ext cx="376238" cy="14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151" name="Tabelle 150"/>
          <p:cNvGraphicFramePr>
            <a:graphicFrameLocks noGrp="1"/>
          </p:cNvGraphicFramePr>
          <p:nvPr/>
        </p:nvGraphicFramePr>
        <p:xfrm>
          <a:off x="6572264" y="1790688"/>
          <a:ext cx="54767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</a:tbl>
          </a:graphicData>
        </a:graphic>
      </p:graphicFrame>
      <p:sp>
        <p:nvSpPr>
          <p:cNvPr id="73" name="Textfeld 72"/>
          <p:cNvSpPr txBox="1"/>
          <p:nvPr/>
        </p:nvSpPr>
        <p:spPr>
          <a:xfrm>
            <a:off x="7500958" y="3000372"/>
            <a:ext cx="9813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 smtClean="0"/>
              <a:t>case</a:t>
            </a:r>
            <a:r>
              <a:rPr lang="de-DE" sz="1400" dirty="0" smtClean="0"/>
              <a:t> 3 (&gt;)</a:t>
            </a:r>
            <a:endParaRPr lang="de-DE" sz="1400" dirty="0"/>
          </a:p>
        </p:txBody>
      </p:sp>
      <p:cxnSp>
        <p:nvCxnSpPr>
          <p:cNvPr id="74" name="Gerade Verbindung 73"/>
          <p:cNvCxnSpPr>
            <a:stCxn id="73" idx="1"/>
          </p:cNvCxnSpPr>
          <p:nvPr/>
        </p:nvCxnSpPr>
        <p:spPr bwMode="auto">
          <a:xfrm rot="10800000" flipV="1">
            <a:off x="7119244" y="3154261"/>
            <a:ext cx="381714" cy="14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1" dur="5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500" fill="hold"/>
                                        <p:tgtEl>
                                          <p:spTgt spid="110"/>
                                        </p:tgtEl>
                                      </p:cBhvr>
                                      <p:by x="62500" y="625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500" fill="hold"/>
                                        <p:tgtEl>
                                          <p:spTgt spid="124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2" dur="500" fill="hold"/>
                                        <p:tgtEl>
                                          <p:spTgt spid="124"/>
                                        </p:tgtEl>
                                      </p:cBhvr>
                                      <p:by x="62500" y="625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4" dur="500" fill="hold"/>
                                        <p:tgtEl>
                                          <p:spTgt spid="131"/>
                                        </p:tgtEl>
                                      </p:cBhvr>
                                      <p:by x="62500" y="625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1" dur="500" fill="hold"/>
                                        <p:tgtEl>
                                          <p:spTgt spid="127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500" fill="hold"/>
                                        <p:tgtEl>
                                          <p:spTgt spid="127"/>
                                        </p:tgtEl>
                                      </p:cBhvr>
                                      <p:by x="62500" y="625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0" dur="500" fill="hold"/>
                                        <p:tgtEl>
                                          <p:spTgt spid="129"/>
                                        </p:tgtEl>
                                      </p:cBhvr>
                                      <p:by x="160000" y="16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4" dur="500" fill="hold"/>
                                        <p:tgtEl>
                                          <p:spTgt spid="133"/>
                                        </p:tgtEl>
                                      </p:cBhvr>
                                      <p:by x="62500" y="625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0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0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9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2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11" grpId="1" animBg="1"/>
      <p:bldP spid="125" grpId="0" animBg="1"/>
      <p:bldP spid="125" grpId="1" animBg="1"/>
      <p:bldP spid="128" grpId="0" animBg="1"/>
      <p:bldP spid="128" grpId="1" animBg="1"/>
      <p:bldP spid="130" grpId="0" animBg="1"/>
      <p:bldP spid="130" grpId="1" animBg="1"/>
      <p:bldP spid="12351" grpId="0"/>
      <p:bldP spid="12351" grpId="1"/>
      <p:bldP spid="93" grpId="0"/>
      <p:bldP spid="98" grpId="0"/>
      <p:bldP spid="100" grpId="0"/>
      <p:bldP spid="122" grpId="0" uiExpand="1" build="allAtOnce"/>
      <p:bldP spid="39" grpId="0" animBg="1"/>
      <p:bldP spid="48" grpId="0"/>
      <p:bldP spid="48" grpId="1" animBg="1"/>
      <p:bldP spid="51" grpId="0"/>
      <p:bldP spid="51" grpId="1" animBg="1"/>
      <p:bldP spid="51" grpId="2" animBg="1"/>
      <p:bldP spid="52" grpId="0"/>
      <p:bldP spid="52" grpId="1" animBg="1"/>
      <p:bldP spid="53" grpId="0" animBg="1"/>
      <p:bldP spid="50" grpId="0"/>
      <p:bldP spid="50" grpId="1" animBg="1"/>
      <p:bldP spid="91" grpId="0" animBg="1"/>
      <p:bldP spid="134" grpId="0"/>
      <p:bldP spid="134" grpId="1"/>
      <p:bldP spid="135" grpId="0"/>
      <p:bldP spid="135" grpId="1"/>
      <p:bldP spid="136" grpId="0"/>
      <p:bldP spid="136" grpId="1"/>
      <p:bldP spid="73" grpId="0"/>
      <p:bldP spid="7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of Reference Probabilities</a:t>
            </a:r>
            <a:endParaRPr lang="en-US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1071546"/>
            <a:ext cx="8569325" cy="4970462"/>
          </a:xfrm>
        </p:spPr>
        <p:txBody>
          <a:bodyPr/>
          <a:lstStyle/>
          <a:p>
            <a:pPr marL="400050"/>
            <a:r>
              <a:rPr lang="en-US" dirty="0" smtClean="0"/>
              <a:t>General approach</a:t>
            </a:r>
          </a:p>
          <a:p>
            <a:pPr marL="800100" lvl="1"/>
            <a:r>
              <a:rPr lang="en-US" dirty="0" smtClean="0"/>
              <a:t>For each </a:t>
            </a:r>
            <a:r>
              <a:rPr lang="en-US" dirty="0" err="1" smtClean="0"/>
              <a:t>tuple</a:t>
            </a:r>
            <a:r>
              <a:rPr lang="en-US" dirty="0" smtClean="0"/>
              <a:t>, compute the probability that it is selected</a:t>
            </a:r>
          </a:p>
          <a:p>
            <a:pPr marL="800100" lvl="1"/>
            <a:r>
              <a:rPr lang="en-US" dirty="0" smtClean="0"/>
              <a:t>For each foreign key, compute the probability of being selected</a:t>
            </a:r>
          </a:p>
          <a:p>
            <a:pPr marL="800100" lvl="1"/>
            <a:r>
              <a:rPr lang="en-US" dirty="0" smtClean="0"/>
              <a:t>Can be done incrementally</a:t>
            </a:r>
          </a:p>
          <a:p>
            <a:pPr marL="800100" lvl="1"/>
            <a:endParaRPr lang="en-US" dirty="0" smtClean="0"/>
          </a:p>
          <a:p>
            <a:pPr marL="400050">
              <a:buFont typeface="+mj-lt"/>
              <a:buAutoNum type="arabicPeriod"/>
            </a:pPr>
            <a:r>
              <a:rPr lang="en-US" dirty="0" smtClean="0"/>
              <a:t>Single predecessor </a:t>
            </a:r>
            <a:r>
              <a:rPr lang="en-US" b="0" dirty="0" smtClean="0"/>
              <a:t>(previous examples)</a:t>
            </a:r>
          </a:p>
          <a:p>
            <a:pPr marL="800100" lvl="1" indent="-342900"/>
            <a:r>
              <a:rPr lang="en-US" dirty="0" smtClean="0"/>
              <a:t>References from a single table</a:t>
            </a:r>
          </a:p>
          <a:p>
            <a:pPr marL="800100" lvl="1" indent="-342900"/>
            <a:r>
              <a:rPr lang="en-US" dirty="0" smtClean="0"/>
              <a:t>Chain pattern or split pattern</a:t>
            </a:r>
          </a:p>
          <a:p>
            <a:pPr marL="1200150" lvl="2" indent="-342900"/>
            <a:endParaRPr lang="en-US" dirty="0" smtClean="0"/>
          </a:p>
          <a:p>
            <a:pPr marL="400050">
              <a:buFont typeface="+mj-lt"/>
              <a:buAutoNum type="arabicPeriod"/>
            </a:pPr>
            <a:r>
              <a:rPr lang="en-US" dirty="0" smtClean="0"/>
              <a:t>Multiple predecessors</a:t>
            </a:r>
          </a:p>
          <a:p>
            <a:pPr marL="800100" lvl="1" indent="-342900"/>
            <a:r>
              <a:rPr lang="en-US" dirty="0" smtClean="0"/>
              <a:t>references from multiple tables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Independent references</a:t>
            </a:r>
          </a:p>
          <a:p>
            <a:pPr marL="1200150" lvl="2" indent="-342900"/>
            <a:r>
              <a:rPr lang="en-US" dirty="0" smtClean="0"/>
              <a:t>merge pattern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Dependent references</a:t>
            </a:r>
          </a:p>
          <a:p>
            <a:pPr marL="1200150" lvl="2" indent="-342900"/>
            <a:r>
              <a:rPr lang="en-US" dirty="0" smtClean="0"/>
              <a:t>diamond pattern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6861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3276604"/>
            <a:ext cx="9048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80" y="4572008"/>
            <a:ext cx="9048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6390" y="5572140"/>
            <a:ext cx="14287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929332" y="2786058"/>
            <a:ext cx="14287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Diamond Pattern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328861" y="1079429"/>
            <a:ext cx="8569325" cy="4970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Diamond pattern in detail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At least two predecessors of a table share a common predecessor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Dependencies between tuples of individual table synopses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Problems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Dependent reference probabilities</a:t>
            </a: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Joint inclusion probabilities</a:t>
            </a:r>
          </a:p>
          <a:p>
            <a:pPr marL="342900" lvl="0" indent="-342900" eaLnBrk="0" hangingPunct="0">
              <a:spcBef>
                <a:spcPct val="20000"/>
              </a:spcBef>
              <a:buFontTx/>
              <a:buChar char="•"/>
            </a:pPr>
            <a:endParaRPr lang="en-US" sz="1800" kern="0" dirty="0" smtClean="0">
              <a:solidFill>
                <a:srgbClr val="001D4B"/>
              </a:solidFill>
              <a:latin typeface="Verdana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1D4B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Diamond Pattern - Example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69325" cy="4970462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599211" y="3093835"/>
          <a:ext cx="168370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905"/>
                <a:gridCol w="567055"/>
                <a:gridCol w="606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r>
                        <a:rPr lang="de-DE" sz="1400" b="1" baseline="-25000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err="1" smtClean="0">
                          <a:solidFill>
                            <a:schemeClr val="bg1"/>
                          </a:solidFill>
                        </a:rPr>
                        <a:t>FK</a:t>
                      </a:r>
                      <a:r>
                        <a:rPr lang="de-DE" sz="1400" b="1" baseline="-25000" dirty="0" err="1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599211" y="2786058"/>
            <a:ext cx="1656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A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283046" y="1950827"/>
          <a:ext cx="96742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  <a:gridCol w="47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3291592" y="1643050"/>
            <a:ext cx="933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B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/>
        </p:nvGraphicFramePr>
        <p:xfrm>
          <a:off x="3283046" y="4308281"/>
          <a:ext cx="96742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  <a:gridCol w="47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3291592" y="4000504"/>
            <a:ext cx="991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C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13" name="Tabelle 12"/>
          <p:cNvGraphicFramePr>
            <a:graphicFrameLocks noGrp="1"/>
          </p:cNvGraphicFramePr>
          <p:nvPr/>
        </p:nvGraphicFramePr>
        <p:xfrm>
          <a:off x="5251436" y="3093835"/>
          <a:ext cx="49085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feld 13"/>
          <p:cNvSpPr txBox="1"/>
          <p:nvPr/>
        </p:nvSpPr>
        <p:spPr>
          <a:xfrm>
            <a:off x="5072066" y="2786058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D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cxnSp>
        <p:nvCxnSpPr>
          <p:cNvPr id="16" name="Gerade Verbindung mit Pfeil 15"/>
          <p:cNvCxnSpPr/>
          <p:nvPr/>
        </p:nvCxnSpPr>
        <p:spPr bwMode="auto">
          <a:xfrm rot="5400000" flipH="1" flipV="1">
            <a:off x="2214546" y="2571744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Gerade Verbindung mit Pfeil 16"/>
          <p:cNvCxnSpPr/>
          <p:nvPr/>
        </p:nvCxnSpPr>
        <p:spPr bwMode="auto">
          <a:xfrm rot="5400000" flipH="1" flipV="1">
            <a:off x="4177556" y="3769098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Gerade Verbindung mit Pfeil 17"/>
          <p:cNvCxnSpPr/>
          <p:nvPr/>
        </p:nvCxnSpPr>
        <p:spPr bwMode="auto">
          <a:xfrm rot="16200000" flipH="1">
            <a:off x="2178827" y="3750471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Gerade Verbindung mit Pfeil 20"/>
          <p:cNvCxnSpPr/>
          <p:nvPr/>
        </p:nvCxnSpPr>
        <p:spPr bwMode="auto">
          <a:xfrm rot="16200000" flipH="1">
            <a:off x="4138767" y="2607463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Gerade Verbindung mit Pfeil 30"/>
          <p:cNvCxnSpPr/>
          <p:nvPr/>
        </p:nvCxnSpPr>
        <p:spPr bwMode="auto">
          <a:xfrm rot="16200000" flipH="1">
            <a:off x="4144255" y="2973361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Gerade Verbindung mit Pfeil 31"/>
          <p:cNvCxnSpPr/>
          <p:nvPr/>
        </p:nvCxnSpPr>
        <p:spPr bwMode="auto">
          <a:xfrm rot="16200000" flipH="1">
            <a:off x="4152964" y="3332318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Gerade Verbindung mit Pfeil 32"/>
          <p:cNvCxnSpPr/>
          <p:nvPr/>
        </p:nvCxnSpPr>
        <p:spPr bwMode="auto">
          <a:xfrm rot="5400000" flipH="1" flipV="1">
            <a:off x="4178208" y="4136437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Gerade Verbindung mit Pfeil 33"/>
          <p:cNvCxnSpPr/>
          <p:nvPr/>
        </p:nvCxnSpPr>
        <p:spPr bwMode="auto">
          <a:xfrm rot="5400000" flipH="1" flipV="1">
            <a:off x="4178208" y="4493627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Gerade Verbindung mit Pfeil 34"/>
          <p:cNvCxnSpPr/>
          <p:nvPr/>
        </p:nvCxnSpPr>
        <p:spPr bwMode="auto">
          <a:xfrm rot="5400000" flipH="1" flipV="1">
            <a:off x="2214546" y="2957512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mit Pfeil 35"/>
          <p:cNvCxnSpPr/>
          <p:nvPr/>
        </p:nvCxnSpPr>
        <p:spPr bwMode="auto">
          <a:xfrm rot="5400000" flipH="1" flipV="1">
            <a:off x="2214546" y="3338510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Gerade Verbindung mit Pfeil 36"/>
          <p:cNvCxnSpPr/>
          <p:nvPr/>
        </p:nvCxnSpPr>
        <p:spPr bwMode="auto">
          <a:xfrm rot="16200000" flipH="1">
            <a:off x="1976421" y="4333882"/>
            <a:ext cx="1619259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Gerade Verbindung mit Pfeil 38"/>
          <p:cNvCxnSpPr/>
          <p:nvPr/>
        </p:nvCxnSpPr>
        <p:spPr bwMode="auto">
          <a:xfrm>
            <a:off x="2285984" y="4410080"/>
            <a:ext cx="1000132" cy="8763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Diamond Pattern – Example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101744"/>
            <a:ext cx="8569325" cy="4970462"/>
          </a:xfrm>
        </p:spPr>
        <p:txBody>
          <a:bodyPr/>
          <a:lstStyle/>
          <a:p>
            <a:pPr lvl="0">
              <a:defRPr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599211" y="3093835"/>
          <a:ext cx="168370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905"/>
                <a:gridCol w="567055"/>
                <a:gridCol w="606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r>
                        <a:rPr lang="de-DE" sz="1400" b="1" baseline="-25000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err="1" smtClean="0">
                          <a:solidFill>
                            <a:schemeClr val="bg1"/>
                          </a:solidFill>
                        </a:rPr>
                        <a:t>FK</a:t>
                      </a:r>
                      <a:r>
                        <a:rPr lang="de-DE" sz="1400" b="1" baseline="-25000" dirty="0" err="1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599211" y="2786058"/>
            <a:ext cx="1656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A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283046" y="1950827"/>
          <a:ext cx="96742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  <a:gridCol w="47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3291592" y="1643050"/>
            <a:ext cx="933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B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/>
        </p:nvGraphicFramePr>
        <p:xfrm>
          <a:off x="3283046" y="4308281"/>
          <a:ext cx="96742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  <a:gridCol w="47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3291592" y="4000504"/>
            <a:ext cx="991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C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13" name="Tabelle 12"/>
          <p:cNvGraphicFramePr>
            <a:graphicFrameLocks noGrp="1"/>
          </p:cNvGraphicFramePr>
          <p:nvPr/>
        </p:nvGraphicFramePr>
        <p:xfrm>
          <a:off x="5251436" y="3093835"/>
          <a:ext cx="49085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feld 13"/>
          <p:cNvSpPr txBox="1"/>
          <p:nvPr/>
        </p:nvSpPr>
        <p:spPr>
          <a:xfrm>
            <a:off x="5072066" y="2786058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D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cxnSp>
        <p:nvCxnSpPr>
          <p:cNvPr id="16" name="Gerade Verbindung mit Pfeil 15"/>
          <p:cNvCxnSpPr/>
          <p:nvPr/>
        </p:nvCxnSpPr>
        <p:spPr bwMode="auto">
          <a:xfrm rot="5400000" flipH="1" flipV="1">
            <a:off x="2214546" y="2571744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Gerade Verbindung mit Pfeil 16"/>
          <p:cNvCxnSpPr/>
          <p:nvPr/>
        </p:nvCxnSpPr>
        <p:spPr bwMode="auto">
          <a:xfrm rot="5400000" flipH="1" flipV="1">
            <a:off x="4177556" y="3769098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Gerade Verbindung mit Pfeil 17"/>
          <p:cNvCxnSpPr/>
          <p:nvPr/>
        </p:nvCxnSpPr>
        <p:spPr bwMode="auto">
          <a:xfrm rot="16200000" flipH="1">
            <a:off x="2178827" y="3750471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Gerade Verbindung mit Pfeil 20"/>
          <p:cNvCxnSpPr/>
          <p:nvPr/>
        </p:nvCxnSpPr>
        <p:spPr bwMode="auto">
          <a:xfrm rot="16200000" flipH="1">
            <a:off x="4138767" y="2607463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Inhaltsplatzhalter 2"/>
          <p:cNvSpPr txBox="1">
            <a:spLocks/>
          </p:cNvSpPr>
          <p:nvPr/>
        </p:nvSpPr>
        <p:spPr bwMode="auto">
          <a:xfrm>
            <a:off x="6429388" y="1928802"/>
            <a:ext cx="2214579" cy="34290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1800" kern="0" dirty="0" smtClean="0">
                <a:solidFill>
                  <a:srgbClr val="001D4B"/>
                </a:solidFill>
                <a:latin typeface="Verdana"/>
              </a:rPr>
              <a:t>Dep. reference probabilities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1D4B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r>
              <a:rPr kumimoji="0" lang="en-US" sz="16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tuple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1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 depends on 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b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1 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and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 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c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1</a:t>
            </a: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1600" b="0" kern="0" baseline="0" dirty="0" smtClean="0">
                <a:solidFill>
                  <a:srgbClr val="001D4B"/>
                </a:solidFill>
                <a:latin typeface="Verdana"/>
              </a:rPr>
              <a:t>Assuming independence: </a:t>
            </a:r>
            <a:r>
              <a:rPr lang="en-US" sz="1600" b="0" kern="0" baseline="0" dirty="0" err="1" smtClean="0">
                <a:solidFill>
                  <a:srgbClr val="001D4B"/>
                </a:solidFill>
                <a:latin typeface="Verdana"/>
              </a:rPr>
              <a:t>pRef</a:t>
            </a:r>
            <a:r>
              <a:rPr lang="en-US" sz="1600" b="0" kern="0" baseline="0" dirty="0" smtClean="0">
                <a:solidFill>
                  <a:srgbClr val="001D4B"/>
                </a:solidFill>
                <a:latin typeface="Verdana"/>
              </a:rPr>
              <a:t>(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d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1</a:t>
            </a:r>
            <a:r>
              <a:rPr lang="en-US" sz="1600" b="0" kern="0" baseline="0" dirty="0" smtClean="0">
                <a:solidFill>
                  <a:srgbClr val="001D4B"/>
                </a:solidFill>
                <a:latin typeface="Verdana"/>
              </a:rPr>
              <a:t>)=75%</a:t>
            </a: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endParaRPr lang="en-US" sz="1600" b="0" kern="0" baseline="0" dirty="0" smtClean="0">
              <a:solidFill>
                <a:srgbClr val="001D4B"/>
              </a:solidFill>
              <a:latin typeface="Verdana"/>
            </a:endParaRP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1600" b="0" kern="0" dirty="0" smtClean="0">
                <a:solidFill>
                  <a:srgbClr val="FF0000"/>
                </a:solidFill>
                <a:latin typeface="Verdana"/>
              </a:rPr>
              <a:t>b</a:t>
            </a:r>
            <a:r>
              <a:rPr lang="en-US" sz="1600" b="0" kern="0" baseline="-25000" dirty="0" smtClean="0">
                <a:solidFill>
                  <a:srgbClr val="FF0000"/>
                </a:solidFill>
                <a:latin typeface="Verdana"/>
              </a:rPr>
              <a:t>1 </a:t>
            </a:r>
            <a:r>
              <a:rPr lang="en-US" sz="1600" b="0" kern="0" dirty="0" smtClean="0">
                <a:solidFill>
                  <a:srgbClr val="FF0000"/>
                </a:solidFill>
                <a:latin typeface="Verdana"/>
              </a:rPr>
              <a:t>and</a:t>
            </a:r>
            <a:r>
              <a:rPr lang="en-US" sz="1600" b="0" kern="0" baseline="-25000" dirty="0" smtClean="0">
                <a:solidFill>
                  <a:srgbClr val="FF0000"/>
                </a:solidFill>
                <a:latin typeface="Verdana"/>
              </a:rPr>
              <a:t> </a:t>
            </a:r>
            <a:r>
              <a:rPr lang="en-US" sz="1600" b="0" kern="0" dirty="0" smtClean="0">
                <a:solidFill>
                  <a:srgbClr val="FF0000"/>
                </a:solidFill>
                <a:latin typeface="Verdana"/>
              </a:rPr>
              <a:t>c</a:t>
            </a:r>
            <a:r>
              <a:rPr lang="en-US" sz="1600" b="0" kern="0" baseline="-25000" dirty="0" smtClean="0">
                <a:solidFill>
                  <a:srgbClr val="FF0000"/>
                </a:solidFill>
                <a:latin typeface="Verdana"/>
              </a:rPr>
              <a:t>1</a:t>
            </a:r>
            <a:r>
              <a:rPr lang="en-US" sz="1600" b="0" kern="0" dirty="0" smtClean="0">
                <a:solidFill>
                  <a:srgbClr val="FF0000"/>
                </a:solidFill>
                <a:latin typeface="Verdana"/>
              </a:rPr>
              <a:t> are dependent</a:t>
            </a:r>
          </a:p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1600" b="0" kern="0" dirty="0" err="1" smtClean="0">
                <a:solidFill>
                  <a:srgbClr val="FF0000"/>
                </a:solidFill>
                <a:latin typeface="Verdana"/>
              </a:rPr>
              <a:t>pRef</a:t>
            </a:r>
            <a:r>
              <a:rPr lang="en-US" sz="1600" b="0" kern="0" dirty="0" smtClean="0">
                <a:solidFill>
                  <a:srgbClr val="FF0000"/>
                </a:solidFill>
                <a:latin typeface="Verdana"/>
              </a:rPr>
              <a:t>(d</a:t>
            </a:r>
            <a:r>
              <a:rPr lang="en-US" sz="1600" b="0" kern="0" baseline="-25000" dirty="0" smtClean="0">
                <a:solidFill>
                  <a:srgbClr val="FF0000"/>
                </a:solidFill>
                <a:latin typeface="Verdana"/>
              </a:rPr>
              <a:t>1</a:t>
            </a:r>
            <a:r>
              <a:rPr lang="en-US" sz="1600" b="0" kern="0" dirty="0" smtClean="0">
                <a:solidFill>
                  <a:srgbClr val="FF0000"/>
                </a:solidFill>
                <a:latin typeface="Verdana"/>
              </a:rPr>
              <a:t>)=50%</a:t>
            </a: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endParaRPr lang="en-US" sz="1600" b="0" kern="0" dirty="0" smtClean="0">
              <a:solidFill>
                <a:srgbClr val="FF0000"/>
              </a:solidFill>
              <a:latin typeface="Verdana"/>
            </a:endParaRP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endParaRPr lang="en-US" sz="600" b="0" kern="0" dirty="0" smtClean="0">
              <a:solidFill>
                <a:srgbClr val="FF0000"/>
              </a:solidFill>
              <a:latin typeface="Verdana"/>
            </a:endParaRPr>
          </a:p>
        </p:txBody>
      </p:sp>
      <p:sp>
        <p:nvSpPr>
          <p:cNvPr id="38" name="Textfeld 37"/>
          <p:cNvSpPr txBox="1"/>
          <p:nvPr/>
        </p:nvSpPr>
        <p:spPr>
          <a:xfrm rot="2982255">
            <a:off x="4500562" y="2924317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40" name="Textfeld 39"/>
          <p:cNvSpPr txBox="1"/>
          <p:nvPr/>
        </p:nvSpPr>
        <p:spPr>
          <a:xfrm rot="18784649">
            <a:off x="4517741" y="4139653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41" name="Textfeld 40"/>
          <p:cNvSpPr txBox="1"/>
          <p:nvPr/>
        </p:nvSpPr>
        <p:spPr>
          <a:xfrm rot="18784649">
            <a:off x="2595100" y="2921414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  <p:sp>
        <p:nvSpPr>
          <p:cNvPr id="42" name="Textfeld 41"/>
          <p:cNvSpPr txBox="1"/>
          <p:nvPr/>
        </p:nvSpPr>
        <p:spPr>
          <a:xfrm rot="3091628">
            <a:off x="2515997" y="4140312"/>
            <a:ext cx="490840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de-DE" sz="1200" dirty="0" smtClean="0">
                <a:solidFill>
                  <a:srgbClr val="001D4B"/>
                </a:solidFill>
              </a:rPr>
              <a:t>50%</a:t>
            </a:r>
            <a:endParaRPr lang="de-DE" sz="1200" dirty="0">
              <a:solidFill>
                <a:srgbClr val="001D4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Diamond Pattern - Example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69325" cy="4970462"/>
          </a:xfrm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/>
        </p:nvGraphicFramePr>
        <p:xfrm>
          <a:off x="599211" y="3093835"/>
          <a:ext cx="168370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905"/>
                <a:gridCol w="567055"/>
                <a:gridCol w="60674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r>
                        <a:rPr lang="de-DE" sz="1400" b="1" baseline="-25000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err="1" smtClean="0">
                          <a:solidFill>
                            <a:schemeClr val="bg1"/>
                          </a:solidFill>
                        </a:rPr>
                        <a:t>FK</a:t>
                      </a:r>
                      <a:r>
                        <a:rPr lang="de-DE" sz="1400" b="1" baseline="-25000" dirty="0" err="1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599211" y="2786058"/>
            <a:ext cx="1656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A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3283046" y="1950827"/>
          <a:ext cx="96742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  <a:gridCol w="47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feld 9"/>
          <p:cNvSpPr txBox="1"/>
          <p:nvPr/>
        </p:nvSpPr>
        <p:spPr>
          <a:xfrm>
            <a:off x="3291592" y="1643050"/>
            <a:ext cx="933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B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/>
        </p:nvGraphicFramePr>
        <p:xfrm>
          <a:off x="3283046" y="4308281"/>
          <a:ext cx="967423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  <a:gridCol w="4765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3291592" y="4000504"/>
            <a:ext cx="9915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C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graphicFrame>
        <p:nvGraphicFramePr>
          <p:cNvPr id="13" name="Tabelle 12"/>
          <p:cNvGraphicFramePr>
            <a:graphicFrameLocks noGrp="1"/>
          </p:cNvGraphicFramePr>
          <p:nvPr/>
        </p:nvGraphicFramePr>
        <p:xfrm>
          <a:off x="5251436" y="3093835"/>
          <a:ext cx="490855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08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baseline="-25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d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extfeld 13"/>
          <p:cNvSpPr txBox="1"/>
          <p:nvPr/>
        </p:nvSpPr>
        <p:spPr>
          <a:xfrm>
            <a:off x="5072066" y="2786058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 smtClean="0">
                <a:solidFill>
                  <a:srgbClr val="001D4B"/>
                </a:solidFill>
                <a:cs typeface="Microsoft Sans Serif" pitchFamily="34" charset="0"/>
              </a:rPr>
              <a:t>D</a:t>
            </a:r>
            <a:endParaRPr lang="de-DE" sz="900" i="1" dirty="0">
              <a:solidFill>
                <a:srgbClr val="001D4B"/>
              </a:solidFill>
              <a:cs typeface="Microsoft Sans Serif" pitchFamily="34" charset="0"/>
            </a:endParaRPr>
          </a:p>
        </p:txBody>
      </p:sp>
      <p:sp>
        <p:nvSpPr>
          <p:cNvPr id="24" name="Inhaltsplatzhalter 2"/>
          <p:cNvSpPr txBox="1">
            <a:spLocks/>
          </p:cNvSpPr>
          <p:nvPr/>
        </p:nvSpPr>
        <p:spPr bwMode="auto">
          <a:xfrm>
            <a:off x="6072198" y="1928802"/>
            <a:ext cx="2643207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1600" kern="0" dirty="0" smtClean="0">
                <a:solidFill>
                  <a:srgbClr val="001D4B"/>
                </a:solidFill>
                <a:latin typeface="+mn-lt"/>
              </a:rPr>
              <a:t>Joint inclusions</a:t>
            </a: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Both references to 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d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2 </a:t>
            </a: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are independent</a:t>
            </a: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Both references to 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d</a:t>
            </a:r>
            <a:r>
              <a:rPr lang="en-US" sz="1600" b="0" kern="0" baseline="-25000" dirty="0" smtClean="0">
                <a:solidFill>
                  <a:srgbClr val="001D4B"/>
                </a:solidFill>
                <a:latin typeface="Verdana"/>
              </a:rPr>
              <a:t>3</a:t>
            </a: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 are independent</a:t>
            </a:r>
          </a:p>
          <a:p>
            <a:pPr marL="285750" indent="-285750" eaLnBrk="0" hangingPunct="0">
              <a:spcBef>
                <a:spcPct val="20000"/>
              </a:spcBef>
              <a:buFontTx/>
              <a:buChar char="–"/>
            </a:pPr>
            <a:r>
              <a:rPr lang="en-US" sz="1600" b="0" kern="0" dirty="0" smtClean="0">
                <a:solidFill>
                  <a:srgbClr val="FF0000"/>
                </a:solidFill>
                <a:latin typeface="+mn-lt"/>
              </a:rPr>
              <a:t>But all 4 references are not independent</a:t>
            </a:r>
          </a:p>
          <a:p>
            <a:pPr marL="285750" indent="-285750" eaLnBrk="0" hangingPunct="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1600" b="0" kern="0" dirty="0" smtClean="0">
                <a:solidFill>
                  <a:srgbClr val="FF0000"/>
                </a:solidFill>
              </a:rPr>
              <a:t>d</a:t>
            </a:r>
            <a:r>
              <a:rPr lang="en-US" sz="1600" b="0" kern="0" baseline="-25000" dirty="0" smtClean="0">
                <a:solidFill>
                  <a:srgbClr val="FF0000"/>
                </a:solidFill>
              </a:rPr>
              <a:t>2</a:t>
            </a:r>
            <a:r>
              <a:rPr lang="en-US" sz="1600" b="0" kern="0" dirty="0" smtClean="0">
                <a:solidFill>
                  <a:srgbClr val="FF0000"/>
                </a:solidFill>
                <a:latin typeface="+mn-lt"/>
              </a:rPr>
              <a:t> and </a:t>
            </a:r>
            <a:r>
              <a:rPr lang="en-US" sz="1600" b="0" kern="0" dirty="0" smtClean="0">
                <a:solidFill>
                  <a:srgbClr val="FF0000"/>
                </a:solidFill>
              </a:rPr>
              <a:t>d</a:t>
            </a:r>
            <a:r>
              <a:rPr lang="en-US" sz="1600" b="0" kern="0" baseline="-25000" dirty="0" smtClean="0">
                <a:solidFill>
                  <a:srgbClr val="FF0000"/>
                </a:solidFill>
              </a:rPr>
              <a:t>3 </a:t>
            </a:r>
            <a:r>
              <a:rPr lang="en-US" sz="1600" b="0" kern="0" dirty="0" smtClean="0">
                <a:solidFill>
                  <a:srgbClr val="FF0000"/>
                </a:solidFill>
                <a:latin typeface="+mn-lt"/>
              </a:rPr>
              <a:t>are always referenced jointly</a:t>
            </a:r>
          </a:p>
        </p:txBody>
      </p:sp>
      <p:cxnSp>
        <p:nvCxnSpPr>
          <p:cNvPr id="31" name="Gerade Verbindung mit Pfeil 30"/>
          <p:cNvCxnSpPr/>
          <p:nvPr/>
        </p:nvCxnSpPr>
        <p:spPr bwMode="auto">
          <a:xfrm rot="16200000" flipH="1">
            <a:off x="4144255" y="2973361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Gerade Verbindung mit Pfeil 31"/>
          <p:cNvCxnSpPr/>
          <p:nvPr/>
        </p:nvCxnSpPr>
        <p:spPr bwMode="auto">
          <a:xfrm rot="16200000" flipH="1">
            <a:off x="4152964" y="3332318"/>
            <a:ext cx="1214446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Gerade Verbindung mit Pfeil 32"/>
          <p:cNvCxnSpPr/>
          <p:nvPr/>
        </p:nvCxnSpPr>
        <p:spPr bwMode="auto">
          <a:xfrm rot="5400000" flipH="1" flipV="1">
            <a:off x="4178208" y="4136437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Gerade Verbindung mit Pfeil 33"/>
          <p:cNvCxnSpPr/>
          <p:nvPr/>
        </p:nvCxnSpPr>
        <p:spPr bwMode="auto">
          <a:xfrm rot="5400000" flipH="1" flipV="1">
            <a:off x="4178208" y="4493627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Gerade Verbindung mit Pfeil 34"/>
          <p:cNvCxnSpPr/>
          <p:nvPr/>
        </p:nvCxnSpPr>
        <p:spPr bwMode="auto">
          <a:xfrm rot="5400000" flipH="1" flipV="1">
            <a:off x="2214546" y="2957512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mit Pfeil 35"/>
          <p:cNvCxnSpPr/>
          <p:nvPr/>
        </p:nvCxnSpPr>
        <p:spPr bwMode="auto">
          <a:xfrm rot="5400000" flipH="1" flipV="1">
            <a:off x="2214546" y="3338510"/>
            <a:ext cx="1143008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Gerade Verbindung mit Pfeil 36"/>
          <p:cNvCxnSpPr/>
          <p:nvPr/>
        </p:nvCxnSpPr>
        <p:spPr bwMode="auto">
          <a:xfrm rot="16200000" flipH="1">
            <a:off x="1976421" y="4333882"/>
            <a:ext cx="1619259" cy="10001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Gerade Verbindung mit Pfeil 38"/>
          <p:cNvCxnSpPr/>
          <p:nvPr/>
        </p:nvCxnSpPr>
        <p:spPr bwMode="auto">
          <a:xfrm>
            <a:off x="2285984" y="4410080"/>
            <a:ext cx="1000132" cy="8763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Diamond Pattern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7" name="Inhaltsplatzhalter 2"/>
          <p:cNvSpPr txBox="1">
            <a:spLocks/>
          </p:cNvSpPr>
          <p:nvPr/>
        </p:nvSpPr>
        <p:spPr bwMode="auto">
          <a:xfrm>
            <a:off x="326209" y="1122822"/>
            <a:ext cx="8569325" cy="4970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Diamond pattern in detail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At least two predecessors of a table share a common predecessor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Dependencies between tuples of individual table synopses </a:t>
            </a:r>
          </a:p>
          <a:p>
            <a:pPr marL="742950" lvl="1" indent="-285750" eaLnBrk="0" hangingPunct="0">
              <a:spcBef>
                <a:spcPct val="20000"/>
              </a:spcBef>
              <a:buFontTx/>
              <a:buChar char="–"/>
              <a:defRPr/>
            </a:pPr>
            <a:r>
              <a:rPr lang="en-US" sz="1800" b="0" kern="0" dirty="0" smtClean="0">
                <a:solidFill>
                  <a:srgbClr val="001D4B"/>
                </a:solidFill>
                <a:latin typeface="+mn-lt"/>
              </a:rPr>
              <a:t>Problems</a:t>
            </a:r>
          </a:p>
          <a:p>
            <a:pPr marL="1143000" lvl="2" indent="-2286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Dependent reference probabilities</a:t>
            </a:r>
          </a:p>
          <a:p>
            <a:pPr marL="1143000" lvl="2" indent="-2286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Joint inclusion probabilities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1D4B"/>
              </a:solidFill>
              <a:effectLst/>
              <a:uLnTx/>
              <a:uFillTx/>
              <a:latin typeface="+mn-lt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1D4B"/>
              </a:solidFill>
              <a:effectLst/>
              <a:uLnTx/>
              <a:uFillTx/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Solutions</a:t>
            </a:r>
          </a:p>
          <a:p>
            <a:pPr marL="8572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Store tables with (possible) dependencies completely </a:t>
            </a:r>
          </a:p>
          <a:p>
            <a:pPr marL="1257300" marR="0" lvl="2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For small tables (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e.g., NATION of TPC-H)</a:t>
            </a:r>
          </a:p>
          <a:p>
            <a:pPr marL="857250" lvl="1" indent="-342900" eaLnBrk="0" hangingPunct="0">
              <a:spcBef>
                <a:spcPct val="20000"/>
              </a:spcBef>
              <a:buFont typeface="+mj-lt"/>
              <a:buAutoNum type="alphaLcParenR"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Switch back to Join </a:t>
            </a:r>
            <a:r>
              <a:rPr lang="en-US" sz="1800" b="0" kern="0" dirty="0" smtClean="0">
                <a:solidFill>
                  <a:srgbClr val="001D4B"/>
                </a:solidFill>
                <a:latin typeface="+mn-lt"/>
              </a:rPr>
              <a:t>Synopses</a:t>
            </a:r>
          </a:p>
          <a:p>
            <a:pPr marL="1314450" lvl="2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For tables with few/small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 successors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1D4B"/>
              </a:solidFill>
              <a:effectLst/>
              <a:uLnTx/>
              <a:uFillTx/>
              <a:latin typeface="+mn-lt"/>
            </a:endParaRPr>
          </a:p>
          <a:p>
            <a:pPr marL="8572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Decide per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tuple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1D4B"/>
                </a:solidFill>
                <a:effectLst/>
                <a:uLnTx/>
                <a:uFillTx/>
                <a:latin typeface="+mn-lt"/>
              </a:rPr>
              <a:t> whether to use correlated sampling or not (see full paper)</a:t>
            </a:r>
          </a:p>
          <a:p>
            <a:pPr marL="1314450" lvl="2" indent="-34290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b="0" kern="0" dirty="0" smtClean="0">
                <a:solidFill>
                  <a:srgbClr val="001D4B"/>
                </a:solidFill>
                <a:latin typeface="+mn-lt"/>
              </a:rPr>
              <a:t>For tables with many/large successors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rgbClr val="001D4B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53" y="1643050"/>
            <a:ext cx="6500858" cy="392909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FF8F43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Linked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 Bernoulli </a:t>
            </a: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Synopses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>
                <a:solidFill>
                  <a:srgbClr val="FF8F43"/>
                </a:solidFill>
              </a:rPr>
              <a:t>Evaluation</a:t>
            </a:r>
            <a:endParaRPr lang="de-DE" dirty="0" smtClean="0">
              <a:solidFill>
                <a:srgbClr val="FF8F4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Conclusion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Evaluation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69325" cy="4970462"/>
          </a:xfrm>
        </p:spPr>
        <p:txBody>
          <a:bodyPr/>
          <a:lstStyle/>
          <a:p>
            <a:pPr eaLnBrk="1" hangingPunct="1"/>
            <a:r>
              <a:rPr lang="en-US" sz="2000" dirty="0" smtClean="0"/>
              <a:t>Datasets</a:t>
            </a:r>
          </a:p>
          <a:p>
            <a:pPr lvl="1" eaLnBrk="1" hangingPunct="1"/>
            <a:r>
              <a:rPr lang="en-US" sz="2000" dirty="0" smtClean="0"/>
              <a:t>TPC-H, 1GB</a:t>
            </a:r>
          </a:p>
          <a:p>
            <a:pPr lvl="1" eaLnBrk="1" hangingPunct="1"/>
            <a:r>
              <a:rPr lang="en-US" sz="2000" dirty="0" err="1" smtClean="0"/>
              <a:t>Zipfian</a:t>
            </a:r>
            <a:r>
              <a:rPr lang="en-US" sz="2000" dirty="0" smtClean="0"/>
              <a:t> distribution with </a:t>
            </a:r>
            <a:r>
              <a:rPr lang="en-US" sz="2000" i="1" dirty="0" smtClean="0"/>
              <a:t>z</a:t>
            </a:r>
            <a:r>
              <a:rPr lang="en-US" sz="2000" dirty="0" smtClean="0"/>
              <a:t>=0.5</a:t>
            </a:r>
          </a:p>
          <a:p>
            <a:pPr lvl="2" eaLnBrk="1" hangingPunct="1"/>
            <a:r>
              <a:rPr lang="en-US" sz="2000" dirty="0" smtClean="0"/>
              <a:t>For values and foreign keys</a:t>
            </a:r>
          </a:p>
          <a:p>
            <a:pPr lvl="1" eaLnBrk="1" hangingPunct="1"/>
            <a:r>
              <a:rPr lang="de-DE" sz="2000" dirty="0" err="1" smtClean="0"/>
              <a:t>Mostly</a:t>
            </a:r>
            <a:r>
              <a:rPr lang="de-DE" sz="2000" dirty="0" smtClean="0"/>
              <a:t>: </a:t>
            </a:r>
            <a:r>
              <a:rPr lang="de-DE" sz="2000" dirty="0" err="1" smtClean="0"/>
              <a:t>equi-size</a:t>
            </a:r>
            <a:r>
              <a:rPr lang="de-DE" sz="2000" dirty="0" smtClean="0"/>
              <a:t> </a:t>
            </a:r>
            <a:r>
              <a:rPr lang="de-DE" sz="2000" dirty="0" err="1" smtClean="0"/>
              <a:t>allocation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Subsets of tables</a:t>
            </a:r>
          </a:p>
          <a:p>
            <a:pPr eaLnBrk="1" hangingPunct="1"/>
            <a:endParaRPr lang="en-US" sz="20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53" y="1643050"/>
            <a:ext cx="6500858" cy="392909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FF8F43"/>
                </a:solidFill>
              </a:rPr>
              <a:t>Introduction</a:t>
            </a: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FF8F43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Linked</a:t>
            </a:r>
            <a:r>
              <a:rPr lang="de-DE" dirty="0" smtClean="0"/>
              <a:t> Bernoulli </a:t>
            </a:r>
            <a:r>
              <a:rPr lang="de-DE" dirty="0" err="1" smtClean="0"/>
              <a:t>Synopses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Evaluation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Conclusion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Impact of skew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69325" cy="4970462"/>
          </a:xfrm>
        </p:spPr>
        <p:txBody>
          <a:bodyPr/>
          <a:lstStyle/>
          <a:p>
            <a:pPr eaLnBrk="1" hangingPunct="1"/>
            <a:r>
              <a:rPr lang="en-US" dirty="0" smtClean="0"/>
              <a:t>Tables: ORDERS and CUSTOMER</a:t>
            </a:r>
          </a:p>
          <a:p>
            <a:pPr lvl="1" eaLnBrk="1" hangingPunct="1"/>
            <a:r>
              <a:rPr lang="en-US" sz="1800" dirty="0" smtClean="0"/>
              <a:t>varied skew of foreign key from 0 (uniform) to 1 (heavily skewed)</a:t>
            </a:r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17" name="Grafik 16" descr="tpchSke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66" y="2285992"/>
            <a:ext cx="4626309" cy="3469731"/>
          </a:xfrm>
          <a:prstGeom prst="rect">
            <a:avLst/>
          </a:prstGeom>
          <a:ln>
            <a:noFill/>
          </a:ln>
          <a:effectLst/>
        </p:spPr>
      </p:pic>
      <p:sp>
        <p:nvSpPr>
          <p:cNvPr id="10" name="Textfeld 9"/>
          <p:cNvSpPr txBox="1"/>
          <p:nvPr/>
        </p:nvSpPr>
        <p:spPr>
          <a:xfrm>
            <a:off x="4857752" y="2857496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JS</a:t>
            </a:r>
            <a:endParaRPr lang="de-DE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4929190" y="414338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>
                <a:solidFill>
                  <a:srgbClr val="00B050"/>
                </a:solidFill>
                <a:latin typeface="+mn-lt"/>
              </a:rPr>
              <a:t>LBS</a:t>
            </a:r>
            <a:endParaRPr lang="de-DE" sz="18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143636" y="3357562"/>
            <a:ext cx="26432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" lvl="1" eaLnBrk="1" hangingPunct="1"/>
            <a:r>
              <a:rPr lang="en-US" sz="2000" dirty="0" smtClean="0"/>
              <a:t>TPC-H, 1GB</a:t>
            </a:r>
          </a:p>
          <a:p>
            <a:pPr marL="72000" lvl="1" eaLnBrk="1" hangingPunct="1"/>
            <a:r>
              <a:rPr lang="de-DE" sz="2000" dirty="0" err="1" smtClean="0"/>
              <a:t>Equi</a:t>
            </a:r>
            <a:r>
              <a:rPr lang="de-DE" sz="2000" dirty="0" smtClean="0"/>
              <a:t>-</a:t>
            </a:r>
            <a:r>
              <a:rPr lang="de-DE" sz="2000" dirty="0" err="1" smtClean="0"/>
              <a:t>size</a:t>
            </a:r>
            <a:r>
              <a:rPr lang="de-DE" sz="2000" dirty="0" smtClean="0"/>
              <a:t> </a:t>
            </a:r>
            <a:r>
              <a:rPr lang="de-DE" sz="2000" dirty="0" err="1" smtClean="0"/>
              <a:t>allocation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synopsis size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69325" cy="4970462"/>
          </a:xfrm>
        </p:spPr>
        <p:txBody>
          <a:bodyPr/>
          <a:lstStyle/>
          <a:p>
            <a:r>
              <a:rPr lang="en-US" dirty="0" smtClean="0"/>
              <a:t>Tables: ORDERS and CUSTOMER</a:t>
            </a:r>
          </a:p>
          <a:p>
            <a:pPr lvl="1"/>
            <a:r>
              <a:rPr lang="en-US" dirty="0" smtClean="0"/>
              <a:t>varied size of sample part of the	schema-level synopsis</a:t>
            </a:r>
          </a:p>
          <a:p>
            <a:pPr lvl="1"/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18" name="Grafik 17" descr="tpchSynSiz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2" y="2571744"/>
            <a:ext cx="4000528" cy="3000396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3929058" y="3429000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JS</a:t>
            </a:r>
            <a:endParaRPr lang="de-DE" sz="18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3857620" y="435769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00" dirty="0" smtClean="0">
                <a:solidFill>
                  <a:srgbClr val="00B050"/>
                </a:solidFill>
                <a:latin typeface="+mn-lt"/>
              </a:rPr>
              <a:t>LBS</a:t>
            </a:r>
            <a:endParaRPr lang="de-DE" sz="1800" dirty="0">
              <a:solidFill>
                <a:srgbClr val="00B05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number of tables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142984"/>
            <a:ext cx="8569325" cy="4970462"/>
          </a:xfrm>
        </p:spPr>
        <p:txBody>
          <a:bodyPr/>
          <a:lstStyle/>
          <a:p>
            <a:r>
              <a:rPr lang="en-US" dirty="0" smtClean="0"/>
              <a:t>Tables</a:t>
            </a:r>
          </a:p>
          <a:p>
            <a:pPr lvl="1"/>
            <a:r>
              <a:rPr lang="en-US" dirty="0" smtClean="0"/>
              <a:t>started with LINEITEMS and ORDERS, subsequently added CUSTOMER, PARTSUPP, PART and SUPPLIER</a:t>
            </a:r>
          </a:p>
          <a:p>
            <a:pPr lvl="1"/>
            <a:r>
              <a:rPr lang="en-US" dirty="0" smtClean="0"/>
              <a:t>shows effect of number transitive references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20" name="Grafik 19" descr="tpchNumTabl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612" y="2714620"/>
            <a:ext cx="3827748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53" y="1643050"/>
            <a:ext cx="6500858" cy="392909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FF8F43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Linked</a:t>
            </a: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 Bernoulli </a:t>
            </a: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Synopses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>
                <a:solidFill>
                  <a:schemeClr val="bg1">
                    <a:lumMod val="65000"/>
                  </a:schemeClr>
                </a:solidFill>
              </a:rPr>
              <a:t>Evaluation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FF8F43"/>
                </a:solidFill>
              </a:rPr>
              <a:t>Conclusion</a:t>
            </a:r>
            <a:endParaRPr lang="de-DE" dirty="0" smtClean="0">
              <a:solidFill>
                <a:srgbClr val="FF8F4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Conclusion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dirty="0" smtClean="0"/>
              <a:t>Schema-</a:t>
            </a:r>
            <a:r>
              <a:rPr lang="de-DE" sz="2000" dirty="0" err="1" smtClean="0"/>
              <a:t>level</a:t>
            </a:r>
            <a:r>
              <a:rPr lang="de-DE" sz="2000" dirty="0" smtClean="0"/>
              <a:t> sample </a:t>
            </a:r>
            <a:r>
              <a:rPr lang="de-DE" sz="2000" dirty="0" err="1" smtClean="0"/>
              <a:t>synopses</a:t>
            </a:r>
            <a:endParaRPr lang="de-DE" sz="2000" dirty="0" smtClean="0"/>
          </a:p>
          <a:p>
            <a:pPr lvl="1"/>
            <a:r>
              <a:rPr lang="de-DE" sz="2000" dirty="0" smtClean="0"/>
              <a:t>A sample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each</a:t>
            </a:r>
            <a:r>
              <a:rPr lang="de-DE" sz="2000" dirty="0" smtClean="0"/>
              <a:t> </a:t>
            </a:r>
            <a:r>
              <a:rPr lang="de-DE" sz="2000" dirty="0" err="1" smtClean="0"/>
              <a:t>table</a:t>
            </a:r>
            <a:r>
              <a:rPr lang="de-DE" sz="2000" dirty="0" smtClean="0"/>
              <a:t> + </a:t>
            </a:r>
            <a:r>
              <a:rPr lang="de-DE" sz="2000" dirty="0" err="1" smtClean="0"/>
              <a:t>referential</a:t>
            </a:r>
            <a:r>
              <a:rPr lang="de-DE" sz="2000" dirty="0" smtClean="0"/>
              <a:t> </a:t>
            </a:r>
            <a:r>
              <a:rPr lang="de-DE" sz="2000" dirty="0" err="1" smtClean="0"/>
              <a:t>integrity</a:t>
            </a:r>
            <a:endParaRPr lang="de-DE" sz="2000" dirty="0" smtClean="0"/>
          </a:p>
          <a:p>
            <a:pPr lvl="1"/>
            <a:r>
              <a:rPr lang="de-DE" sz="2000" dirty="0" err="1" smtClean="0"/>
              <a:t>Queries</a:t>
            </a:r>
            <a:r>
              <a:rPr lang="de-DE" sz="2000" dirty="0" smtClean="0"/>
              <a:t> </a:t>
            </a:r>
            <a:r>
              <a:rPr lang="de-DE" sz="2000" dirty="0" err="1" smtClean="0"/>
              <a:t>with</a:t>
            </a:r>
            <a:r>
              <a:rPr lang="de-DE" sz="2000" dirty="0" smtClean="0"/>
              <a:t> </a:t>
            </a:r>
            <a:r>
              <a:rPr lang="de-DE" sz="2000" dirty="0" err="1" smtClean="0"/>
              <a:t>arbitrary</a:t>
            </a:r>
            <a:r>
              <a:rPr lang="de-DE" sz="2000" dirty="0" smtClean="0"/>
              <a:t> </a:t>
            </a:r>
            <a:r>
              <a:rPr lang="de-DE" sz="2000" dirty="0" err="1" smtClean="0"/>
              <a:t>foreign-key</a:t>
            </a:r>
            <a:r>
              <a:rPr lang="de-DE" sz="2000" dirty="0" smtClean="0"/>
              <a:t> </a:t>
            </a:r>
            <a:r>
              <a:rPr lang="de-DE" sz="2000" dirty="0" err="1" smtClean="0"/>
              <a:t>joins</a:t>
            </a:r>
            <a:endParaRPr lang="de-DE" sz="2000" dirty="0" smtClean="0"/>
          </a:p>
          <a:p>
            <a:endParaRPr lang="de-DE" sz="2000" dirty="0" smtClean="0"/>
          </a:p>
          <a:p>
            <a:r>
              <a:rPr lang="de-DE" sz="2000" dirty="0" err="1" smtClean="0"/>
              <a:t>Linked</a:t>
            </a:r>
            <a:r>
              <a:rPr lang="de-DE" sz="2000" dirty="0" smtClean="0"/>
              <a:t> Bernoulli </a:t>
            </a:r>
            <a:r>
              <a:rPr lang="de-DE" sz="2000" dirty="0" err="1" smtClean="0"/>
              <a:t>Synopses</a:t>
            </a:r>
            <a:endParaRPr lang="de-DE" sz="2000" dirty="0" smtClean="0"/>
          </a:p>
          <a:p>
            <a:pPr lvl="1"/>
            <a:r>
              <a:rPr lang="de-DE" sz="2000" dirty="0" err="1" smtClean="0"/>
              <a:t>Correlate</a:t>
            </a:r>
            <a:r>
              <a:rPr lang="de-DE" sz="2000" dirty="0" smtClean="0"/>
              <a:t> </a:t>
            </a:r>
            <a:r>
              <a:rPr lang="de-DE" sz="2000" dirty="0" err="1" smtClean="0"/>
              <a:t>sampling</a:t>
            </a:r>
            <a:r>
              <a:rPr lang="de-DE" sz="2000" dirty="0" smtClean="0"/>
              <a:t> </a:t>
            </a:r>
            <a:r>
              <a:rPr lang="de-DE" sz="2000" dirty="0" err="1" smtClean="0"/>
              <a:t>processes</a:t>
            </a:r>
            <a:endParaRPr lang="de-DE" sz="2000" dirty="0" smtClean="0"/>
          </a:p>
          <a:p>
            <a:pPr lvl="1"/>
            <a:r>
              <a:rPr lang="de-DE" sz="2000" dirty="0" err="1" smtClean="0"/>
              <a:t>Reduces</a:t>
            </a:r>
            <a:r>
              <a:rPr lang="de-DE" sz="2000" dirty="0" smtClean="0"/>
              <a:t> </a:t>
            </a:r>
            <a:r>
              <a:rPr lang="de-DE" sz="2000" dirty="0" err="1" smtClean="0"/>
              <a:t>space</a:t>
            </a:r>
            <a:r>
              <a:rPr lang="de-DE" sz="2000" dirty="0" smtClean="0"/>
              <a:t> </a:t>
            </a:r>
            <a:r>
              <a:rPr lang="de-DE" sz="2000" dirty="0" err="1" smtClean="0"/>
              <a:t>overhead</a:t>
            </a:r>
            <a:r>
              <a:rPr lang="de-DE" sz="2000" dirty="0" smtClean="0"/>
              <a:t> </a:t>
            </a:r>
            <a:r>
              <a:rPr lang="de-DE" sz="2000" dirty="0" err="1" smtClean="0"/>
              <a:t>compared</a:t>
            </a:r>
            <a:r>
              <a:rPr lang="de-DE" sz="2000" dirty="0" smtClean="0"/>
              <a:t>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Join</a:t>
            </a:r>
            <a:r>
              <a:rPr lang="de-DE" sz="2000" dirty="0" smtClean="0"/>
              <a:t> </a:t>
            </a:r>
            <a:r>
              <a:rPr lang="de-DE" sz="2000" dirty="0" err="1" smtClean="0"/>
              <a:t>Synopses</a:t>
            </a:r>
            <a:endParaRPr lang="de-DE" sz="2000" dirty="0" smtClean="0"/>
          </a:p>
          <a:p>
            <a:pPr lvl="1"/>
            <a:r>
              <a:rPr lang="de-DE" sz="2000" dirty="0" smtClean="0"/>
              <a:t>Samples </a:t>
            </a:r>
            <a:r>
              <a:rPr lang="de-DE" sz="2000" dirty="0" err="1" smtClean="0"/>
              <a:t>are</a:t>
            </a:r>
            <a:r>
              <a:rPr lang="de-DE" sz="2000" dirty="0" smtClean="0"/>
              <a:t> still uniform</a:t>
            </a:r>
          </a:p>
          <a:p>
            <a:pPr lvl="1"/>
            <a:endParaRPr lang="de-DE" sz="2000" dirty="0" smtClean="0"/>
          </a:p>
          <a:p>
            <a:r>
              <a:rPr lang="de-DE" sz="2000" dirty="0" smtClean="0"/>
              <a:t>In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paper</a:t>
            </a:r>
            <a:endParaRPr lang="de-DE" sz="2000" dirty="0" smtClean="0"/>
          </a:p>
          <a:p>
            <a:pPr lvl="1"/>
            <a:r>
              <a:rPr lang="de-DE" sz="2000" dirty="0" smtClean="0"/>
              <a:t>Memory-</a:t>
            </a:r>
            <a:r>
              <a:rPr lang="de-DE" sz="2000" dirty="0" err="1" smtClean="0"/>
              <a:t>bounded</a:t>
            </a:r>
            <a:r>
              <a:rPr lang="de-DE" sz="2000" dirty="0" smtClean="0"/>
              <a:t> </a:t>
            </a:r>
            <a:r>
              <a:rPr lang="de-DE" sz="2000" dirty="0" err="1" smtClean="0"/>
              <a:t>synopses</a:t>
            </a:r>
            <a:endParaRPr lang="de-DE" sz="2000" dirty="0" smtClean="0"/>
          </a:p>
          <a:p>
            <a:pPr lvl="1"/>
            <a:r>
              <a:rPr lang="de-DE" sz="2000" dirty="0" err="1" smtClean="0"/>
              <a:t>Exact</a:t>
            </a:r>
            <a:r>
              <a:rPr lang="de-DE" sz="2000" dirty="0" smtClean="0"/>
              <a:t> </a:t>
            </a:r>
            <a:r>
              <a:rPr lang="de-DE" sz="2000" dirty="0" err="1" smtClean="0"/>
              <a:t>and</a:t>
            </a:r>
            <a:r>
              <a:rPr lang="de-DE" sz="2000" dirty="0" smtClean="0"/>
              <a:t> </a:t>
            </a:r>
            <a:r>
              <a:rPr lang="de-DE" sz="2000" dirty="0" err="1" smtClean="0"/>
              <a:t>approximate</a:t>
            </a:r>
            <a:r>
              <a:rPr lang="de-DE" sz="2000" dirty="0" smtClean="0"/>
              <a:t> </a:t>
            </a:r>
            <a:r>
              <a:rPr lang="de-DE" sz="2000" dirty="0" err="1" smtClean="0"/>
              <a:t>solution</a:t>
            </a:r>
            <a:endParaRPr lang="de-DE" sz="2000" dirty="0" smtClean="0"/>
          </a:p>
          <a:p>
            <a:pPr lvl="1"/>
            <a:endParaRPr lang="de-DE" sz="20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92275" y="2349500"/>
            <a:ext cx="3671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4400" dirty="0">
                <a:solidFill>
                  <a:srgbClr val="001D4B"/>
                </a:solidFill>
                <a:latin typeface="Verdana" pitchFamily="34" charset="0"/>
              </a:rPr>
              <a:t>Thank you!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067175" y="3716338"/>
            <a:ext cx="3663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4400" dirty="0">
                <a:solidFill>
                  <a:schemeClr val="folHlink"/>
                </a:solidFill>
                <a:latin typeface="Verdana" pitchFamily="34" charset="0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00113" y="2708275"/>
            <a:ext cx="7504112" cy="2305050"/>
          </a:xfrm>
        </p:spPr>
        <p:txBody>
          <a:bodyPr/>
          <a:lstStyle/>
          <a:p>
            <a:pPr eaLnBrk="1" hangingPunct="1"/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>Linked Bernoulli Synopses</a:t>
            </a:r>
            <a:br>
              <a:rPr lang="en-US" sz="3200" b="0" dirty="0" smtClean="0"/>
            </a:br>
            <a:r>
              <a:rPr lang="en-US" sz="1000" b="0" dirty="0" smtClean="0"/>
              <a:t/>
            </a:r>
            <a:br>
              <a:rPr lang="en-US" sz="1000" b="0" dirty="0" smtClean="0"/>
            </a:br>
            <a:r>
              <a:rPr lang="en-US" sz="2400" b="0" dirty="0" smtClean="0"/>
              <a:t>Sampling Along Foreign Keys</a:t>
            </a: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3200" b="0" dirty="0" smtClean="0"/>
              <a:t/>
            </a:r>
            <a:br>
              <a:rPr lang="en-US" sz="3200" b="0" dirty="0" smtClean="0"/>
            </a:br>
            <a:r>
              <a:rPr lang="en-US" sz="1600" b="0" i="1" dirty="0" smtClean="0"/>
              <a:t>Rainer Gemulla</a:t>
            </a:r>
            <a:r>
              <a:rPr lang="en-US" sz="1600" b="0" dirty="0" smtClean="0"/>
              <a:t>, Philipp Rösch, Wolfgang Lehner</a:t>
            </a:r>
            <a:br>
              <a:rPr lang="en-US" sz="1600" b="0" dirty="0" smtClean="0"/>
            </a:br>
            <a:r>
              <a:rPr lang="en-US" sz="1600" b="0" dirty="0" err="1" smtClean="0"/>
              <a:t>Technische</a:t>
            </a:r>
            <a:r>
              <a:rPr lang="en-US" sz="1600" b="0" dirty="0" smtClean="0"/>
              <a:t> </a:t>
            </a:r>
            <a:r>
              <a:rPr lang="en-US" sz="1600" b="0" dirty="0" err="1" smtClean="0"/>
              <a:t>Universität</a:t>
            </a:r>
            <a:r>
              <a:rPr lang="en-US" sz="1600" b="0" dirty="0" smtClean="0"/>
              <a:t> Dresden</a:t>
            </a:r>
            <a:endParaRPr lang="en-US" sz="3200" b="0" dirty="0" smtClean="0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990600" y="1200150"/>
            <a:ext cx="74676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anchor="ctr"/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FF"/>
                </a:solidFill>
                <a:latin typeface="Verdana" pitchFamily="34" charset="0"/>
              </a:rPr>
              <a:t>Faculty of Computer Science</a:t>
            </a:r>
            <a:r>
              <a:rPr lang="en-US" b="0">
                <a:solidFill>
                  <a:srgbClr val="FFFFFF"/>
                </a:solidFill>
                <a:latin typeface="Verdana" pitchFamily="34" charset="0"/>
              </a:rPr>
              <a:t>, Institute for System Architecture, Database Technology Group</a:t>
            </a:r>
            <a:endParaRPr lang="en-US" sz="2400" b="0">
              <a:solidFill>
                <a:schemeClr val="bg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de-DE" sz="3200" dirty="0" smtClean="0"/>
              <a:t>Backup:</a:t>
            </a:r>
          </a:p>
          <a:p>
            <a:pPr algn="ctr">
              <a:buNone/>
            </a:pPr>
            <a:r>
              <a:rPr lang="de-DE" sz="3200" dirty="0" smtClean="0"/>
              <a:t>Additional Experimental </a:t>
            </a:r>
            <a:r>
              <a:rPr lang="de-DE" sz="3200" dirty="0" err="1" smtClean="0"/>
              <a:t>Results</a:t>
            </a:r>
            <a:endParaRPr lang="de-DE" sz="32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number of unreferenced </a:t>
            </a:r>
            <a:r>
              <a:rPr lang="en-US" dirty="0" err="1" smtClean="0"/>
              <a:t>tuples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Tables: ORDERS and CUSTOMER</a:t>
            </a:r>
          </a:p>
          <a:p>
            <a:pPr lvl="1" eaLnBrk="1" hangingPunct="1"/>
            <a:r>
              <a:rPr lang="en-US" dirty="0" smtClean="0"/>
              <a:t>varied fraction of unreferenced customers from 0% (all customers placed orders) to 99% (all orders are from a small subset of customers)</a:t>
            </a:r>
          </a:p>
          <a:p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7" name="Grafik 6" descr="tpchUnre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1736" y="2643182"/>
            <a:ext cx="3786214" cy="3179828"/>
          </a:xfrm>
          <a:prstGeom prst="rect">
            <a:avLst/>
          </a:prstGeom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CDBS Database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28596" y="928670"/>
            <a:ext cx="8569325" cy="4970462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pPr lvl="3">
              <a:buNone/>
            </a:pPr>
            <a:endParaRPr lang="en-US" dirty="0" smtClean="0"/>
          </a:p>
          <a:p>
            <a:r>
              <a:rPr lang="en-US" dirty="0" smtClean="0"/>
              <a:t>C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7" name="Grafik 6" descr="cdbsNumTabl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214554"/>
            <a:ext cx="4000528" cy="3000396"/>
          </a:xfrm>
          <a:prstGeom prst="rect">
            <a:avLst/>
          </a:prstGeom>
        </p:spPr>
      </p:pic>
      <p:pic>
        <p:nvPicPr>
          <p:cNvPr id="10" name="Grafik 9" descr="tpchNumTables.png"/>
          <p:cNvPicPr>
            <a:picLocks noChangeAspect="1"/>
          </p:cNvPicPr>
          <p:nvPr/>
        </p:nvPicPr>
        <p:blipFill>
          <a:blip r:embed="rId3"/>
          <a:srcRect l="73147" t="32895" b="42434"/>
          <a:stretch>
            <a:fillRect/>
          </a:stretch>
        </p:blipFill>
        <p:spPr>
          <a:xfrm>
            <a:off x="7286644" y="3714752"/>
            <a:ext cx="760557" cy="428628"/>
          </a:xfrm>
          <a:prstGeom prst="rect">
            <a:avLst/>
          </a:prstGeom>
        </p:spPr>
      </p:pic>
      <p:sp>
        <p:nvSpPr>
          <p:cNvPr id="12" name="Textfeld 11"/>
          <p:cNvSpPr txBox="1"/>
          <p:nvPr/>
        </p:nvSpPr>
        <p:spPr>
          <a:xfrm>
            <a:off x="3714744" y="5286388"/>
            <a:ext cx="16337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/>
              <a:t>large number </a:t>
            </a:r>
          </a:p>
          <a:p>
            <a:r>
              <a:rPr lang="en-US" sz="1400" b="0" dirty="0" smtClean="0"/>
              <a:t>of unreferenced </a:t>
            </a:r>
          </a:p>
          <a:p>
            <a:r>
              <a:rPr lang="en-US" sz="1400" b="0" dirty="0" smtClean="0"/>
              <a:t>tuples (up to 90%)</a:t>
            </a:r>
            <a:endParaRPr lang="en-US" sz="1400" b="0" dirty="0"/>
          </a:p>
        </p:txBody>
      </p:sp>
      <p:pic>
        <p:nvPicPr>
          <p:cNvPr id="17" name="Grafik 16" descr="cdbsSynSiz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85992"/>
            <a:ext cx="3724284" cy="2793213"/>
          </a:xfrm>
          <a:prstGeom prst="rect">
            <a:avLst/>
          </a:prstGeom>
        </p:spPr>
      </p:pic>
      <p:pic>
        <p:nvPicPr>
          <p:cNvPr id="19" name="Grafik 18" descr="tpchNumTables.png"/>
          <p:cNvPicPr>
            <a:picLocks noChangeAspect="1"/>
          </p:cNvPicPr>
          <p:nvPr/>
        </p:nvPicPr>
        <p:blipFill>
          <a:blip r:embed="rId3"/>
          <a:srcRect l="73147" t="32895" b="42434"/>
          <a:stretch>
            <a:fillRect/>
          </a:stretch>
        </p:blipFill>
        <p:spPr>
          <a:xfrm>
            <a:off x="2428860" y="2571744"/>
            <a:ext cx="760557" cy="4286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Motivation</a:t>
            </a: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dirty="0" smtClean="0"/>
              <a:t>Scenario</a:t>
            </a:r>
          </a:p>
          <a:p>
            <a:pPr lvl="1" eaLnBrk="1" hangingPunct="1"/>
            <a:r>
              <a:rPr lang="en-US" sz="1800" dirty="0" smtClean="0"/>
              <a:t>Schema with many foreign-key related tables</a:t>
            </a:r>
          </a:p>
          <a:p>
            <a:pPr lvl="1" eaLnBrk="1" hangingPunct="1"/>
            <a:r>
              <a:rPr lang="en-US" sz="1800" dirty="0" smtClean="0"/>
              <a:t>Multiple large tables</a:t>
            </a:r>
          </a:p>
          <a:p>
            <a:pPr lvl="1" eaLnBrk="1" hangingPunct="1"/>
            <a:r>
              <a:rPr lang="en-US" sz="1800" dirty="0" smtClean="0"/>
              <a:t>Example: galaxy schema</a:t>
            </a:r>
          </a:p>
          <a:p>
            <a:pPr lvl="1"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Goal</a:t>
            </a:r>
          </a:p>
          <a:p>
            <a:pPr lvl="1" eaLnBrk="1" hangingPunct="1"/>
            <a:r>
              <a:rPr lang="en-US" sz="1800" dirty="0" smtClean="0"/>
              <a:t>Random samples of all the tables (schema-level synopsis)</a:t>
            </a:r>
          </a:p>
          <a:p>
            <a:pPr lvl="1" eaLnBrk="1" hangingPunct="1"/>
            <a:r>
              <a:rPr lang="en-US" sz="1800" dirty="0" smtClean="0"/>
              <a:t>Foreign-key integrity within schema-level synopsis</a:t>
            </a:r>
          </a:p>
          <a:p>
            <a:pPr lvl="1" eaLnBrk="1" hangingPunct="1"/>
            <a:r>
              <a:rPr lang="en-US" sz="1800" dirty="0" smtClean="0"/>
              <a:t>Minimal space overhead</a:t>
            </a:r>
          </a:p>
          <a:p>
            <a:pPr lvl="1" eaLnBrk="1" hangingPunct="1"/>
            <a:endParaRPr lang="en-US" sz="1800" dirty="0" smtClean="0"/>
          </a:p>
          <a:p>
            <a:pPr eaLnBrk="1" hangingPunct="1"/>
            <a:r>
              <a:rPr lang="en-US" sz="1800" dirty="0" smtClean="0"/>
              <a:t>Application</a:t>
            </a:r>
            <a:endParaRPr lang="en-US" sz="2200" dirty="0" smtClean="0"/>
          </a:p>
          <a:p>
            <a:pPr lvl="1" eaLnBrk="1" hangingPunct="1"/>
            <a:r>
              <a:rPr lang="en-US" sz="1800" dirty="0" smtClean="0"/>
              <a:t>Approximate query processing with arbitrary foreign-key joins</a:t>
            </a:r>
          </a:p>
          <a:p>
            <a:pPr lvl="1" eaLnBrk="1" hangingPunct="1"/>
            <a:r>
              <a:rPr lang="en-US" sz="1800" dirty="0" smtClean="0"/>
              <a:t>Debugging, tuning, administration tasks</a:t>
            </a:r>
          </a:p>
          <a:p>
            <a:pPr lvl="1" eaLnBrk="1" hangingPunct="1"/>
            <a:r>
              <a:rPr lang="en-US" sz="1800" dirty="0" smtClean="0"/>
              <a:t>Data mart to go (laptop)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offline data analysis </a:t>
            </a:r>
          </a:p>
          <a:p>
            <a:pPr lvl="1" eaLnBrk="1" hangingPunct="1"/>
            <a:r>
              <a:rPr lang="en-US" dirty="0" smtClean="0"/>
              <a:t>Join selectivity estimation</a:t>
            </a:r>
            <a:endParaRPr lang="en-US" sz="2200" dirty="0" smtClean="0"/>
          </a:p>
          <a:p>
            <a:pPr eaLnBrk="1" hangingPunct="1"/>
            <a:endParaRPr lang="en-US" sz="1800" dirty="0" smtClean="0"/>
          </a:p>
          <a:p>
            <a:pPr eaLnBrk="1" hangingPunct="1"/>
            <a:endParaRPr lang="en-US" sz="18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Linked Bernoulli Synopses: Sampling Along Foreign Keys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ED09118D-D988-4EDC-B76C-71B515D62C3A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>
              <a:buNone/>
            </a:pPr>
            <a:r>
              <a:rPr lang="de-DE" sz="3200" dirty="0" smtClean="0"/>
              <a:t>Backup:</a:t>
            </a:r>
          </a:p>
          <a:p>
            <a:pPr algn="ctr">
              <a:buNone/>
            </a:pPr>
            <a:r>
              <a:rPr lang="de-DE" sz="3200" dirty="0" smtClean="0"/>
              <a:t>Memory </a:t>
            </a:r>
            <a:r>
              <a:rPr lang="de-DE" sz="3200" dirty="0" err="1" smtClean="0"/>
              <a:t>bounds</a:t>
            </a:r>
            <a:endParaRPr lang="de-DE" sz="32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Memory-Bounded Synopses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69325" cy="4970462"/>
          </a:xfrm>
        </p:spPr>
        <p:txBody>
          <a:bodyPr/>
          <a:lstStyle/>
          <a:p>
            <a:pPr eaLnBrk="1" hangingPunct="1"/>
            <a:r>
              <a:rPr lang="en-US" sz="1800" dirty="0" smtClean="0"/>
              <a:t>Goal</a:t>
            </a:r>
          </a:p>
          <a:p>
            <a:pPr lvl="1" eaLnBrk="1" hangingPunct="1"/>
            <a:r>
              <a:rPr lang="en-US" dirty="0" smtClean="0"/>
              <a:t>Derive a schema-level synopsis of given size </a:t>
            </a:r>
            <a:r>
              <a:rPr lang="en-US" i="1" dirty="0" smtClean="0"/>
              <a:t>M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sz="1800" dirty="0" smtClean="0"/>
              <a:t>Optimization problem</a:t>
            </a:r>
          </a:p>
          <a:p>
            <a:pPr lvl="1" eaLnBrk="1" hangingPunct="1"/>
            <a:r>
              <a:rPr lang="en-US" dirty="0" smtClean="0"/>
              <a:t>Sampling fractions </a:t>
            </a:r>
            <a:r>
              <a:rPr lang="en-US" i="1" dirty="0" smtClean="0"/>
              <a:t>q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r>
              <a:rPr lang="en-US" dirty="0" smtClean="0"/>
              <a:t> of individual tables </a:t>
            </a:r>
            <a:r>
              <a:rPr lang="en-US" i="1" dirty="0" smtClean="0"/>
              <a:t>R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n</a:t>
            </a:r>
            <a:endParaRPr lang="en-US" sz="1800" dirty="0" smtClean="0"/>
          </a:p>
          <a:p>
            <a:pPr lvl="1" eaLnBrk="1" hangingPunct="1"/>
            <a:r>
              <a:rPr lang="en-US" sz="1800" dirty="0" smtClean="0"/>
              <a:t>Objective function </a:t>
            </a:r>
            <a:r>
              <a:rPr lang="en-US" sz="1800" i="1" dirty="0" smtClean="0"/>
              <a:t>f(q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,…,</a:t>
            </a:r>
            <a:r>
              <a:rPr lang="en-US" sz="1800" i="1" dirty="0" err="1" smtClean="0"/>
              <a:t>q</a:t>
            </a:r>
            <a:r>
              <a:rPr lang="en-US" sz="1800" i="1" baseline="-25000" dirty="0" err="1" smtClean="0"/>
              <a:t>n</a:t>
            </a:r>
            <a:r>
              <a:rPr lang="en-US" sz="1800" i="1" dirty="0" smtClean="0"/>
              <a:t>)</a:t>
            </a:r>
          </a:p>
          <a:p>
            <a:pPr lvl="2" eaLnBrk="1" hangingPunct="1"/>
            <a:r>
              <a:rPr lang="en-US" dirty="0" smtClean="0"/>
              <a:t>Derived from workload information</a:t>
            </a:r>
          </a:p>
          <a:p>
            <a:pPr lvl="2" eaLnBrk="1" hangingPunct="1"/>
            <a:r>
              <a:rPr lang="en-US" dirty="0" smtClean="0"/>
              <a:t>Given by expertise</a:t>
            </a:r>
          </a:p>
          <a:p>
            <a:pPr lvl="2" eaLnBrk="1" hangingPunct="1"/>
            <a:r>
              <a:rPr lang="en-US" dirty="0" smtClean="0"/>
              <a:t>Mean of the sampling fractions</a:t>
            </a:r>
            <a:endParaRPr lang="en-US" baseline="-25000" dirty="0" smtClean="0"/>
          </a:p>
          <a:p>
            <a:pPr lvl="1" eaLnBrk="1" hangingPunct="1"/>
            <a:r>
              <a:rPr lang="en-US" sz="1800" dirty="0" smtClean="0"/>
              <a:t>Constraint function </a:t>
            </a:r>
            <a:r>
              <a:rPr lang="en-US" sz="1800" i="1" dirty="0" smtClean="0"/>
              <a:t>g(q</a:t>
            </a:r>
            <a:r>
              <a:rPr lang="en-US" sz="1800" i="1" baseline="-25000" dirty="0" smtClean="0"/>
              <a:t>1</a:t>
            </a:r>
            <a:r>
              <a:rPr lang="en-US" sz="1800" i="1" dirty="0" smtClean="0"/>
              <a:t>,…,</a:t>
            </a:r>
            <a:r>
              <a:rPr lang="en-US" sz="1800" i="1" dirty="0" err="1" smtClean="0"/>
              <a:t>q</a:t>
            </a:r>
            <a:r>
              <a:rPr lang="en-US" sz="1800" i="1" baseline="-25000" dirty="0" err="1" smtClean="0"/>
              <a:t>n</a:t>
            </a:r>
            <a:r>
              <a:rPr lang="en-US" sz="1800" i="1" dirty="0" smtClean="0"/>
              <a:t>)</a:t>
            </a:r>
          </a:p>
          <a:p>
            <a:pPr lvl="2" eaLnBrk="1" hangingPunct="1"/>
            <a:r>
              <a:rPr lang="en-US" sz="1600" dirty="0" smtClean="0"/>
              <a:t>Encodes space budget</a:t>
            </a:r>
          </a:p>
          <a:p>
            <a:pPr lvl="2" eaLnBrk="1" hangingPunct="1"/>
            <a:r>
              <a:rPr lang="en-US" i="1" dirty="0" smtClean="0"/>
              <a:t>g(q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) </a:t>
            </a:r>
            <a:r>
              <a:rPr lang="en-US" sz="1600" i="1" dirty="0" smtClean="0"/>
              <a:t>≤ M</a:t>
            </a:r>
            <a:r>
              <a:rPr lang="en-US" sz="1600" dirty="0" smtClean="0"/>
              <a:t> (space budget)</a:t>
            </a:r>
          </a:p>
          <a:p>
            <a:pPr lvl="1" eaLnBrk="1" hangingPunct="1"/>
            <a:endParaRPr lang="en-US" sz="18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Memory-Bounded Synopses 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69325" cy="4970462"/>
          </a:xfrm>
        </p:spPr>
        <p:txBody>
          <a:bodyPr/>
          <a:lstStyle/>
          <a:p>
            <a:pPr eaLnBrk="1" hangingPunct="1"/>
            <a:r>
              <a:rPr lang="en-US" sz="1800" dirty="0" smtClean="0"/>
              <a:t>Exact solution</a:t>
            </a:r>
          </a:p>
          <a:p>
            <a:pPr lvl="1" eaLnBrk="1" hangingPunct="1"/>
            <a:r>
              <a:rPr lang="en-US" i="1" dirty="0" smtClean="0"/>
              <a:t>f</a:t>
            </a:r>
            <a:r>
              <a:rPr lang="en-US" dirty="0" smtClean="0"/>
              <a:t> and </a:t>
            </a:r>
            <a:r>
              <a:rPr lang="en-US" i="1" dirty="0" smtClean="0"/>
              <a:t>g</a:t>
            </a:r>
            <a:r>
              <a:rPr lang="en-US" dirty="0" smtClean="0"/>
              <a:t> monotonically increasing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dirty="0" smtClean="0"/>
              <a:t>Monotonic optimization [TUY00] </a:t>
            </a:r>
          </a:p>
          <a:p>
            <a:pPr lvl="1" eaLnBrk="1" hangingPunct="1"/>
            <a:r>
              <a:rPr lang="en-US" dirty="0" smtClean="0"/>
              <a:t>But: evaluation of </a:t>
            </a:r>
            <a:r>
              <a:rPr lang="en-US" i="1" dirty="0" smtClean="0"/>
              <a:t>g</a:t>
            </a:r>
            <a:r>
              <a:rPr lang="en-US" dirty="0" smtClean="0"/>
              <a:t> expensive (table scan!)</a:t>
            </a:r>
          </a:p>
          <a:p>
            <a:pPr lvl="1" eaLnBrk="1" hangingPunct="1">
              <a:buFont typeface="Wingdings"/>
              <a:buChar char="à"/>
            </a:pPr>
            <a:endParaRPr lang="en-US" dirty="0" smtClean="0"/>
          </a:p>
          <a:p>
            <a:pPr eaLnBrk="1" hangingPunct="1"/>
            <a:r>
              <a:rPr lang="en-US" dirty="0" smtClean="0"/>
              <a:t>Approximate solution</a:t>
            </a:r>
          </a:p>
          <a:p>
            <a:pPr lvl="1" eaLnBrk="1" hangingPunct="1"/>
            <a:r>
              <a:rPr lang="en-US" dirty="0" smtClean="0"/>
              <a:t>Use an approximate, quick-to-compute constraint function</a:t>
            </a:r>
          </a:p>
          <a:p>
            <a:pPr lvl="1" eaLnBrk="1" hangingPunct="1"/>
            <a:r>
              <a:rPr lang="en-US" i="1" dirty="0" err="1" smtClean="0"/>
              <a:t>g</a:t>
            </a:r>
            <a:r>
              <a:rPr lang="en-US" i="1" baseline="-25000" dirty="0" err="1" smtClean="0"/>
              <a:t>l</a:t>
            </a:r>
            <a:r>
              <a:rPr lang="en-US" i="1" dirty="0" smtClean="0"/>
              <a:t>(q</a:t>
            </a:r>
            <a:r>
              <a:rPr lang="en-US" i="1" baseline="-25000" dirty="0" smtClean="0"/>
              <a:t>1</a:t>
            </a:r>
            <a:r>
              <a:rPr lang="en-US" i="1" dirty="0" smtClean="0"/>
              <a:t>,…,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) = |R</a:t>
            </a:r>
            <a:r>
              <a:rPr lang="en-US" i="1" baseline="-25000" dirty="0" smtClean="0"/>
              <a:t>1</a:t>
            </a:r>
            <a:r>
              <a:rPr lang="en-US" i="1" dirty="0" smtClean="0"/>
              <a:t>|∙q</a:t>
            </a:r>
            <a:r>
              <a:rPr lang="en-US" i="1" baseline="-25000" dirty="0" smtClean="0"/>
              <a:t>1</a:t>
            </a:r>
            <a:r>
              <a:rPr lang="en-US" i="1" dirty="0" smtClean="0"/>
              <a:t> + … + |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n</a:t>
            </a:r>
            <a:r>
              <a:rPr lang="en-US" i="1" dirty="0" smtClean="0"/>
              <a:t>|∙</a:t>
            </a:r>
            <a:r>
              <a:rPr lang="en-US" i="1" dirty="0" err="1" smtClean="0"/>
              <a:t>q</a:t>
            </a:r>
            <a:r>
              <a:rPr lang="en-US" i="1" baseline="-25000" dirty="0" err="1" smtClean="0"/>
              <a:t>n</a:t>
            </a:r>
            <a:endParaRPr lang="en-US" i="1" baseline="-25000" dirty="0" smtClean="0"/>
          </a:p>
          <a:p>
            <a:pPr lvl="2" eaLnBrk="1" hangingPunct="1"/>
            <a:r>
              <a:rPr lang="en-US" dirty="0" smtClean="0"/>
              <a:t>ignores size of reference tables</a:t>
            </a:r>
          </a:p>
          <a:p>
            <a:pPr lvl="2" eaLnBrk="1" hangingPunct="1"/>
            <a:r>
              <a:rPr lang="en-US" dirty="0" smtClean="0"/>
              <a:t>lower bound </a:t>
            </a:r>
            <a:r>
              <a:rPr lang="en-US" dirty="0" smtClean="0">
                <a:sym typeface="Wingdings" pitchFamily="2" charset="2"/>
              </a:rPr>
              <a:t> oversized synopses</a:t>
            </a:r>
            <a:endParaRPr lang="en-US" dirty="0" smtClean="0"/>
          </a:p>
          <a:p>
            <a:pPr lvl="2" eaLnBrk="1" hangingPunct="1"/>
            <a:r>
              <a:rPr lang="en-US" dirty="0" smtClean="0"/>
              <a:t>very quick</a:t>
            </a:r>
          </a:p>
          <a:p>
            <a:pPr lvl="1" eaLnBrk="1" hangingPunct="1"/>
            <a:r>
              <a:rPr lang="en-US" dirty="0" smtClean="0"/>
              <a:t>When objective function is mean of sampling fractions</a:t>
            </a:r>
          </a:p>
          <a:p>
            <a:pPr lvl="2" eaLnBrk="1" hangingPunct="1"/>
            <a:r>
              <a:rPr lang="en-US" i="1" dirty="0" err="1" smtClean="0">
                <a:sym typeface="Wingdings" pitchFamily="2" charset="2"/>
              </a:rPr>
              <a:t>q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>
                <a:sym typeface="Symbol"/>
              </a:rPr>
              <a:t> </a:t>
            </a:r>
            <a:r>
              <a:rPr lang="en-US" dirty="0" smtClean="0"/>
              <a:t>1</a:t>
            </a:r>
            <a:r>
              <a:rPr lang="en-US" i="1" dirty="0" smtClean="0"/>
              <a:t>/|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|</a:t>
            </a:r>
          </a:p>
          <a:p>
            <a:pPr lvl="2" eaLnBrk="1" hangingPunct="1"/>
            <a:r>
              <a:rPr lang="en-US" dirty="0" err="1" smtClean="0">
                <a:sym typeface="Wingdings" pitchFamily="2" charset="2"/>
              </a:rPr>
              <a:t>equi</a:t>
            </a:r>
            <a:r>
              <a:rPr lang="en-US" dirty="0" smtClean="0">
                <a:sym typeface="Wingdings" pitchFamily="2" charset="2"/>
              </a:rPr>
              <a:t>-size allocation</a:t>
            </a:r>
            <a:endParaRPr lang="en-US" dirty="0" smtClean="0"/>
          </a:p>
          <a:p>
            <a:pPr lvl="1" eaLnBrk="1" hangingPunct="1"/>
            <a:endParaRPr lang="en-US" dirty="0" smtClean="0"/>
          </a:p>
          <a:p>
            <a:pPr lvl="0">
              <a:buNone/>
            </a:pPr>
            <a:r>
              <a:rPr lang="en-US" dirty="0" smtClean="0"/>
              <a:t>	</a:t>
            </a:r>
            <a:endParaRPr lang="en-US" b="0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8" name="Objekt 7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80898" name="Formel" r:id="rId4" imgW="0" imgH="0" progId="Equation.3">
              <p:embed/>
            </p:oleObj>
          </a:graphicData>
        </a:graphic>
      </p:graphicFrame>
      <p:sp>
        <p:nvSpPr>
          <p:cNvPr id="11" name="Textfeld 10"/>
          <p:cNvSpPr txBox="1"/>
          <p:nvPr/>
        </p:nvSpPr>
        <p:spPr>
          <a:xfrm>
            <a:off x="7358082" y="6286520"/>
            <a:ext cx="18473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  <p:sp>
        <p:nvSpPr>
          <p:cNvPr id="9" name="Rechteck 8"/>
          <p:cNvSpPr/>
          <p:nvPr/>
        </p:nvSpPr>
        <p:spPr>
          <a:xfrm>
            <a:off x="3857652" y="5929330"/>
            <a:ext cx="52149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1D4B"/>
                </a:solidFill>
                <a:latin typeface="+mn-lt"/>
              </a:rPr>
              <a:t>[TUY00] </a:t>
            </a:r>
            <a:r>
              <a:rPr lang="en-US" b="0" dirty="0" smtClean="0">
                <a:solidFill>
                  <a:srgbClr val="001D4B"/>
                </a:solidFill>
                <a:latin typeface="+mn-lt"/>
              </a:rPr>
              <a:t>H. </a:t>
            </a:r>
            <a:r>
              <a:rPr lang="en-US" b="0" dirty="0" err="1" smtClean="0">
                <a:solidFill>
                  <a:srgbClr val="001D4B"/>
                </a:solidFill>
                <a:latin typeface="+mn-lt"/>
              </a:rPr>
              <a:t>Tuy</a:t>
            </a:r>
            <a:r>
              <a:rPr lang="en-US" b="0" dirty="0" smtClean="0">
                <a:solidFill>
                  <a:srgbClr val="001D4B"/>
                </a:solidFill>
                <a:latin typeface="+mn-lt"/>
              </a:rPr>
              <a:t>. Monotonic Optimization: Problems and Solution approaches. </a:t>
            </a:r>
            <a:r>
              <a:rPr lang="en-US" b="0" i="1" dirty="0" smtClean="0">
                <a:solidFill>
                  <a:srgbClr val="001D4B"/>
                </a:solidFill>
                <a:latin typeface="+mn-lt"/>
              </a:rPr>
              <a:t>SIAM J. on Optimization</a:t>
            </a:r>
            <a:r>
              <a:rPr lang="en-US" b="0" dirty="0" smtClean="0">
                <a:solidFill>
                  <a:srgbClr val="001D4B"/>
                </a:solidFill>
                <a:latin typeface="+mn-lt"/>
              </a:rPr>
              <a:t>, 11(2): 464-494, 2000.</a:t>
            </a:r>
            <a:endParaRPr lang="de-DE" dirty="0">
              <a:solidFill>
                <a:srgbClr val="001D4B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Memory Bounds: Objective Function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142984"/>
            <a:ext cx="8569325" cy="4970462"/>
          </a:xfrm>
          <a:noFill/>
        </p:spPr>
        <p:txBody>
          <a:bodyPr/>
          <a:lstStyle/>
          <a:p>
            <a:pPr eaLnBrk="1" hangingPunct="1"/>
            <a:r>
              <a:rPr lang="en-US" sz="1800" dirty="0" smtClean="0"/>
              <a:t>Memory-bounded synopses</a:t>
            </a:r>
          </a:p>
          <a:p>
            <a:pPr lvl="1" eaLnBrk="1" hangingPunct="1"/>
            <a:r>
              <a:rPr lang="en-US" dirty="0" smtClean="0"/>
              <a:t>All tables</a:t>
            </a:r>
          </a:p>
          <a:p>
            <a:pPr lvl="1" eaLnBrk="1" hangingPunct="1"/>
            <a:r>
              <a:rPr lang="en-US" dirty="0" smtClean="0"/>
              <a:t>computed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GEO</a:t>
            </a:r>
            <a:r>
              <a:rPr lang="en-US" dirty="0" smtClean="0"/>
              <a:t> for both JS and LBS (1000 it.) with </a:t>
            </a:r>
          </a:p>
          <a:p>
            <a:pPr lvl="2" eaLnBrk="1" hangingPunct="1"/>
            <a:r>
              <a:rPr lang="en-US" dirty="0" err="1" smtClean="0"/>
              <a:t>equi</a:t>
            </a:r>
            <a:r>
              <a:rPr lang="en-US" dirty="0" smtClean="0"/>
              <a:t>-size approximation</a:t>
            </a:r>
          </a:p>
          <a:p>
            <a:pPr lvl="2" eaLnBrk="1" hangingPunct="1"/>
            <a:r>
              <a:rPr lang="en-US" dirty="0" smtClean="0"/>
              <a:t>exact computation</a:t>
            </a:r>
          </a:p>
          <a:p>
            <a:pPr lvl="2" eaLnBrk="1" hangingPunct="1">
              <a:buNone/>
            </a:pPr>
            <a:endParaRPr lang="en-US" dirty="0" smtClean="0"/>
          </a:p>
          <a:p>
            <a:pPr lvl="2" eaLnBrk="1" hangingPunct="1">
              <a:buNone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3"/>
          <a:srcRect l="990" r="63861"/>
          <a:stretch>
            <a:fillRect/>
          </a:stretch>
        </p:blipFill>
        <p:spPr bwMode="auto">
          <a:xfrm>
            <a:off x="1785918" y="2857496"/>
            <a:ext cx="5072098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Memory Bounds: Queries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142984"/>
            <a:ext cx="8569325" cy="4970462"/>
          </a:xfrm>
          <a:noFill/>
        </p:spPr>
        <p:txBody>
          <a:bodyPr/>
          <a:lstStyle/>
          <a:p>
            <a:pPr eaLnBrk="1" hangingPunct="1"/>
            <a:r>
              <a:rPr lang="en-US" sz="1800" dirty="0" smtClean="0"/>
              <a:t>Example queries</a:t>
            </a:r>
          </a:p>
          <a:p>
            <a:pPr lvl="1" eaLnBrk="1" hangingPunct="1"/>
            <a:r>
              <a:rPr lang="en-US" dirty="0" smtClean="0"/>
              <a:t>1% memory bound</a:t>
            </a:r>
          </a:p>
          <a:p>
            <a:pPr lvl="1" eaLnBrk="1" hangingPunct="1"/>
            <a:r>
              <a:rPr lang="en-US" dirty="0" smtClean="0"/>
              <a:t>Q</a:t>
            </a:r>
            <a:r>
              <a:rPr lang="en-US" baseline="-25000" dirty="0" smtClean="0"/>
              <a:t>1</a:t>
            </a:r>
            <a:r>
              <a:rPr lang="en-US" dirty="0" smtClean="0"/>
              <a:t>: average order value of customers from Germany</a:t>
            </a:r>
          </a:p>
          <a:p>
            <a:pPr lvl="1" eaLnBrk="1" hangingPunct="1"/>
            <a:r>
              <a:rPr lang="en-US" dirty="0" smtClean="0"/>
              <a:t>Q</a:t>
            </a:r>
            <a:r>
              <a:rPr lang="en-US" baseline="-25000" dirty="0" smtClean="0"/>
              <a:t>2</a:t>
            </a:r>
            <a:r>
              <a:rPr lang="en-US" dirty="0" smtClean="0"/>
              <a:t>: average balance of these customers</a:t>
            </a:r>
          </a:p>
          <a:p>
            <a:pPr lvl="1" eaLnBrk="1" hangingPunct="1"/>
            <a:r>
              <a:rPr lang="en-US" dirty="0" smtClean="0"/>
              <a:t>Q</a:t>
            </a:r>
            <a:r>
              <a:rPr lang="en-US" baseline="-25000" dirty="0" smtClean="0"/>
              <a:t>3</a:t>
            </a:r>
            <a:r>
              <a:rPr lang="en-US" dirty="0" smtClean="0"/>
              <a:t>: turnover generated by European suppliers</a:t>
            </a:r>
          </a:p>
          <a:p>
            <a:pPr lvl="1" eaLnBrk="1" hangingPunct="1"/>
            <a:r>
              <a:rPr lang="en-US" dirty="0" smtClean="0"/>
              <a:t>Q</a:t>
            </a:r>
            <a:r>
              <a:rPr lang="en-US" baseline="-25000" dirty="0" smtClean="0"/>
              <a:t>4</a:t>
            </a:r>
            <a:r>
              <a:rPr lang="en-US" dirty="0" smtClean="0"/>
              <a:t>: average retail price of a part</a:t>
            </a:r>
          </a:p>
          <a:p>
            <a:pPr lvl="2" eaLnBrk="1" hangingPunct="1">
              <a:buNone/>
            </a:pP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Linked Bernoulli Synopses: Sampling Along Foreign Keys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/>
          <a:srcRect l="42080" t="21429" b="9999"/>
          <a:stretch>
            <a:fillRect/>
          </a:stretch>
        </p:blipFill>
        <p:spPr bwMode="auto">
          <a:xfrm>
            <a:off x="428596" y="3500438"/>
            <a:ext cx="835814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Example</a:t>
            </a:r>
            <a:r>
              <a:rPr lang="de-DE" dirty="0" smtClean="0"/>
              <a:t>: TPC-H Schema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45C516CD-F98F-4E6B-AC42-624E508C929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3" descr="tpc-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4460" y="1351236"/>
            <a:ext cx="6775080" cy="5006722"/>
          </a:xfrm>
          <a:prstGeom prst="rect">
            <a:avLst/>
          </a:prstGeom>
          <a:noFill/>
        </p:spPr>
      </p:pic>
      <p:sp>
        <p:nvSpPr>
          <p:cNvPr id="11" name="Textfeld 10"/>
          <p:cNvSpPr txBox="1"/>
          <p:nvPr/>
        </p:nvSpPr>
        <p:spPr>
          <a:xfrm>
            <a:off x="1643042" y="121444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sales</a:t>
            </a:r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of</a:t>
            </a:r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part</a:t>
            </a:r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 X</a:t>
            </a:r>
            <a:endParaRPr lang="de-DE" sz="1800" dirty="0" smtClean="0">
              <a:solidFill>
                <a:srgbClr val="001D4B"/>
              </a:solidFill>
              <a:latin typeface="+mn-lt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3786182" y="1000132"/>
            <a:ext cx="1214446" cy="292895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1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Microsoft Sans Serif" pitchFamily="34" charset="0"/>
            </a:endParaRPr>
          </a:p>
        </p:txBody>
      </p:sp>
      <p:cxnSp>
        <p:nvCxnSpPr>
          <p:cNvPr id="28" name="Gerade Verbindung mit Pfeil 27"/>
          <p:cNvCxnSpPr/>
          <p:nvPr/>
        </p:nvCxnSpPr>
        <p:spPr bwMode="auto">
          <a:xfrm rot="10800000">
            <a:off x="3428992" y="2357454"/>
            <a:ext cx="358778" cy="158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Gerade Verbindung mit Pfeil 29"/>
          <p:cNvCxnSpPr/>
          <p:nvPr/>
        </p:nvCxnSpPr>
        <p:spPr bwMode="auto">
          <a:xfrm rot="10800000">
            <a:off x="2071670" y="2357454"/>
            <a:ext cx="430216" cy="158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Ellipse 31"/>
          <p:cNvSpPr/>
          <p:nvPr/>
        </p:nvSpPr>
        <p:spPr bwMode="auto">
          <a:xfrm>
            <a:off x="2285984" y="3071810"/>
            <a:ext cx="1214446" cy="142876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1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Microsoft Sans Serif" pitchFamily="34" charset="0"/>
            </a:endParaRPr>
          </a:p>
        </p:txBody>
      </p:sp>
      <p:cxnSp>
        <p:nvCxnSpPr>
          <p:cNvPr id="33" name="Gerade Verbindung mit Pfeil 32"/>
          <p:cNvCxnSpPr/>
          <p:nvPr/>
        </p:nvCxnSpPr>
        <p:spPr bwMode="auto">
          <a:xfrm>
            <a:off x="3359142" y="4214818"/>
            <a:ext cx="855668" cy="50006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feld 35"/>
          <p:cNvSpPr txBox="1"/>
          <p:nvPr/>
        </p:nvSpPr>
        <p:spPr>
          <a:xfrm>
            <a:off x="6643702" y="328612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Customers </a:t>
            </a:r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with</a:t>
            </a:r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 positive </a:t>
            </a:r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balance</a:t>
            </a:r>
            <a:endParaRPr lang="de-DE" sz="1800" dirty="0" smtClean="0">
              <a:solidFill>
                <a:srgbClr val="001D4B"/>
              </a:solidFill>
              <a:latin typeface="+mn-lt"/>
            </a:endParaRPr>
          </a:p>
        </p:txBody>
      </p:sp>
      <p:sp>
        <p:nvSpPr>
          <p:cNvPr id="37" name="Ellipse 36"/>
          <p:cNvSpPr/>
          <p:nvPr/>
        </p:nvSpPr>
        <p:spPr bwMode="auto">
          <a:xfrm>
            <a:off x="6929454" y="1857364"/>
            <a:ext cx="928694" cy="128588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1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Microsoft Sans Serif" pitchFamily="34" charset="0"/>
            </a:endParaRPr>
          </a:p>
        </p:txBody>
      </p:sp>
      <p:cxnSp>
        <p:nvCxnSpPr>
          <p:cNvPr id="40" name="Gerade Verbindung mit Pfeil 39"/>
          <p:cNvCxnSpPr/>
          <p:nvPr/>
        </p:nvCxnSpPr>
        <p:spPr bwMode="auto">
          <a:xfrm rot="5400000">
            <a:off x="4537869" y="5464983"/>
            <a:ext cx="355602" cy="158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feld 41"/>
          <p:cNvSpPr txBox="1"/>
          <p:nvPr/>
        </p:nvSpPr>
        <p:spPr>
          <a:xfrm>
            <a:off x="1928794" y="4714884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Suppliers</a:t>
            </a:r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de-DE" sz="1800" dirty="0" err="1" smtClean="0">
                <a:solidFill>
                  <a:srgbClr val="FF0000"/>
                </a:solidFill>
                <a:latin typeface="+mn-lt"/>
              </a:rPr>
              <a:t>from</a:t>
            </a:r>
            <a:r>
              <a:rPr lang="de-DE" sz="1800" dirty="0" smtClean="0">
                <a:solidFill>
                  <a:srgbClr val="FF0000"/>
                </a:solidFill>
                <a:latin typeface="+mn-lt"/>
              </a:rPr>
              <a:t> ASIA</a:t>
            </a:r>
            <a:endParaRPr lang="de-DE" sz="1800" dirty="0" smtClean="0">
              <a:solidFill>
                <a:srgbClr val="001D4B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 animBg="1"/>
      <p:bldP spid="32" grpId="0" animBg="1"/>
      <p:bldP spid="36" grpId="0"/>
      <p:bldP spid="37" grpId="0" animBg="1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Known Approaches</a:t>
            </a:r>
          </a:p>
        </p:txBody>
      </p:sp>
      <p:sp>
        <p:nvSpPr>
          <p:cNvPr id="7171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1800" dirty="0" smtClean="0"/>
              <a:t>Naïve solutions</a:t>
            </a:r>
          </a:p>
          <a:p>
            <a:pPr lvl="1" eaLnBrk="1" hangingPunct="1"/>
            <a:r>
              <a:rPr lang="en-US" sz="1800" dirty="0" smtClean="0"/>
              <a:t>Join individual samples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skewed and very small results</a:t>
            </a:r>
          </a:p>
          <a:p>
            <a:pPr lvl="1" eaLnBrk="1" hangingPunct="1"/>
            <a:r>
              <a:rPr lang="en-US" sz="1800" dirty="0" smtClean="0"/>
              <a:t>Sample join result </a:t>
            </a:r>
            <a:r>
              <a:rPr lang="en-US" sz="1800" dirty="0" smtClean="0">
                <a:sym typeface="Wingdings" pitchFamily="2" charset="2"/>
              </a:rPr>
              <a:t></a:t>
            </a:r>
            <a:r>
              <a:rPr lang="en-US" sz="1800" dirty="0" smtClean="0"/>
              <a:t> no uniform samples of individual tables</a:t>
            </a:r>
          </a:p>
          <a:p>
            <a:pPr eaLnBrk="1" hangingPunct="1"/>
            <a:endParaRPr lang="en-US" sz="1800" dirty="0" smtClean="0"/>
          </a:p>
          <a:p>
            <a:r>
              <a:rPr lang="en-US" sz="1800" dirty="0" smtClean="0"/>
              <a:t>Join Synopses [AGP+99]</a:t>
            </a:r>
          </a:p>
          <a:p>
            <a:pPr lvl="1"/>
            <a:r>
              <a:rPr lang="en-US" sz="1800" dirty="0" smtClean="0"/>
              <a:t>Sample each table independently</a:t>
            </a:r>
          </a:p>
          <a:p>
            <a:pPr lvl="1"/>
            <a:r>
              <a:rPr lang="en-US" sz="1800" dirty="0" smtClean="0"/>
              <a:t>Restore foreign-key integrity using “reference tables”</a:t>
            </a:r>
          </a:p>
          <a:p>
            <a:pPr lvl="1"/>
            <a:r>
              <a:rPr lang="en-US" dirty="0" smtClean="0"/>
              <a:t>Advantage</a:t>
            </a:r>
          </a:p>
          <a:p>
            <a:pPr lvl="2"/>
            <a:r>
              <a:rPr lang="en-US" sz="1600" dirty="0" smtClean="0"/>
              <a:t>Supports arbitrary foreign-key joins</a:t>
            </a:r>
          </a:p>
          <a:p>
            <a:pPr lvl="1"/>
            <a:r>
              <a:rPr lang="en-US" sz="1800" dirty="0" smtClean="0"/>
              <a:t>Disadvantage</a:t>
            </a:r>
          </a:p>
          <a:p>
            <a:pPr lvl="2"/>
            <a:r>
              <a:rPr lang="en-US" sz="1600" dirty="0" smtClean="0"/>
              <a:t>Reference tables are overhead</a:t>
            </a:r>
          </a:p>
          <a:p>
            <a:pPr lvl="2"/>
            <a:r>
              <a:rPr lang="en-US" dirty="0" smtClean="0"/>
              <a:t>Can be large</a:t>
            </a:r>
            <a:endParaRPr lang="en-US" sz="1600" dirty="0" smtClean="0"/>
          </a:p>
          <a:p>
            <a:pPr lvl="2"/>
            <a:endParaRPr lang="en-US" dirty="0" smtClean="0">
              <a:sym typeface="Wingdings" pitchFamily="2" charset="2"/>
            </a:endParaRPr>
          </a:p>
          <a:p>
            <a:pPr lvl="2"/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Linked Bernoulli Synopses: Sampling Along Foreign Keys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142CB877-4D7E-497F-A72B-D20A18E818A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Rechteck 6"/>
          <p:cNvSpPr/>
          <p:nvPr/>
        </p:nvSpPr>
        <p:spPr>
          <a:xfrm>
            <a:off x="4357718" y="5929330"/>
            <a:ext cx="47148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r" eaLnBrk="0" hangingPunct="0">
              <a:spcBef>
                <a:spcPct val="20000"/>
              </a:spcBef>
            </a:pPr>
            <a:r>
              <a:rPr lang="en-US" kern="0" dirty="0" smtClean="0">
                <a:solidFill>
                  <a:srgbClr val="001D4B"/>
                </a:solidFill>
                <a:latin typeface="Verdana"/>
              </a:rPr>
              <a:t>[AGP+99] </a:t>
            </a:r>
            <a:r>
              <a:rPr lang="en-US" b="0" kern="0" dirty="0" smtClean="0">
                <a:solidFill>
                  <a:srgbClr val="001D4B"/>
                </a:solidFill>
                <a:latin typeface="Verdana"/>
              </a:rPr>
              <a:t>S. </a:t>
            </a:r>
            <a:r>
              <a:rPr lang="en-US" b="0" kern="0" dirty="0" err="1" smtClean="0">
                <a:solidFill>
                  <a:srgbClr val="001D4B"/>
                </a:solidFill>
                <a:latin typeface="Verdana"/>
              </a:rPr>
              <a:t>Acharya</a:t>
            </a:r>
            <a:r>
              <a:rPr lang="en-US" b="0" kern="0" dirty="0" smtClean="0">
                <a:solidFill>
                  <a:srgbClr val="001D4B"/>
                </a:solidFill>
                <a:latin typeface="Verdana"/>
              </a:rPr>
              <a:t>, P.B. Gibbons, and S. </a:t>
            </a:r>
            <a:r>
              <a:rPr lang="en-US" b="0" kern="0" dirty="0" err="1" smtClean="0">
                <a:solidFill>
                  <a:srgbClr val="001D4B"/>
                </a:solidFill>
                <a:latin typeface="Verdana"/>
              </a:rPr>
              <a:t>Ramaswamy</a:t>
            </a:r>
            <a:r>
              <a:rPr lang="en-US" b="0" kern="0" dirty="0" smtClean="0">
                <a:solidFill>
                  <a:srgbClr val="001D4B"/>
                </a:solidFill>
                <a:latin typeface="Verdana"/>
              </a:rPr>
              <a:t>. </a:t>
            </a:r>
          </a:p>
          <a:p>
            <a:pPr marL="342900" lvl="0" indent="-342900" algn="r" eaLnBrk="0" hangingPunct="0">
              <a:spcBef>
                <a:spcPct val="20000"/>
              </a:spcBef>
            </a:pPr>
            <a:r>
              <a:rPr lang="en-US" b="0" kern="0" dirty="0" smtClean="0">
                <a:solidFill>
                  <a:srgbClr val="001D4B"/>
                </a:solidFill>
                <a:latin typeface="Verdana"/>
              </a:rPr>
              <a:t>Join Synopses for Approximate Query Answering. In SIGMOD, 1999.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Inhaltsplatzhalter 2"/>
          <p:cNvSpPr txBox="1">
            <a:spLocks/>
          </p:cNvSpPr>
          <p:nvPr/>
        </p:nvSpPr>
        <p:spPr bwMode="auto">
          <a:xfrm>
            <a:off x="285750" y="1071563"/>
            <a:ext cx="8569325" cy="497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de-DE" sz="1800" kern="0" dirty="0">
              <a:solidFill>
                <a:srgbClr val="001D4B"/>
              </a:solidFill>
              <a:latin typeface="+mn-lt"/>
            </a:endParaRPr>
          </a:p>
        </p:txBody>
      </p:sp>
      <p:sp>
        <p:nvSpPr>
          <p:cNvPr id="819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 err="1" smtClean="0"/>
              <a:t>Join</a:t>
            </a:r>
            <a:r>
              <a:rPr lang="de-DE" dirty="0" smtClean="0"/>
              <a:t> </a:t>
            </a:r>
            <a:r>
              <a:rPr lang="de-DE" dirty="0" err="1" smtClean="0"/>
              <a:t>Synopses</a:t>
            </a:r>
            <a:r>
              <a:rPr lang="de-DE" dirty="0" smtClean="0"/>
              <a:t> – </a:t>
            </a:r>
            <a:r>
              <a:rPr lang="de-DE" dirty="0" err="1" smtClean="0"/>
              <a:t>Example</a:t>
            </a:r>
            <a:endParaRPr lang="de-DE" dirty="0" smtClean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</p:nvPr>
        </p:nvGraphicFramePr>
        <p:xfrm>
          <a:off x="1571625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 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de-DE" dirty="0" err="1" smtClean="0"/>
              <a:t>Linked</a:t>
            </a:r>
            <a:r>
              <a:rPr lang="de-DE" dirty="0" smtClean="0"/>
              <a:t> Bernoulli </a:t>
            </a:r>
            <a:r>
              <a:rPr lang="de-DE" dirty="0" err="1" smtClean="0"/>
              <a:t>Synopses</a:t>
            </a:r>
            <a:r>
              <a:rPr lang="de-DE" dirty="0" smtClean="0"/>
              <a:t>: Sampling </a:t>
            </a:r>
            <a:r>
              <a:rPr lang="de-DE" dirty="0" err="1" smtClean="0"/>
              <a:t>Along</a:t>
            </a:r>
            <a:r>
              <a:rPr lang="de-DE" dirty="0" smtClean="0"/>
              <a:t> </a:t>
            </a:r>
            <a:r>
              <a:rPr lang="de-DE" dirty="0" err="1" smtClean="0"/>
              <a:t>Foreign</a:t>
            </a:r>
            <a:r>
              <a:rPr lang="de-DE" dirty="0" smtClean="0"/>
              <a:t> </a:t>
            </a:r>
            <a:r>
              <a:rPr lang="de-DE" dirty="0" err="1" smtClean="0"/>
              <a:t>Keys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Slide </a:t>
            </a:r>
            <a:fld id="{E42C7B75-6548-406C-835D-2A066EBD7842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  <p:graphicFrame>
        <p:nvGraphicFramePr>
          <p:cNvPr id="8" name="Inhaltsplatzhalter 6"/>
          <p:cNvGraphicFramePr>
            <a:graphicFrameLocks/>
          </p:cNvGraphicFramePr>
          <p:nvPr/>
        </p:nvGraphicFramePr>
        <p:xfrm>
          <a:off x="4071938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le 8"/>
          <p:cNvGraphicFramePr>
            <a:graphicFrameLocks noGrp="1"/>
          </p:cNvGraphicFramePr>
          <p:nvPr/>
        </p:nvGraphicFramePr>
        <p:xfrm>
          <a:off x="6572250" y="1789113"/>
          <a:ext cx="54767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253" name="Textfeld 40"/>
          <p:cNvSpPr txBox="1">
            <a:spLocks noChangeArrowheads="1"/>
          </p:cNvSpPr>
          <p:nvPr/>
        </p:nvSpPr>
        <p:spPr bwMode="auto">
          <a:xfrm>
            <a:off x="1571625" y="1500188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400" dirty="0">
                <a:solidFill>
                  <a:srgbClr val="001D4B"/>
                </a:solidFill>
              </a:rPr>
              <a:t>Table </a:t>
            </a:r>
            <a:r>
              <a:rPr lang="de-DE" sz="1400" i="1" dirty="0">
                <a:solidFill>
                  <a:srgbClr val="001D4B"/>
                </a:solidFill>
              </a:rPr>
              <a:t>A</a:t>
            </a:r>
          </a:p>
        </p:txBody>
      </p:sp>
      <p:sp>
        <p:nvSpPr>
          <p:cNvPr id="8254" name="Textfeld 42"/>
          <p:cNvSpPr txBox="1">
            <a:spLocks noChangeArrowheads="1"/>
          </p:cNvSpPr>
          <p:nvPr/>
        </p:nvSpPr>
        <p:spPr bwMode="auto">
          <a:xfrm>
            <a:off x="4071938" y="1500188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400" dirty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>
                <a:solidFill>
                  <a:srgbClr val="001D4B"/>
                </a:solidFill>
                <a:cs typeface="Microsoft Sans Serif" pitchFamily="34" charset="0"/>
              </a:rPr>
              <a:t>B</a:t>
            </a:r>
          </a:p>
        </p:txBody>
      </p:sp>
      <p:sp>
        <p:nvSpPr>
          <p:cNvPr id="8255" name="Textfeld 43"/>
          <p:cNvSpPr txBox="1">
            <a:spLocks noChangeArrowheads="1"/>
          </p:cNvSpPr>
          <p:nvPr/>
        </p:nvSpPr>
        <p:spPr bwMode="auto">
          <a:xfrm>
            <a:off x="6286500" y="1500188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400" dirty="0">
                <a:solidFill>
                  <a:srgbClr val="001D4B"/>
                </a:solidFill>
                <a:cs typeface="Microsoft Sans Serif" pitchFamily="34" charset="0"/>
              </a:rPr>
              <a:t>Table </a:t>
            </a:r>
            <a:r>
              <a:rPr lang="de-DE" sz="1400" i="1" dirty="0">
                <a:solidFill>
                  <a:srgbClr val="001D4B"/>
                </a:solidFill>
                <a:cs typeface="Microsoft Sans Serif" pitchFamily="34" charset="0"/>
              </a:rPr>
              <a:t>C</a:t>
            </a:r>
          </a:p>
        </p:txBody>
      </p:sp>
      <p:cxnSp>
        <p:nvCxnSpPr>
          <p:cNvPr id="8256" name="Gerade Verbindung mit Pfeil 44"/>
          <p:cNvCxnSpPr>
            <a:cxnSpLocks noChangeShapeType="1"/>
          </p:cNvCxnSpPr>
          <p:nvPr/>
        </p:nvCxnSpPr>
        <p:spPr bwMode="auto">
          <a:xfrm>
            <a:off x="2571750" y="2284413"/>
            <a:ext cx="15001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57" name="Gerade Verbindung mit Pfeil 46"/>
          <p:cNvCxnSpPr>
            <a:cxnSpLocks noChangeShapeType="1"/>
          </p:cNvCxnSpPr>
          <p:nvPr/>
        </p:nvCxnSpPr>
        <p:spPr bwMode="auto">
          <a:xfrm>
            <a:off x="2571750" y="3143250"/>
            <a:ext cx="15001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58" name="Gerade Verbindung mit Pfeil 79"/>
          <p:cNvCxnSpPr>
            <a:cxnSpLocks noChangeShapeType="1"/>
          </p:cNvCxnSpPr>
          <p:nvPr/>
        </p:nvCxnSpPr>
        <p:spPr bwMode="auto">
          <a:xfrm>
            <a:off x="5072063" y="3143250"/>
            <a:ext cx="1500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59" name="Gerade Verbindung mit Pfeil 81"/>
          <p:cNvCxnSpPr>
            <a:cxnSpLocks noChangeShapeType="1"/>
          </p:cNvCxnSpPr>
          <p:nvPr/>
        </p:nvCxnSpPr>
        <p:spPr bwMode="auto">
          <a:xfrm flipV="1">
            <a:off x="5072063" y="2286000"/>
            <a:ext cx="1500187" cy="285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60" name="Gerade Verbindung mit Pfeil 34"/>
          <p:cNvCxnSpPr>
            <a:cxnSpLocks noChangeShapeType="1"/>
          </p:cNvCxnSpPr>
          <p:nvPr/>
        </p:nvCxnSpPr>
        <p:spPr bwMode="auto">
          <a:xfrm>
            <a:off x="2571750" y="2571750"/>
            <a:ext cx="15001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61" name="Gerade Verbindung mit Pfeil 35"/>
          <p:cNvCxnSpPr>
            <a:cxnSpLocks noChangeShapeType="1"/>
          </p:cNvCxnSpPr>
          <p:nvPr/>
        </p:nvCxnSpPr>
        <p:spPr bwMode="auto">
          <a:xfrm>
            <a:off x="2571750" y="2857500"/>
            <a:ext cx="1500188" cy="285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62" name="Gerade Verbindung mit Pfeil 38"/>
          <p:cNvCxnSpPr>
            <a:cxnSpLocks noChangeShapeType="1"/>
          </p:cNvCxnSpPr>
          <p:nvPr/>
        </p:nvCxnSpPr>
        <p:spPr bwMode="auto">
          <a:xfrm>
            <a:off x="5072063" y="2284413"/>
            <a:ext cx="150018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8263" name="Gerade Verbindung mit Pfeil 39"/>
          <p:cNvCxnSpPr>
            <a:cxnSpLocks noChangeShapeType="1"/>
          </p:cNvCxnSpPr>
          <p:nvPr/>
        </p:nvCxnSpPr>
        <p:spPr bwMode="auto">
          <a:xfrm>
            <a:off x="5072063" y="2857500"/>
            <a:ext cx="1500187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91" name="Pfeil nach unten 90"/>
          <p:cNvSpPr/>
          <p:nvPr/>
        </p:nvSpPr>
        <p:spPr bwMode="auto">
          <a:xfrm>
            <a:off x="3571875" y="3429000"/>
            <a:ext cx="2000250" cy="758825"/>
          </a:xfrm>
          <a:prstGeom prst="downArrow">
            <a:avLst>
              <a:gd name="adj1" fmla="val 50000"/>
              <a:gd name="adj2" fmla="val 53318"/>
            </a:avLst>
          </a:prstGeom>
          <a:solidFill>
            <a:schemeClr val="bg1"/>
          </a:solidFill>
          <a:ln>
            <a:solidFill>
              <a:srgbClr val="001D4B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de-DE" sz="1400" dirty="0">
                <a:solidFill>
                  <a:srgbClr val="001D4B"/>
                </a:solidFill>
                <a:latin typeface="Microsoft Sans Serif" pitchFamily="34" charset="0"/>
                <a:cs typeface="Microsoft Sans Serif" pitchFamily="34" charset="0"/>
              </a:rPr>
              <a:t>50%</a:t>
            </a:r>
          </a:p>
          <a:p>
            <a:pPr algn="ctr">
              <a:defRPr/>
            </a:pPr>
            <a:r>
              <a:rPr lang="de-DE" sz="1400" dirty="0">
                <a:solidFill>
                  <a:srgbClr val="001D4B"/>
                </a:solidFill>
                <a:latin typeface="Microsoft Sans Serif" pitchFamily="34" charset="0"/>
                <a:cs typeface="Microsoft Sans Serif" pitchFamily="34" charset="0"/>
              </a:rPr>
              <a:t>sample</a:t>
            </a:r>
          </a:p>
        </p:txBody>
      </p:sp>
      <p:graphicFrame>
        <p:nvGraphicFramePr>
          <p:cNvPr id="92" name="Tabelle 91"/>
          <p:cNvGraphicFramePr>
            <a:graphicFrameLocks noGrp="1"/>
          </p:cNvGraphicFramePr>
          <p:nvPr/>
        </p:nvGraphicFramePr>
        <p:xfrm>
          <a:off x="6572250" y="4657725"/>
          <a:ext cx="54767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3" name="Textfeld 92"/>
          <p:cNvSpPr txBox="1">
            <a:spLocks noChangeArrowheads="1"/>
          </p:cNvSpPr>
          <p:nvPr/>
        </p:nvSpPr>
        <p:spPr bwMode="auto">
          <a:xfrm>
            <a:off x="6286500" y="4335463"/>
            <a:ext cx="10715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400" dirty="0">
                <a:solidFill>
                  <a:srgbClr val="001D4B"/>
                </a:solidFill>
                <a:cs typeface="Microsoft Sans Serif" pitchFamily="34" charset="0"/>
              </a:rPr>
              <a:t>Ψ</a:t>
            </a:r>
            <a:r>
              <a:rPr lang="de-DE" sz="1400" i="1" baseline="-25000" dirty="0">
                <a:solidFill>
                  <a:srgbClr val="001D4B"/>
                </a:solidFill>
                <a:cs typeface="Microsoft Sans Serif" pitchFamily="34" charset="0"/>
              </a:rPr>
              <a:t>C</a:t>
            </a:r>
          </a:p>
        </p:txBody>
      </p:sp>
      <p:graphicFrame>
        <p:nvGraphicFramePr>
          <p:cNvPr id="94" name="Tabelle 93"/>
          <p:cNvGraphicFramePr>
            <a:graphicFrameLocks noGrp="1"/>
          </p:cNvGraphicFramePr>
          <p:nvPr/>
        </p:nvGraphicFramePr>
        <p:xfrm>
          <a:off x="6572264" y="5695976"/>
          <a:ext cx="54767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</a:tr>
              <a:tr h="266704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5" name="Inhaltsplatzhalter 6"/>
          <p:cNvGraphicFramePr>
            <a:graphicFrameLocks/>
          </p:cNvGraphicFramePr>
          <p:nvPr/>
        </p:nvGraphicFramePr>
        <p:xfrm>
          <a:off x="1571625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smtClean="0"/>
                        <a:t>b</a:t>
                      </a:r>
                      <a:r>
                        <a:rPr lang="de-DE" sz="1400" baseline="-2500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Inhaltsplatzhalter 6"/>
          <p:cNvGraphicFramePr>
            <a:graphicFrameLocks/>
          </p:cNvGraphicFramePr>
          <p:nvPr/>
        </p:nvGraphicFramePr>
        <p:xfrm>
          <a:off x="1571625" y="4657725"/>
          <a:ext cx="1000132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</a:tr>
              <a:tr h="285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8" name="Textfeld 97"/>
          <p:cNvSpPr txBox="1">
            <a:spLocks noChangeArrowheads="1"/>
          </p:cNvSpPr>
          <p:nvPr/>
        </p:nvSpPr>
        <p:spPr bwMode="auto">
          <a:xfrm>
            <a:off x="1571625" y="4349750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400" dirty="0">
                <a:solidFill>
                  <a:srgbClr val="001D4B"/>
                </a:solidFill>
                <a:cs typeface="Microsoft Sans Serif" pitchFamily="34" charset="0"/>
              </a:rPr>
              <a:t>Ψ</a:t>
            </a:r>
            <a:r>
              <a:rPr lang="de-DE" sz="1400" i="1" baseline="-25000" dirty="0">
                <a:solidFill>
                  <a:srgbClr val="001D4B"/>
                </a:solidFill>
                <a:cs typeface="Microsoft Sans Serif" pitchFamily="34" charset="0"/>
              </a:rPr>
              <a:t>A</a:t>
            </a:r>
          </a:p>
        </p:txBody>
      </p:sp>
      <p:graphicFrame>
        <p:nvGraphicFramePr>
          <p:cNvPr id="99" name="Inhaltsplatzhalter 6"/>
          <p:cNvGraphicFramePr>
            <a:graphicFrameLocks/>
          </p:cNvGraphicFramePr>
          <p:nvPr/>
        </p:nvGraphicFramePr>
        <p:xfrm>
          <a:off x="4071938" y="4657725"/>
          <a:ext cx="1000132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/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0" name="Textfeld 99"/>
          <p:cNvSpPr txBox="1">
            <a:spLocks noChangeArrowheads="1"/>
          </p:cNvSpPr>
          <p:nvPr/>
        </p:nvSpPr>
        <p:spPr bwMode="auto">
          <a:xfrm>
            <a:off x="4071938" y="433546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1400" dirty="0">
                <a:solidFill>
                  <a:srgbClr val="001D4B"/>
                </a:solidFill>
                <a:cs typeface="Microsoft Sans Serif" pitchFamily="34" charset="0"/>
              </a:rPr>
              <a:t>Ψ</a:t>
            </a:r>
            <a:r>
              <a:rPr lang="de-DE" sz="1400" i="1" baseline="-25000" dirty="0">
                <a:solidFill>
                  <a:srgbClr val="001D4B"/>
                </a:solidFill>
                <a:cs typeface="Microsoft Sans Serif" pitchFamily="34" charset="0"/>
              </a:rPr>
              <a:t>B</a:t>
            </a:r>
          </a:p>
        </p:txBody>
      </p:sp>
      <p:graphicFrame>
        <p:nvGraphicFramePr>
          <p:cNvPr id="101" name="Inhaltsplatzhalter 6"/>
          <p:cNvGraphicFramePr>
            <a:graphicFrameLocks/>
          </p:cNvGraphicFramePr>
          <p:nvPr/>
        </p:nvGraphicFramePr>
        <p:xfrm>
          <a:off x="4071938" y="1785938"/>
          <a:ext cx="1000132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30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3" name="Inhaltsplatzhalter 6"/>
          <p:cNvGraphicFramePr>
            <a:graphicFrameLocks/>
          </p:cNvGraphicFramePr>
          <p:nvPr/>
        </p:nvGraphicFramePr>
        <p:xfrm>
          <a:off x="4071938" y="5695968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 smtClean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4" name="Gerade Verbindung mit Pfeil 103"/>
          <p:cNvCxnSpPr>
            <a:cxnSpLocks noChangeShapeType="1"/>
          </p:cNvCxnSpPr>
          <p:nvPr/>
        </p:nvCxnSpPr>
        <p:spPr bwMode="auto">
          <a:xfrm>
            <a:off x="2571750" y="5141913"/>
            <a:ext cx="15001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5" name="Gerade Verbindung mit Pfeil 104"/>
          <p:cNvCxnSpPr>
            <a:cxnSpLocks noChangeShapeType="1"/>
          </p:cNvCxnSpPr>
          <p:nvPr/>
        </p:nvCxnSpPr>
        <p:spPr bwMode="auto">
          <a:xfrm>
            <a:off x="2571750" y="5429250"/>
            <a:ext cx="85725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07" name="Textfeld 106"/>
          <p:cNvSpPr txBox="1">
            <a:spLocks noChangeArrowheads="1"/>
          </p:cNvSpPr>
          <p:nvPr/>
        </p:nvSpPr>
        <p:spPr bwMode="auto">
          <a:xfrm>
            <a:off x="3429000" y="5233988"/>
            <a:ext cx="3113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600" dirty="0">
                <a:solidFill>
                  <a:srgbClr val="001D4B"/>
                </a:solidFill>
                <a:latin typeface="+mn-lt"/>
              </a:rPr>
              <a:t>?</a:t>
            </a:r>
          </a:p>
        </p:txBody>
      </p:sp>
      <p:cxnSp>
        <p:nvCxnSpPr>
          <p:cNvPr id="108" name="Gerade Verbindung mit Pfeil 107"/>
          <p:cNvCxnSpPr>
            <a:cxnSpLocks noChangeShapeType="1"/>
          </p:cNvCxnSpPr>
          <p:nvPr/>
        </p:nvCxnSpPr>
        <p:spPr bwMode="auto">
          <a:xfrm>
            <a:off x="2571750" y="5429250"/>
            <a:ext cx="1500184" cy="42864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1" name="Textfeld 110"/>
          <p:cNvSpPr txBox="1">
            <a:spLocks noChangeArrowheads="1"/>
          </p:cNvSpPr>
          <p:nvPr/>
        </p:nvSpPr>
        <p:spPr bwMode="auto">
          <a:xfrm>
            <a:off x="5233988" y="5694696"/>
            <a:ext cx="19812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600" b="0" dirty="0" err="1">
                <a:cs typeface="Microsoft Sans Serif" pitchFamily="34" charset="0"/>
              </a:rPr>
              <a:t>reference</a:t>
            </a:r>
            <a:r>
              <a:rPr lang="de-DE" sz="1600" b="0" dirty="0">
                <a:cs typeface="Microsoft Sans Serif" pitchFamily="34" charset="0"/>
              </a:rPr>
              <a:t> </a:t>
            </a:r>
            <a:r>
              <a:rPr lang="de-DE" sz="1600" b="0" dirty="0" err="1">
                <a:cs typeface="Microsoft Sans Serif" pitchFamily="34" charset="0"/>
              </a:rPr>
              <a:t>table</a:t>
            </a:r>
            <a:endParaRPr lang="de-DE" sz="1600" b="0" dirty="0">
              <a:cs typeface="Microsoft Sans Serif" pitchFamily="34" charset="0"/>
            </a:endParaRPr>
          </a:p>
        </p:txBody>
      </p:sp>
      <p:graphicFrame>
        <p:nvGraphicFramePr>
          <p:cNvPr id="112" name="Tabelle 111"/>
          <p:cNvGraphicFramePr>
            <a:graphicFrameLocks noGrp="1"/>
          </p:cNvGraphicFramePr>
          <p:nvPr/>
        </p:nvGraphicFramePr>
        <p:xfrm>
          <a:off x="6572250" y="1785938"/>
          <a:ext cx="54767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c</a:t>
                      </a:r>
                      <a:r>
                        <a:rPr lang="de-DE" sz="1400" baseline="-25000" dirty="0" smtClean="0"/>
                        <a:t>4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13" name="Gerade Verbindung mit Pfeil 112"/>
          <p:cNvCxnSpPr>
            <a:cxnSpLocks noChangeShapeType="1"/>
          </p:cNvCxnSpPr>
          <p:nvPr/>
        </p:nvCxnSpPr>
        <p:spPr bwMode="auto">
          <a:xfrm>
            <a:off x="5072063" y="5141913"/>
            <a:ext cx="150018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4" name="Gerade Verbindung mit Pfeil 113"/>
          <p:cNvCxnSpPr>
            <a:cxnSpLocks noChangeShapeType="1"/>
          </p:cNvCxnSpPr>
          <p:nvPr/>
        </p:nvCxnSpPr>
        <p:spPr bwMode="auto">
          <a:xfrm>
            <a:off x="5072063" y="5429250"/>
            <a:ext cx="1500187" cy="4286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6" name="Gerade Verbindung mit Pfeil 115"/>
          <p:cNvCxnSpPr>
            <a:cxnSpLocks noChangeShapeType="1"/>
          </p:cNvCxnSpPr>
          <p:nvPr/>
        </p:nvCxnSpPr>
        <p:spPr bwMode="auto">
          <a:xfrm>
            <a:off x="5072066" y="5857892"/>
            <a:ext cx="1500198" cy="311951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8" name="Gerade Verbindung mit Pfeil 117"/>
          <p:cNvCxnSpPr>
            <a:cxnSpLocks noChangeShapeType="1"/>
          </p:cNvCxnSpPr>
          <p:nvPr/>
        </p:nvCxnSpPr>
        <p:spPr bwMode="auto">
          <a:xfrm>
            <a:off x="5072063" y="5429250"/>
            <a:ext cx="85725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19" name="Textfeld 118"/>
          <p:cNvSpPr txBox="1">
            <a:spLocks noChangeArrowheads="1"/>
          </p:cNvSpPr>
          <p:nvPr/>
        </p:nvSpPr>
        <p:spPr bwMode="auto">
          <a:xfrm>
            <a:off x="5929313" y="5233988"/>
            <a:ext cx="3113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600" dirty="0">
                <a:solidFill>
                  <a:srgbClr val="001D4B"/>
                </a:solidFill>
                <a:latin typeface="+mn-lt"/>
              </a:rPr>
              <a:t>?</a:t>
            </a:r>
          </a:p>
        </p:txBody>
      </p:sp>
      <p:cxnSp>
        <p:nvCxnSpPr>
          <p:cNvPr id="120" name="Gerade Verbindung mit Pfeil 119"/>
          <p:cNvCxnSpPr>
            <a:cxnSpLocks noChangeShapeType="1"/>
          </p:cNvCxnSpPr>
          <p:nvPr/>
        </p:nvCxnSpPr>
        <p:spPr bwMode="auto">
          <a:xfrm>
            <a:off x="5072063" y="5857892"/>
            <a:ext cx="85725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21" name="Textfeld 120"/>
          <p:cNvSpPr txBox="1">
            <a:spLocks noChangeArrowheads="1"/>
          </p:cNvSpPr>
          <p:nvPr/>
        </p:nvSpPr>
        <p:spPr bwMode="auto">
          <a:xfrm>
            <a:off x="5929313" y="5715000"/>
            <a:ext cx="3113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600" dirty="0">
                <a:solidFill>
                  <a:srgbClr val="001D4B"/>
                </a:solidFill>
                <a:latin typeface="+mn-lt"/>
              </a:rPr>
              <a:t>?</a:t>
            </a:r>
          </a:p>
        </p:txBody>
      </p:sp>
      <p:sp>
        <p:nvSpPr>
          <p:cNvPr id="122" name="Textfeld 121"/>
          <p:cNvSpPr txBox="1">
            <a:spLocks noChangeArrowheads="1"/>
          </p:cNvSpPr>
          <p:nvPr/>
        </p:nvSpPr>
        <p:spPr bwMode="auto">
          <a:xfrm>
            <a:off x="7258371" y="5857875"/>
            <a:ext cx="13869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400" dirty="0">
                <a:solidFill>
                  <a:srgbClr val="FF0000"/>
                </a:solidFill>
                <a:cs typeface="Microsoft Sans Serif" pitchFamily="34" charset="0"/>
              </a:rPr>
              <a:t>50% </a:t>
            </a:r>
            <a:r>
              <a:rPr lang="de-DE" sz="1400" dirty="0" err="1">
                <a:solidFill>
                  <a:srgbClr val="FF0000"/>
                </a:solidFill>
                <a:cs typeface="Microsoft Sans Serif" pitchFamily="34" charset="0"/>
              </a:rPr>
              <a:t>overhead</a:t>
            </a:r>
            <a:r>
              <a:rPr lang="de-DE" sz="1400" dirty="0">
                <a:solidFill>
                  <a:srgbClr val="FF0000"/>
                </a:solidFill>
                <a:cs typeface="Microsoft Sans Serif" pitchFamily="34" charset="0"/>
              </a:rPr>
              <a:t>!</a:t>
            </a:r>
            <a:endParaRPr lang="de-DE" dirty="0">
              <a:solidFill>
                <a:srgbClr val="FF0000"/>
              </a:solidFill>
              <a:cs typeface="Microsoft Sans Serif" pitchFamily="34" charset="0"/>
            </a:endParaRPr>
          </a:p>
        </p:txBody>
      </p:sp>
      <p:graphicFrame>
        <p:nvGraphicFramePr>
          <p:cNvPr id="50" name="Inhaltsplatzhalter 6"/>
          <p:cNvGraphicFramePr>
            <a:graphicFrameLocks/>
          </p:cNvGraphicFramePr>
          <p:nvPr/>
        </p:nvGraphicFramePr>
        <p:xfrm>
          <a:off x="1571604" y="4657732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1" name="Inhaltsplatzhalter 6"/>
          <p:cNvGraphicFramePr>
            <a:graphicFrameLocks/>
          </p:cNvGraphicFramePr>
          <p:nvPr/>
        </p:nvGraphicFramePr>
        <p:xfrm>
          <a:off x="4071934" y="4657732"/>
          <a:ext cx="1000132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5"/>
                <a:gridCol w="515347"/>
              </a:tblGrid>
              <a:tr h="300040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" name="Tabelle 51"/>
          <p:cNvGraphicFramePr>
            <a:graphicFrameLocks noGrp="1"/>
          </p:cNvGraphicFramePr>
          <p:nvPr/>
        </p:nvGraphicFramePr>
        <p:xfrm>
          <a:off x="6572264" y="4657732"/>
          <a:ext cx="547670" cy="30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670"/>
              </a:tblGrid>
              <a:tr h="29940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</a:tbl>
          </a:graphicData>
        </a:graphic>
      </p:graphicFrame>
      <p:sp>
        <p:nvSpPr>
          <p:cNvPr id="53" name="Textfeld 52"/>
          <p:cNvSpPr txBox="1">
            <a:spLocks noChangeArrowheads="1"/>
          </p:cNvSpPr>
          <p:nvPr/>
        </p:nvSpPr>
        <p:spPr bwMode="auto">
          <a:xfrm>
            <a:off x="5246473" y="5072074"/>
            <a:ext cx="19812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1600" b="0" dirty="0" smtClean="0">
                <a:cs typeface="Microsoft Sans Serif" pitchFamily="34" charset="0"/>
              </a:rPr>
              <a:t>sample</a:t>
            </a:r>
            <a:endParaRPr lang="de-DE" sz="1600" b="0" dirty="0">
              <a:cs typeface="Microsoft Sans Serif" pitchFamily="34" charset="0"/>
            </a:endParaRPr>
          </a:p>
        </p:txBody>
      </p:sp>
      <p:sp>
        <p:nvSpPr>
          <p:cNvPr id="54" name="Ellipse 53"/>
          <p:cNvSpPr/>
          <p:nvPr/>
        </p:nvSpPr>
        <p:spPr bwMode="auto">
          <a:xfrm>
            <a:off x="3929058" y="5572116"/>
            <a:ext cx="1285884" cy="57152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1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Microsoft Sans Serif" pitchFamily="34" charset="0"/>
            </a:endParaRPr>
          </a:p>
        </p:txBody>
      </p:sp>
      <p:sp>
        <p:nvSpPr>
          <p:cNvPr id="55" name="Ellipse 54"/>
          <p:cNvSpPr/>
          <p:nvPr/>
        </p:nvSpPr>
        <p:spPr bwMode="auto">
          <a:xfrm>
            <a:off x="6357950" y="5643578"/>
            <a:ext cx="928694" cy="78581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1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Microsoft Sans Serif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8" grpId="0"/>
      <p:bldP spid="100" grpId="0"/>
      <p:bldP spid="107" grpId="0"/>
      <p:bldP spid="107" grpId="1"/>
      <p:bldP spid="111" grpId="0"/>
      <p:bldP spid="111" grpId="1"/>
      <p:bldP spid="119" grpId="0"/>
      <p:bldP spid="119" grpId="1"/>
      <p:bldP spid="121" grpId="0"/>
      <p:bldP spid="121" grpId="1"/>
      <p:bldP spid="122" grpId="0"/>
      <p:bldP spid="53" grpId="0"/>
      <p:bldP spid="53" grpId="1"/>
      <p:bldP spid="54" grpId="0" animBg="1"/>
      <p:bldP spid="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Outline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85853" y="1643050"/>
            <a:ext cx="6500858" cy="392909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chemeClr val="bg1">
                    <a:lumMod val="65000"/>
                  </a:schemeClr>
                </a:solidFill>
              </a:rPr>
              <a:t>Introduction</a:t>
            </a:r>
            <a:endParaRPr lang="de-DE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US" dirty="0" smtClean="0">
              <a:solidFill>
                <a:srgbClr val="FF8F43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>
                <a:solidFill>
                  <a:srgbClr val="FF8F43"/>
                </a:solidFill>
              </a:rPr>
              <a:t>Linked</a:t>
            </a:r>
            <a:r>
              <a:rPr lang="de-DE" dirty="0" smtClean="0">
                <a:solidFill>
                  <a:srgbClr val="FF8F43"/>
                </a:solidFill>
              </a:rPr>
              <a:t> Bernoulli </a:t>
            </a:r>
            <a:r>
              <a:rPr lang="de-DE" dirty="0" err="1" smtClean="0">
                <a:solidFill>
                  <a:srgbClr val="FF8F43"/>
                </a:solidFill>
              </a:rPr>
              <a:t>Synopses</a:t>
            </a:r>
            <a:endParaRPr lang="de-DE" dirty="0" smtClean="0">
              <a:solidFill>
                <a:srgbClr val="FF8F43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smtClean="0"/>
              <a:t>Evaluation</a:t>
            </a: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endParaRPr lang="de-DE" dirty="0" smtClean="0"/>
          </a:p>
          <a:p>
            <a:pPr marL="457200" indent="-457200">
              <a:buFont typeface="+mj-lt"/>
              <a:buAutoNum type="arabicPeriod"/>
            </a:pPr>
            <a:r>
              <a:rPr lang="de-DE" dirty="0" err="1" smtClean="0"/>
              <a:t>Conclusion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Linked Bernoulli Synopses</a:t>
            </a:r>
          </a:p>
        </p:txBody>
      </p:sp>
      <p:sp>
        <p:nvSpPr>
          <p:cNvPr id="10243" name="Inhaltsplatzhalter 2"/>
          <p:cNvSpPr>
            <a:spLocks noGrp="1"/>
          </p:cNvSpPr>
          <p:nvPr>
            <p:ph idx="1"/>
          </p:nvPr>
        </p:nvSpPr>
        <p:spPr>
          <a:xfrm>
            <a:off x="285750" y="1071547"/>
            <a:ext cx="8569325" cy="4970478"/>
          </a:xfrm>
        </p:spPr>
        <p:txBody>
          <a:bodyPr/>
          <a:lstStyle/>
          <a:p>
            <a:pPr eaLnBrk="1" hangingPunct="1"/>
            <a:r>
              <a:rPr lang="en-US" dirty="0" smtClean="0"/>
              <a:t>Observation</a:t>
            </a:r>
          </a:p>
          <a:p>
            <a:pPr lvl="1" eaLnBrk="1" hangingPunct="1"/>
            <a:r>
              <a:rPr lang="en-US" dirty="0" smtClean="0"/>
              <a:t>Set of </a:t>
            </a:r>
            <a:r>
              <a:rPr lang="en-US" dirty="0" err="1" smtClean="0"/>
              <a:t>tuples</a:t>
            </a:r>
            <a:r>
              <a:rPr lang="en-US" dirty="0" smtClean="0"/>
              <a:t> in sample and reference tables is random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dirty="0" smtClean="0"/>
              <a:t>Set of </a:t>
            </a:r>
            <a:r>
              <a:rPr lang="en-US" dirty="0" err="1" smtClean="0"/>
              <a:t>tuples</a:t>
            </a:r>
            <a:r>
              <a:rPr lang="en-US" dirty="0" smtClean="0"/>
              <a:t> referenced from a predecessor is random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Key </a:t>
            </a:r>
            <a:r>
              <a:rPr lang="en-US" sz="1800" dirty="0" smtClean="0"/>
              <a:t>Idea</a:t>
            </a:r>
          </a:p>
          <a:p>
            <a:pPr lvl="1" eaLnBrk="1" hangingPunct="1"/>
            <a:r>
              <a:rPr lang="en-US" dirty="0" smtClean="0"/>
              <a:t>Don’t sample each table independently</a:t>
            </a:r>
          </a:p>
          <a:p>
            <a:pPr lvl="1" eaLnBrk="1" hangingPunct="1"/>
            <a:r>
              <a:rPr lang="en-US" dirty="0" smtClean="0"/>
              <a:t>Correlate the sampling processes</a:t>
            </a:r>
          </a:p>
          <a:p>
            <a:pPr lvl="1" eaLnBrk="1" hangingPunct="1"/>
            <a:endParaRPr lang="en-US" sz="1800" dirty="0" smtClean="0">
              <a:sym typeface="Wingdings" pitchFamily="2" charset="2"/>
            </a:endParaRPr>
          </a:p>
          <a:p>
            <a:pPr eaLnBrk="1" hangingPunct="1"/>
            <a:r>
              <a:rPr lang="en-US" sz="1800" dirty="0" smtClean="0">
                <a:sym typeface="Wingdings" pitchFamily="2" charset="2"/>
              </a:rPr>
              <a:t>Properties</a:t>
            </a:r>
          </a:p>
          <a:p>
            <a:pPr lvl="1" eaLnBrk="1" hangingPunct="1"/>
            <a:r>
              <a:rPr lang="en-US" dirty="0" smtClean="0">
                <a:sym typeface="Wingdings" pitchFamily="2" charset="2"/>
              </a:rPr>
              <a:t>U</a:t>
            </a:r>
            <a:r>
              <a:rPr lang="en-US" sz="1800" dirty="0" smtClean="0">
                <a:sym typeface="Wingdings" pitchFamily="2" charset="2"/>
              </a:rPr>
              <a:t>niform random samples of each table</a:t>
            </a:r>
          </a:p>
          <a:p>
            <a:pPr lvl="1" eaLnBrk="1" hangingPunct="1"/>
            <a:r>
              <a:rPr lang="en-US" dirty="0" smtClean="0">
                <a:sym typeface="Wingdings" pitchFamily="2" charset="2"/>
              </a:rPr>
              <a:t>Significantly smaller overhead (can be minimized)</a:t>
            </a:r>
            <a:endParaRPr lang="en-US" sz="1800" dirty="0" smtClean="0">
              <a:sym typeface="Wingdings" pitchFamily="2" charset="2"/>
            </a:endParaRP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Linked Bernoulli Synopses: Sampling Along Foreign Keys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375B82C-D4F0-4AEF-BEA1-138DD97AA27D}" type="slidenum">
              <a:rPr lang="en-US"/>
              <a:pPr>
                <a:defRPr/>
              </a:pPr>
              <a:t>8</a:t>
            </a:fld>
            <a:endParaRPr lang="en-US"/>
          </a:p>
        </p:txBody>
      </p:sp>
      <p:graphicFrame>
        <p:nvGraphicFramePr>
          <p:cNvPr id="7" name="Inhaltsplatzhalter 6"/>
          <p:cNvGraphicFramePr>
            <a:graphicFrameLocks/>
          </p:cNvGraphicFramePr>
          <p:nvPr/>
        </p:nvGraphicFramePr>
        <p:xfrm>
          <a:off x="2357422" y="2424114"/>
          <a:ext cx="1000132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  <a:gridCol w="515348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FK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a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Inhaltsplatzhalter 6"/>
          <p:cNvGraphicFramePr>
            <a:graphicFrameLocks/>
          </p:cNvGraphicFramePr>
          <p:nvPr/>
        </p:nvGraphicFramePr>
        <p:xfrm>
          <a:off x="4429124" y="2424114"/>
          <a:ext cx="484784" cy="121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784"/>
              </a:tblGrid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smtClean="0">
                          <a:solidFill>
                            <a:schemeClr val="bg1"/>
                          </a:solidFill>
                        </a:rPr>
                        <a:t>PK</a:t>
                      </a:r>
                      <a:endParaRPr lang="de-DE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1D4B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1</a:t>
                      </a:r>
                      <a:endParaRPr lang="de-DE" sz="1400" baseline="-25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2</a:t>
                      </a:r>
                      <a:endParaRPr lang="de-DE" sz="1400" dirty="0"/>
                    </a:p>
                  </a:txBody>
                  <a:tcPr>
                    <a:solidFill>
                      <a:srgbClr val="C5DBFF"/>
                    </a:solidFill>
                  </a:tcPr>
                </a:tc>
              </a:tr>
              <a:tr h="285752">
                <a:tc>
                  <a:txBody>
                    <a:bodyPr/>
                    <a:lstStyle/>
                    <a:p>
                      <a:pPr algn="ctr"/>
                      <a:r>
                        <a:rPr lang="de-DE" sz="1400" dirty="0" smtClean="0"/>
                        <a:t>b</a:t>
                      </a:r>
                      <a:r>
                        <a:rPr lang="de-DE" sz="1400" baseline="-25000" dirty="0" smtClean="0"/>
                        <a:t>3</a:t>
                      </a:r>
                      <a:endParaRPr lang="de-DE" sz="14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Gerade Verbindung mit Pfeil 44"/>
          <p:cNvCxnSpPr>
            <a:cxnSpLocks noChangeShapeType="1"/>
          </p:cNvCxnSpPr>
          <p:nvPr/>
        </p:nvCxnSpPr>
        <p:spPr bwMode="auto">
          <a:xfrm>
            <a:off x="3357554" y="2852742"/>
            <a:ext cx="107157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" name="Gerade Verbindung mit Pfeil 44"/>
          <p:cNvCxnSpPr>
            <a:cxnSpLocks noChangeShapeType="1"/>
          </p:cNvCxnSpPr>
          <p:nvPr/>
        </p:nvCxnSpPr>
        <p:spPr bwMode="auto">
          <a:xfrm>
            <a:off x="3363141" y="3190884"/>
            <a:ext cx="107157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" name="Gerade Verbindung mit Pfeil 44"/>
          <p:cNvCxnSpPr>
            <a:cxnSpLocks noChangeShapeType="1"/>
          </p:cNvCxnSpPr>
          <p:nvPr/>
        </p:nvCxnSpPr>
        <p:spPr bwMode="auto">
          <a:xfrm>
            <a:off x="3350003" y="3493057"/>
            <a:ext cx="107157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" name="Textfeld 40"/>
          <p:cNvSpPr txBox="1">
            <a:spLocks noChangeArrowheads="1"/>
          </p:cNvSpPr>
          <p:nvPr/>
        </p:nvSpPr>
        <p:spPr bwMode="auto">
          <a:xfrm>
            <a:off x="2357422" y="212089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Table </a:t>
            </a:r>
            <a:r>
              <a:rPr lang="en-US" sz="1400" i="1" dirty="0">
                <a:solidFill>
                  <a:srgbClr val="001D4B"/>
                </a:solidFill>
              </a:rPr>
              <a:t>A</a:t>
            </a:r>
          </a:p>
        </p:txBody>
      </p:sp>
      <p:sp>
        <p:nvSpPr>
          <p:cNvPr id="14" name="Textfeld 42"/>
          <p:cNvSpPr txBox="1">
            <a:spLocks noChangeArrowheads="1"/>
          </p:cNvSpPr>
          <p:nvPr/>
        </p:nvSpPr>
        <p:spPr bwMode="auto">
          <a:xfrm>
            <a:off x="4143372" y="212089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001D4B"/>
                </a:solidFill>
              </a:rPr>
              <a:t>Table </a:t>
            </a:r>
            <a:r>
              <a:rPr lang="en-US" sz="1400" i="1" dirty="0">
                <a:solidFill>
                  <a:srgbClr val="001D4B"/>
                </a:solidFill>
              </a:rPr>
              <a:t>B</a:t>
            </a:r>
          </a:p>
        </p:txBody>
      </p:sp>
      <p:sp>
        <p:nvSpPr>
          <p:cNvPr id="15" name="Rechteck 14"/>
          <p:cNvSpPr/>
          <p:nvPr/>
        </p:nvSpPr>
        <p:spPr>
          <a:xfrm>
            <a:off x="5286380" y="2857496"/>
            <a:ext cx="20185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b="0" kern="0" dirty="0" smtClean="0">
                <a:solidFill>
                  <a:srgbClr val="001D4B"/>
                </a:solidFill>
                <a:latin typeface="Verdana"/>
              </a:rPr>
              <a:t>1:1 relationship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</a:t>
            </a:r>
          </a:p>
        </p:txBody>
      </p:sp>
      <p:sp>
        <p:nvSpPr>
          <p:cNvPr id="11267" name="Inhaltsplatzhalter 2"/>
          <p:cNvSpPr>
            <a:spLocks noGrp="1"/>
          </p:cNvSpPr>
          <p:nvPr>
            <p:ph idx="1"/>
          </p:nvPr>
        </p:nvSpPr>
        <p:spPr>
          <a:xfrm>
            <a:off x="285750" y="1071563"/>
            <a:ext cx="8569325" cy="4970462"/>
          </a:xfrm>
        </p:spPr>
        <p:txBody>
          <a:bodyPr/>
          <a:lstStyle/>
          <a:p>
            <a:pPr eaLnBrk="1" hangingPunct="1"/>
            <a:r>
              <a:rPr lang="en-US" dirty="0" smtClean="0"/>
              <a:t>Process the tables top-down</a:t>
            </a:r>
          </a:p>
          <a:p>
            <a:pPr lvl="1" eaLnBrk="1" hangingPunct="1"/>
            <a:r>
              <a:rPr lang="en-US" dirty="0" smtClean="0">
                <a:sym typeface="Wingdings" pitchFamily="2" charset="2"/>
              </a:rPr>
              <a:t>Predecessors of the current table have been processed already</a:t>
            </a:r>
          </a:p>
          <a:p>
            <a:pPr lvl="1" eaLnBrk="1" hangingPunct="1"/>
            <a:r>
              <a:rPr lang="en-US" sz="1800" dirty="0" smtClean="0"/>
              <a:t>Compute sample and reference table</a:t>
            </a:r>
          </a:p>
          <a:p>
            <a:pPr lvl="1" eaLnBrk="1" hangingPunct="1"/>
            <a:endParaRPr lang="en-US" sz="1800" dirty="0" smtClean="0"/>
          </a:p>
          <a:p>
            <a:pPr eaLnBrk="1" hangingPunct="1"/>
            <a:r>
              <a:rPr lang="en-US" dirty="0" smtClean="0"/>
              <a:t>For each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i="1" dirty="0" smtClean="0"/>
              <a:t>t</a:t>
            </a:r>
          </a:p>
          <a:p>
            <a:pPr lvl="1" eaLnBrk="1" hangingPunct="1"/>
            <a:r>
              <a:rPr lang="en-US" dirty="0" smtClean="0"/>
              <a:t>Determine whether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i="1" dirty="0" smtClean="0"/>
              <a:t>t </a:t>
            </a:r>
            <a:r>
              <a:rPr lang="en-US" dirty="0" smtClean="0"/>
              <a:t>is referenced</a:t>
            </a:r>
          </a:p>
          <a:p>
            <a:pPr lvl="1" eaLnBrk="1" hangingPunct="1"/>
            <a:r>
              <a:rPr lang="en-US" dirty="0" smtClean="0"/>
              <a:t>Determine the probability </a:t>
            </a:r>
            <a:r>
              <a:rPr lang="en-US" i="1" dirty="0" err="1" smtClean="0"/>
              <a:t>pRef</a:t>
            </a:r>
            <a:r>
              <a:rPr lang="en-US" i="1" dirty="0" smtClean="0"/>
              <a:t>(t) </a:t>
            </a:r>
            <a:r>
              <a:rPr lang="en-US" dirty="0" smtClean="0"/>
              <a:t>that </a:t>
            </a:r>
            <a:r>
              <a:rPr lang="en-US" i="1" dirty="0" smtClean="0"/>
              <a:t>t </a:t>
            </a:r>
            <a:r>
              <a:rPr lang="en-US" dirty="0" smtClean="0"/>
              <a:t>is referenced</a:t>
            </a:r>
          </a:p>
          <a:p>
            <a:pPr lvl="1" eaLnBrk="1" hangingPunct="1"/>
            <a:r>
              <a:rPr lang="en-US" dirty="0" smtClean="0"/>
              <a:t>Decide whether to</a:t>
            </a:r>
          </a:p>
          <a:p>
            <a:pPr lvl="2" eaLnBrk="1" hangingPunct="1"/>
            <a:r>
              <a:rPr lang="en-US" dirty="0" smtClean="0"/>
              <a:t>Ignore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i="1" dirty="0" smtClean="0"/>
              <a:t>t</a:t>
            </a:r>
          </a:p>
          <a:p>
            <a:pPr lvl="2" eaLnBrk="1" hangingPunct="1"/>
            <a:r>
              <a:rPr lang="en-US" dirty="0" smtClean="0"/>
              <a:t>Add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i="1" dirty="0" smtClean="0"/>
              <a:t>t </a:t>
            </a:r>
            <a:r>
              <a:rPr lang="en-US" dirty="0" smtClean="0"/>
              <a:t>to the sample</a:t>
            </a:r>
          </a:p>
          <a:p>
            <a:pPr lvl="2" eaLnBrk="1" hangingPunct="1"/>
            <a:r>
              <a:rPr lang="en-US" dirty="0" smtClean="0"/>
              <a:t>Add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i="1" dirty="0" smtClean="0"/>
              <a:t>t </a:t>
            </a:r>
            <a:r>
              <a:rPr lang="en-US" dirty="0" smtClean="0"/>
              <a:t>to the reference table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Linked Bernoulli Synopses: Sampling Along Foreign Keys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196F7D6B-1C04-4616-B667-8F19C227BBD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Geschweifte Klammer rechts 6"/>
          <p:cNvSpPr/>
          <p:nvPr/>
        </p:nvSpPr>
        <p:spPr bwMode="auto">
          <a:xfrm>
            <a:off x="5286380" y="4000504"/>
            <a:ext cx="142876" cy="571504"/>
          </a:xfrm>
          <a:prstGeom prst="rightBrac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000" b="1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Microsoft Sans Serif" pitchFamily="34" charset="0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5429256" y="4129932"/>
            <a:ext cx="160653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>
              <a:spcBef>
                <a:spcPct val="20000"/>
              </a:spcBef>
            </a:pPr>
            <a:r>
              <a:rPr lang="en-US" sz="1600" b="0" i="1" kern="0" dirty="0" smtClean="0">
                <a:solidFill>
                  <a:srgbClr val="001D4B"/>
                </a:solidFill>
                <a:latin typeface="Verdana"/>
              </a:rPr>
              <a:t>“t </a:t>
            </a:r>
            <a:r>
              <a:rPr lang="en-US" sz="1600" b="0" kern="0" dirty="0" smtClean="0">
                <a:solidFill>
                  <a:srgbClr val="001D4B"/>
                </a:solidFill>
                <a:latin typeface="Verdana"/>
              </a:rPr>
              <a:t>is selected”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UD_Master">
  <a:themeElements>
    <a:clrScheme name="TUD_Mast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UD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000" b="1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Microsoft Sans Serif" pitchFamily="34" charset="0"/>
          </a:defRPr>
        </a:defPPr>
      </a:lstStyle>
    </a:lnDef>
  </a:objectDefaults>
  <a:extraClrSchemeLst>
    <a:extraClrScheme>
      <a:clrScheme name="TUD_Mas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Mas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TUD_Master</Template>
  <TotalTime>0</TotalTime>
  <Words>2550</Words>
  <Application>Microsoft PowerPoint</Application>
  <PresentationFormat>Bildschirmpräsentation (4:3)</PresentationFormat>
  <Paragraphs>782</Paragraphs>
  <Slides>34</Slides>
  <Notes>19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34</vt:i4>
      </vt:variant>
    </vt:vector>
  </HeadingPairs>
  <TitlesOfParts>
    <vt:vector size="42" baseType="lpstr">
      <vt:lpstr>Arial</vt:lpstr>
      <vt:lpstr>Verdana</vt:lpstr>
      <vt:lpstr>Wingdings</vt:lpstr>
      <vt:lpstr>Microsoft Sans Serif</vt:lpstr>
      <vt:lpstr>Symbol</vt:lpstr>
      <vt:lpstr>Times New Roman</vt:lpstr>
      <vt:lpstr>TUD_Master</vt:lpstr>
      <vt:lpstr>Formel</vt:lpstr>
      <vt:lpstr> Linked Bernoulli Synopses  Sampling Along Foreign Keys   Rainer Gemulla, Philipp Rösch, Wolfgang Lehner Technische Universität Dresden</vt:lpstr>
      <vt:lpstr>Outline</vt:lpstr>
      <vt:lpstr>Motivation</vt:lpstr>
      <vt:lpstr>Example: TPC-H Schema</vt:lpstr>
      <vt:lpstr>Known Approaches</vt:lpstr>
      <vt:lpstr>Join Synopses – Example</vt:lpstr>
      <vt:lpstr>Outline</vt:lpstr>
      <vt:lpstr>Linked Bernoulli Synopses</vt:lpstr>
      <vt:lpstr>Algorithm</vt:lpstr>
      <vt:lpstr>Algorithm (2)</vt:lpstr>
      <vt:lpstr>Example</vt:lpstr>
      <vt:lpstr>Computation of Reference Probabilities</vt:lpstr>
      <vt:lpstr>Diamond Pattern</vt:lpstr>
      <vt:lpstr>Diamond Pattern - Example</vt:lpstr>
      <vt:lpstr>Diamond Pattern – Example</vt:lpstr>
      <vt:lpstr>Diamond Pattern - Example</vt:lpstr>
      <vt:lpstr>Diamond Pattern</vt:lpstr>
      <vt:lpstr>Outline</vt:lpstr>
      <vt:lpstr>Evaluation</vt:lpstr>
      <vt:lpstr>Impact of skew</vt:lpstr>
      <vt:lpstr>Impact of synopsis size</vt:lpstr>
      <vt:lpstr>Impact of number of tables</vt:lpstr>
      <vt:lpstr>Outline</vt:lpstr>
      <vt:lpstr>Conclusion</vt:lpstr>
      <vt:lpstr>Folie 25</vt:lpstr>
      <vt:lpstr> Linked Bernoulli Synopses  Sampling Along Foreign Keys   Rainer Gemulla, Philipp Rösch, Wolfgang Lehner Technische Universität Dresden</vt:lpstr>
      <vt:lpstr>Folie 27</vt:lpstr>
      <vt:lpstr>Impact of number of unreferenced tuples</vt:lpstr>
      <vt:lpstr>CDBS Database</vt:lpstr>
      <vt:lpstr>Folie 30</vt:lpstr>
      <vt:lpstr>Memory-Bounded Synopses</vt:lpstr>
      <vt:lpstr>Memory-Bounded Synopses </vt:lpstr>
      <vt:lpstr>Memory Bounds: Objective Function</vt:lpstr>
      <vt:lpstr>Memory Bounds: Queries</vt:lpstr>
    </vt:vector>
  </TitlesOfParts>
  <Company>TU Dresden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Bernoulli Synopses: Sampling Along Foreign Keys</dc:title>
  <dc:creator>Philipp Rösch</dc:creator>
  <cp:keywords/>
  <cp:lastModifiedBy>Rainer Gemulla</cp:lastModifiedBy>
  <cp:revision>440</cp:revision>
  <dcterms:created xsi:type="dcterms:W3CDTF">2005-02-28T13:21:50Z</dcterms:created>
  <dcterms:modified xsi:type="dcterms:W3CDTF">2008-07-08T10:00:13Z</dcterms:modified>
</cp:coreProperties>
</file>