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7" r:id="rId3"/>
    <p:sldId id="298" r:id="rId4"/>
    <p:sldId id="315" r:id="rId5"/>
    <p:sldId id="299" r:id="rId6"/>
    <p:sldId id="268" r:id="rId7"/>
    <p:sldId id="306" r:id="rId8"/>
    <p:sldId id="304" r:id="rId9"/>
    <p:sldId id="316" r:id="rId10"/>
    <p:sldId id="336" r:id="rId11"/>
    <p:sldId id="330" r:id="rId12"/>
    <p:sldId id="269" r:id="rId13"/>
    <p:sldId id="271" r:id="rId14"/>
    <p:sldId id="308" r:id="rId15"/>
    <p:sldId id="331" r:id="rId16"/>
    <p:sldId id="319" r:id="rId17"/>
    <p:sldId id="272" r:id="rId18"/>
    <p:sldId id="311" r:id="rId19"/>
    <p:sldId id="320" r:id="rId20"/>
    <p:sldId id="323" r:id="rId21"/>
    <p:sldId id="314" r:id="rId22"/>
    <p:sldId id="324" r:id="rId23"/>
    <p:sldId id="326" r:id="rId24"/>
    <p:sldId id="327" r:id="rId25"/>
    <p:sldId id="325" r:id="rId26"/>
    <p:sldId id="275" r:id="rId27"/>
    <p:sldId id="279" r:id="rId28"/>
    <p:sldId id="295" r:id="rId29"/>
    <p:sldId id="280" r:id="rId30"/>
    <p:sldId id="283" r:id="rId31"/>
    <p:sldId id="287" r:id="rId32"/>
    <p:sldId id="329" r:id="rId33"/>
    <p:sldId id="335" r:id="rId34"/>
    <p:sldId id="332" r:id="rId35"/>
    <p:sldId id="333" r:id="rId36"/>
    <p:sldId id="334" r:id="rId37"/>
    <p:sldId id="328" r:id="rId38"/>
    <p:sldId id="300" r:id="rId39"/>
    <p:sldId id="301" r:id="rId40"/>
    <p:sldId id="302" r:id="rId41"/>
  </p:sldIdLst>
  <p:sldSz cx="9144000" cy="6858000" type="screen4x3"/>
  <p:notesSz cx="6669088" cy="9928225"/>
  <p:embeddedFontLst>
    <p:embeddedFont>
      <p:font typeface="Verdana" pitchFamily="34" charset="0"/>
      <p:regular r:id="rId44"/>
      <p:bold r:id="rId45"/>
      <p:italic r:id="rId46"/>
      <p:boldItalic r:id="rId47"/>
    </p:embeddedFont>
    <p:embeddedFont>
      <p:font typeface="Microsoft Sans Serif" pitchFamily="34" charset="0"/>
      <p:regular r:id="rId48"/>
    </p:embeddedFont>
  </p:embeddedFont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4B"/>
    <a:srgbClr val="002C74"/>
    <a:srgbClr val="0046B8"/>
    <a:srgbClr val="333333"/>
    <a:srgbClr val="000066"/>
    <a:srgbClr val="FFFF99"/>
    <a:srgbClr val="0052D6"/>
    <a:srgbClr val="008000"/>
    <a:srgbClr val="33CC33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1" autoAdjust="0"/>
    <p:restoredTop sz="82723" autoAdjust="0"/>
  </p:normalViewPr>
  <p:slideViewPr>
    <p:cSldViewPr>
      <p:cViewPr varScale="1">
        <p:scale>
          <a:sx n="110" d="100"/>
          <a:sy n="110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796" y="-120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20AA1F9-DD16-401C-ACAE-A77BC1C59D7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877B42-E97B-4CFD-9821-52F37C7BFD4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782A6-30AD-4186-8DF6-F200C895F087}" type="slidenum">
              <a:rPr lang="de-DE"/>
              <a:pPr/>
              <a:t>1</a:t>
            </a:fld>
            <a:endParaRPr lang="de-DE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Per-</a:t>
            </a:r>
            <a:r>
              <a:rPr lang="de-DE" dirty="0" err="1" smtClean="0"/>
              <a:t>strata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: </a:t>
            </a:r>
            <a:r>
              <a:rPr lang="de-DE" dirty="0" err="1" smtClean="0"/>
              <a:t>insertion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deletion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endParaRPr lang="de-DE" dirty="0" smtClean="0"/>
          </a:p>
          <a:p>
            <a:endParaRPr lang="de-DE" baseline="0" dirty="0" smtClean="0"/>
          </a:p>
          <a:p>
            <a:r>
              <a:rPr lang="de-DE" dirty="0" smtClean="0"/>
              <a:t> (e.g. </a:t>
            </a:r>
            <a:r>
              <a:rPr lang="de-DE" dirty="0" err="1" smtClean="0"/>
              <a:t>distinct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, </a:t>
            </a:r>
            <a:r>
              <a:rPr lang="de-DE" dirty="0" err="1" smtClean="0"/>
              <a:t>clustering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Mu_S</a:t>
            </a:r>
            <a:r>
              <a:rPr lang="de-DE" baseline="0" dirty="0" smtClean="0"/>
              <a:t> </a:t>
            </a:r>
            <a:r>
              <a:rPr lang="de-DE" dirty="0" smtClean="0"/>
              <a:t>= </a:t>
            </a:r>
            <a:r>
              <a:rPr lang="de-DE" dirty="0" err="1" smtClean="0"/>
              <a:t>Horvitz</a:t>
            </a:r>
            <a:r>
              <a:rPr lang="de-DE" dirty="0" smtClean="0"/>
              <a:t>-Thompson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t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tj‘s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expiration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strata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Expected</a:t>
            </a:r>
            <a:r>
              <a:rPr lang="de-DE" dirty="0" smtClean="0"/>
              <a:t> time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assuming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N+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arrive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constant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arrival</a:t>
            </a:r>
            <a:r>
              <a:rPr lang="de-DE" baseline="0" dirty="0" smtClean="0"/>
              <a:t> rate</a:t>
            </a:r>
          </a:p>
          <a:p>
            <a:r>
              <a:rPr lang="de-DE" baseline="0" dirty="0" smtClean="0"/>
              <a:t>5% </a:t>
            </a:r>
            <a:r>
              <a:rPr lang="de-DE" baseline="0" dirty="0" err="1" smtClean="0"/>
              <a:t>threshold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avoid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frequent</a:t>
            </a:r>
            <a:r>
              <a:rPr lang="de-DE" baseline="0" dirty="0" smtClean="0"/>
              <a:t> recomputation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MBS-N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hypothetical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scheme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</a:t>
            </a:r>
            <a:r>
              <a:rPr lang="de-DE" baseline="0" dirty="0" smtClean="0"/>
              <a:t> N+ but </a:t>
            </a:r>
            <a:r>
              <a:rPr lang="de-DE" baseline="0" dirty="0" err="1" smtClean="0"/>
              <a:t>knows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exactly</a:t>
            </a:r>
            <a:endParaRPr lang="de-DE" baseline="0" dirty="0" smtClean="0"/>
          </a:p>
          <a:p>
            <a:r>
              <a:rPr lang="de-DE" baseline="0" dirty="0" smtClean="0"/>
              <a:t>MBS-N^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robust </a:t>
            </a:r>
            <a:r>
              <a:rPr lang="de-DE" baseline="0" dirty="0" err="1" smtClean="0"/>
              <a:t>scheme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Treaps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In-order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timestamps</a:t>
            </a:r>
            <a:endParaRPr lang="de-DE" baseline="0" dirty="0" smtClean="0"/>
          </a:p>
          <a:p>
            <a:r>
              <a:rPr lang="de-DE" baseline="0" dirty="0" smtClean="0"/>
              <a:t>Heap-order </a:t>
            </a:r>
            <a:r>
              <a:rPr lang="de-DE" baseline="0" dirty="0" err="1" smtClean="0"/>
              <a:t>priorities</a:t>
            </a:r>
            <a:endParaRPr lang="de-DE" baseline="0" dirty="0" smtClean="0"/>
          </a:p>
          <a:p>
            <a:r>
              <a:rPr lang="de-DE" baseline="0" dirty="0" smtClean="0"/>
              <a:t>Log N </a:t>
            </a:r>
            <a:r>
              <a:rPr lang="de-DE" baseline="0" dirty="0" err="1" smtClean="0"/>
              <a:t>items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expectation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accepted</a:t>
            </a:r>
            <a:endParaRPr lang="de-DE" baseline="0" dirty="0" smtClean="0"/>
          </a:p>
          <a:p>
            <a:r>
              <a:rPr lang="de-DE" baseline="0" dirty="0" err="1" smtClean="0"/>
              <a:t>klog</a:t>
            </a:r>
            <a:r>
              <a:rPr lang="de-DE" baseline="0" dirty="0" smtClean="0"/>
              <a:t> k </a:t>
            </a:r>
            <a:r>
              <a:rPr lang="de-DE" baseline="0" dirty="0" err="1" smtClean="0"/>
              <a:t>cost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accepted</a:t>
            </a:r>
            <a:r>
              <a:rPr lang="de-DE" baseline="0" dirty="0" smtClean="0"/>
              <a:t> item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Sampling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forementioned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statistics</a:t>
            </a:r>
            <a:endParaRPr lang="de-DE" baseline="0" dirty="0" smtClean="0"/>
          </a:p>
          <a:p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ad hoc-</a:t>
            </a:r>
            <a:r>
              <a:rPr lang="de-DE" baseline="0" dirty="0" err="1" smtClean="0"/>
              <a:t>querying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Fixed </a:t>
            </a:r>
            <a:r>
              <a:rPr lang="de-DE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baseline="0" dirty="0" err="1" smtClean="0">
                <a:sym typeface="Wingdings" pitchFamily="2" charset="2"/>
              </a:rPr>
              <a:t>varying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widht</a:t>
            </a:r>
            <a:endParaRPr lang="de-DE" baseline="0" dirty="0" smtClean="0">
              <a:sym typeface="Wingdings" pitchFamily="2" charset="2"/>
            </a:endParaRPr>
          </a:p>
          <a:p>
            <a:r>
              <a:rPr lang="de-DE" baseline="0" dirty="0" smtClean="0">
                <a:sym typeface="Wingdings" pitchFamily="2" charset="2"/>
              </a:rPr>
              <a:t>Fixed </a:t>
            </a:r>
            <a:r>
              <a:rPr lang="de-DE" baseline="0" dirty="0" err="1" smtClean="0">
                <a:sym typeface="Wingdings" pitchFamily="2" charset="2"/>
              </a:rPr>
              <a:t>width</a:t>
            </a:r>
            <a:r>
              <a:rPr lang="de-DE" baseline="0" dirty="0" smtClean="0">
                <a:sym typeface="Wingdings" pitchFamily="2" charset="2"/>
              </a:rPr>
              <a:t>  </a:t>
            </a:r>
            <a:r>
              <a:rPr lang="de-DE" baseline="0" dirty="0" err="1" smtClean="0">
                <a:sym typeface="Wingdings" pitchFamily="2" charset="2"/>
              </a:rPr>
              <a:t>varying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size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Car </a:t>
            </a:r>
            <a:r>
              <a:rPr lang="de-DE" dirty="0" err="1" smtClean="0"/>
              <a:t>traffic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Uniform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equally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Brian Babcock,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Rajeev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Motwani</a:t>
            </a:r>
            <a:r>
              <a:rPr lang="de-DE" baseline="0" dirty="0" smtClean="0"/>
              <a:t> in 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SODA 2002= ACM SIAM Symposium on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Discrete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Algorithms</a:t>
            </a:r>
            <a:endParaRPr lang="de-DE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de-DE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Multiple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copies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larger </a:t>
            </a:r>
            <a:r>
              <a:rPr lang="de-DE" dirty="0" err="1" smtClean="0"/>
              <a:t>samples</a:t>
            </a:r>
            <a:endParaRPr lang="de-DE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Based</a:t>
            </a:r>
            <a:r>
              <a:rPr lang="de-DE" dirty="0" smtClean="0"/>
              <a:t> on min-</a:t>
            </a:r>
            <a:r>
              <a:rPr lang="de-DE" dirty="0" err="1" smtClean="0"/>
              <a:t>wise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: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C. T. Fan, </a:t>
            </a:r>
            <a:r>
              <a:rPr lang="de-DE" dirty="0" err="1" smtClean="0"/>
              <a:t>Mervin</a:t>
            </a:r>
            <a:r>
              <a:rPr lang="de-DE" dirty="0" smtClean="0"/>
              <a:t> E. Muller, Ivan </a:t>
            </a:r>
            <a:r>
              <a:rPr lang="de-DE" dirty="0" err="1" smtClean="0"/>
              <a:t>Rezucha</a:t>
            </a:r>
            <a:endParaRPr lang="de-DE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Sampling Plans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Sequential</a:t>
            </a:r>
            <a:r>
              <a:rPr lang="de-DE" baseline="0" dirty="0" smtClean="0"/>
              <a:t> (Item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Item) </a:t>
            </a:r>
            <a:r>
              <a:rPr lang="de-DE" baseline="0" dirty="0" err="1" smtClean="0"/>
              <a:t>Selection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Techniques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Digital Computers</a:t>
            </a:r>
            <a:endParaRPr lang="de-DE" dirty="0" smtClean="0"/>
          </a:p>
          <a:p>
            <a:r>
              <a:rPr lang="de-DE" dirty="0" smtClean="0"/>
              <a:t>JASA, 1962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Assumption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inserted</a:t>
            </a:r>
            <a:endParaRPr lang="de-DE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follows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a </a:t>
            </a:r>
            <a:r>
              <a:rPr lang="de-DE" dirty="0" err="1" smtClean="0"/>
              <a:t>minimum</a:t>
            </a:r>
            <a:r>
              <a:rPr lang="de-DE" dirty="0" smtClean="0"/>
              <a:t> sample </a:t>
            </a:r>
            <a:r>
              <a:rPr lang="de-DE" dirty="0" err="1" smtClean="0"/>
              <a:t>size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asymptotically</a:t>
            </a:r>
            <a:r>
              <a:rPr lang="de-DE" dirty="0" smtClean="0"/>
              <a:t> optimal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NETWORK dataset has been collected by monitoring one of our web servers for a period of 1 month. The dataset contains 8, 430, 904 items, where each item represents a TCP packet and consists of a timestamp 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(8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bytes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source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IP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port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(4 + 2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bytes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),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destination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IP and port (4 + 2 bytes) and the size of the user data (2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bytes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SEARCH dataset has been collected in a period of 3 months and contains 36, 389, 565 items. Each item consists of a timestamp (8 bytes) and a user id (4 bytes).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Treaps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In-order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timestamps</a:t>
            </a:r>
            <a:endParaRPr lang="de-DE" baseline="0" dirty="0" smtClean="0"/>
          </a:p>
          <a:p>
            <a:r>
              <a:rPr lang="de-DE" baseline="0" dirty="0" smtClean="0"/>
              <a:t>Heap-order </a:t>
            </a:r>
            <a:r>
              <a:rPr lang="de-DE" baseline="0" dirty="0" err="1" smtClean="0"/>
              <a:t>priorities</a:t>
            </a:r>
            <a:endParaRPr lang="de-DE" baseline="0" dirty="0" smtClean="0"/>
          </a:p>
          <a:p>
            <a:r>
              <a:rPr lang="de-DE" baseline="0" dirty="0" smtClean="0"/>
              <a:t>Log N </a:t>
            </a:r>
            <a:r>
              <a:rPr lang="de-DE" baseline="0" dirty="0" err="1" smtClean="0"/>
              <a:t>items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expectation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accepted</a:t>
            </a:r>
            <a:endParaRPr lang="de-DE" baseline="0" dirty="0" smtClean="0"/>
          </a:p>
          <a:p>
            <a:r>
              <a:rPr lang="de-DE" baseline="0" dirty="0" err="1" smtClean="0"/>
              <a:t>klog</a:t>
            </a:r>
            <a:r>
              <a:rPr lang="de-DE" baseline="0" dirty="0" smtClean="0"/>
              <a:t> k </a:t>
            </a:r>
            <a:r>
              <a:rPr lang="de-DE" baseline="0" dirty="0" err="1" smtClean="0"/>
              <a:t>cost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accepted</a:t>
            </a:r>
            <a:r>
              <a:rPr lang="de-DE" baseline="0" dirty="0" smtClean="0"/>
              <a:t> item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7B42-E97B-4CFD-9821-52F37C7BFD47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1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Ort, Datum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40" name="Picture 20" descr="TU_Logo_90_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438150"/>
            <a:ext cx="1905000" cy="55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572296" cy="381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14290"/>
            <a:ext cx="68580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 um das </a:t>
            </a:r>
            <a:r>
              <a:rPr lang="en-US" dirty="0" err="1" smtClean="0"/>
              <a:t>Titelformat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56932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, um die </a:t>
            </a:r>
            <a:r>
              <a:rPr lang="en-US" dirty="0" err="1" smtClean="0"/>
              <a:t>Formate</a:t>
            </a:r>
            <a:r>
              <a:rPr lang="en-US" dirty="0" smtClean="0"/>
              <a:t> des </a:t>
            </a:r>
            <a:r>
              <a:rPr lang="en-US" dirty="0" err="1" smtClean="0"/>
              <a:t>Vorlagentextes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7842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9" name="Picture 15" descr="TU_Logo_90_HKS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243" y="214290"/>
            <a:ext cx="1443037" cy="423863"/>
          </a:xfrm>
          <a:prstGeom prst="rect">
            <a:avLst/>
          </a:prstGeom>
          <a:noFill/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0" y="6500834"/>
            <a:ext cx="264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/>
              <a:t>Rainer Gemulla, Wolfgang Lehner</a:t>
            </a:r>
            <a:endParaRPr lang="en-US" b="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285984" y="6500834"/>
            <a:ext cx="5857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Sampling Time-Based Sliding Windows in Bounded Space</a:t>
            </a:r>
            <a:endParaRPr lang="en-US" b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6929454" y="6500834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/>
              <a:t>Slide  </a:t>
            </a:r>
            <a:fld id="{3902C748-47DB-4095-935B-1B8ED0197E9E}" type="slidenum">
              <a:rPr lang="en-US" b="0" smtClean="0"/>
              <a:pPr algn="r"/>
              <a:t>‹Nr.›</a:t>
            </a:fld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1D4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1D4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1D4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D4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D4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D4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D4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D4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2205038"/>
            <a:ext cx="8072494" cy="4032250"/>
          </a:xfrm>
        </p:spPr>
        <p:txBody>
          <a:bodyPr/>
          <a:lstStyle/>
          <a:p>
            <a:pPr algn="ctr"/>
            <a:r>
              <a:rPr lang="en-US" sz="2800" dirty="0" smtClean="0"/>
              <a:t>Sampling Time-Based </a:t>
            </a:r>
            <a:br>
              <a:rPr lang="en-US" sz="2800" dirty="0" smtClean="0"/>
            </a:br>
            <a:r>
              <a:rPr lang="en-US" sz="2800" dirty="0" smtClean="0"/>
              <a:t>Sliding Windows in Bounded Space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Rainer </a:t>
            </a:r>
            <a:r>
              <a:rPr lang="en-US" sz="1600" dirty="0" smtClean="0">
                <a:solidFill>
                  <a:srgbClr val="FFFFFF"/>
                </a:solidFill>
              </a:rPr>
              <a:t>Gemulla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Wolfgang Lehner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err="1" smtClean="0">
                <a:solidFill>
                  <a:srgbClr val="FFFFFF"/>
                </a:solidFill>
              </a:rPr>
              <a:t>Technische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Universität</a:t>
            </a:r>
            <a:r>
              <a:rPr lang="en-US" sz="1600" dirty="0" smtClean="0">
                <a:solidFill>
                  <a:srgbClr val="FFFFFF"/>
                </a:solidFill>
              </a:rPr>
              <a:t> Dresden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90600" y="1200150"/>
            <a:ext cx="746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/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Faculty of Computer Science, </a:t>
            </a:r>
            <a:r>
              <a:rPr lang="en-US" b="0" dirty="0" smtClean="0">
                <a:solidFill>
                  <a:srgbClr val="FFFFFF"/>
                </a:solidFill>
                <a:latin typeface="Verdana" pitchFamily="34" charset="0"/>
              </a:rPr>
              <a:t>Institute of </a:t>
            </a:r>
            <a:r>
              <a:rPr lang="en-US" b="0" dirty="0">
                <a:solidFill>
                  <a:srgbClr val="FFFFFF"/>
                </a:solidFill>
                <a:latin typeface="Verdana" pitchFamily="34" charset="0"/>
              </a:rPr>
              <a:t>System Architecture, Database Technology Group</a:t>
            </a:r>
            <a:endParaRPr lang="en-US" sz="2400" b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Negative </a:t>
            </a:r>
            <a:r>
              <a:rPr lang="de-DE" dirty="0" err="1" smtClean="0"/>
              <a:t>Result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Fixed sample </a:t>
            </a:r>
            <a:r>
              <a:rPr lang="de-DE" dirty="0" err="1" smtClean="0"/>
              <a:t>size</a:t>
            </a:r>
            <a:r>
              <a:rPr lang="de-DE" dirty="0" smtClean="0"/>
              <a:t> in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impossible</a:t>
            </a:r>
            <a:endParaRPr lang="de-DE" dirty="0" smtClean="0"/>
          </a:p>
          <a:p>
            <a:pPr lvl="1"/>
            <a:r>
              <a:rPr lang="de-DE" dirty="0" smtClean="0"/>
              <a:t>Sample </a:t>
            </a:r>
            <a:r>
              <a:rPr lang="de-DE" dirty="0" err="1" smtClean="0"/>
              <a:t>size</a:t>
            </a:r>
            <a:r>
              <a:rPr lang="de-DE" dirty="0" smtClean="0"/>
              <a:t> 1</a:t>
            </a:r>
            <a:br>
              <a:rPr lang="de-DE" dirty="0" smtClean="0"/>
            </a:br>
            <a:r>
              <a:rPr lang="de-DE" sz="1000" dirty="0" smtClean="0"/>
              <a:t> 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i="1" dirty="0" smtClean="0"/>
          </a:p>
          <a:p>
            <a:pPr lvl="1"/>
            <a:r>
              <a:rPr lang="de-DE" i="1" dirty="0" err="1" smtClean="0"/>
              <a:t>I</a:t>
            </a:r>
            <a:r>
              <a:rPr lang="de-DE" i="1" baseline="-25000" dirty="0" err="1" smtClean="0"/>
              <a:t>j</a:t>
            </a:r>
            <a:r>
              <a:rPr lang="de-DE" dirty="0" smtClean="0"/>
              <a:t> = item </a:t>
            </a:r>
            <a:r>
              <a:rPr lang="de-DE" i="1" dirty="0" smtClean="0"/>
              <a:t>j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time </a:t>
            </a:r>
            <a:r>
              <a:rPr lang="de-DE" i="1" dirty="0" smtClean="0"/>
              <a:t>j</a:t>
            </a:r>
          </a:p>
          <a:p>
            <a:pPr lvl="1"/>
            <a:r>
              <a:rPr lang="de-DE" dirty="0" smtClean="0">
                <a:sym typeface="Symbol"/>
              </a:rPr>
              <a:t>Different </a:t>
            </a:r>
            <a:r>
              <a:rPr lang="de-DE" dirty="0" err="1" smtClean="0">
                <a:sym typeface="Symbol"/>
              </a:rPr>
              <a:t>items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at</a:t>
            </a:r>
            <a:r>
              <a:rPr lang="de-DE" dirty="0" smtClean="0">
                <a:sym typeface="Symbol"/>
              </a:rPr>
              <a:t> least </a:t>
            </a:r>
            <a:r>
              <a:rPr lang="de-DE" i="1" dirty="0" err="1" smtClean="0">
                <a:sym typeface="Symbol"/>
              </a:rPr>
              <a:t>I</a:t>
            </a:r>
            <a:r>
              <a:rPr lang="de-DE" i="1" baseline="-25000" dirty="0" err="1" smtClean="0">
                <a:sym typeface="Symbol"/>
              </a:rPr>
              <a:t>j</a:t>
            </a:r>
            <a:r>
              <a:rPr lang="de-DE" i="1" baseline="-25000" dirty="0" smtClean="0">
                <a:sym typeface="Symbol"/>
              </a:rPr>
              <a:t> </a:t>
            </a:r>
          </a:p>
          <a:p>
            <a:pPr lvl="1"/>
            <a:r>
              <a:rPr lang="de-DE" dirty="0" err="1" smtClean="0">
                <a:sym typeface="Symbol"/>
              </a:rPr>
              <a:t>Expected</a:t>
            </a:r>
            <a:r>
              <a:rPr lang="de-DE" dirty="0" smtClean="0">
                <a:sym typeface="Symbol"/>
              </a:rPr>
              <a:t>: E[</a:t>
            </a:r>
            <a:r>
              <a:rPr lang="de-DE" i="1" dirty="0" err="1" smtClean="0">
                <a:sym typeface="Symbol"/>
              </a:rPr>
              <a:t>I</a:t>
            </a:r>
            <a:r>
              <a:rPr lang="de-DE" i="1" baseline="-25000" dirty="0" err="1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] = E[</a:t>
            </a:r>
            <a:r>
              <a:rPr lang="de-DE" i="1" dirty="0" err="1" smtClean="0">
                <a:sym typeface="Symbol"/>
              </a:rPr>
              <a:t>I</a:t>
            </a:r>
            <a:r>
              <a:rPr lang="de-DE" i="1" baseline="-25000" dirty="0" err="1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] = 1+1/2+…+1/N = O(log </a:t>
            </a:r>
            <a:r>
              <a:rPr lang="de-DE" i="1" dirty="0" smtClean="0">
                <a:sym typeface="Symbol"/>
              </a:rPr>
              <a:t>N</a:t>
            </a:r>
            <a:r>
              <a:rPr lang="de-DE" dirty="0" smtClean="0">
                <a:sym typeface="Symbol"/>
              </a:rPr>
              <a:t>)</a:t>
            </a:r>
          </a:p>
          <a:p>
            <a:pPr lvl="1"/>
            <a:r>
              <a:rPr lang="de-DE" dirty="0" err="1" smtClean="0">
                <a:sym typeface="Symbol"/>
              </a:rPr>
              <a:t>Worst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case</a:t>
            </a:r>
            <a:r>
              <a:rPr lang="de-DE" dirty="0" smtClean="0">
                <a:sym typeface="Symbol"/>
              </a:rPr>
              <a:t> ≥ </a:t>
            </a:r>
            <a:r>
              <a:rPr lang="de-DE" dirty="0" err="1" smtClean="0">
                <a:sym typeface="Symbol"/>
              </a:rPr>
              <a:t>average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case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718687" y="1994227"/>
          <a:ext cx="6680200" cy="1198562"/>
        </p:xfrm>
        <a:graphic>
          <a:graphicData uri="http://schemas.openxmlformats.org/presentationml/2006/ole">
            <p:oleObj spid="_x0000_s110594" name="Visio" r:id="rId4" imgW="2672134" imgH="479898" progId="Visio.Drawing.11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718687" y="1994227"/>
          <a:ext cx="6680200" cy="1198562"/>
        </p:xfrm>
        <a:graphic>
          <a:graphicData uri="http://schemas.openxmlformats.org/presentationml/2006/ole">
            <p:oleObj spid="_x0000_s110595" name="Visio" r:id="rId5" imgW="2672134" imgH="479898" progId="Visio.Drawing.11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718687" y="1994227"/>
          <a:ext cx="6680200" cy="1198562"/>
        </p:xfrm>
        <a:graphic>
          <a:graphicData uri="http://schemas.openxmlformats.org/presentationml/2006/ole">
            <p:oleObj spid="_x0000_s110596" name="Visio" r:id="rId6" imgW="2672134" imgH="479898" progId="Visio.Drawing.11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790125" y="312135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0" i="1" dirty="0" smtClean="0">
                <a:solidFill>
                  <a:srgbClr val="001D4B"/>
                </a:solidFill>
                <a:latin typeface="+mn-lt"/>
              </a:rPr>
              <a:t>I</a:t>
            </a:r>
            <a:r>
              <a:rPr lang="en-US" sz="1600" b="0" baseline="-25000" dirty="0" smtClean="0">
                <a:solidFill>
                  <a:srgbClr val="001D4B"/>
                </a:solidFill>
                <a:latin typeface="+mn-lt"/>
              </a:rPr>
              <a:t>1</a:t>
            </a:r>
          </a:p>
          <a:p>
            <a:pPr marL="0" lvl="1"/>
            <a:r>
              <a:rPr lang="en-US" sz="1600" b="0" dirty="0" smtClean="0">
                <a:solidFill>
                  <a:srgbClr val="001D4B"/>
                </a:solidFill>
                <a:latin typeface="+mn-lt"/>
              </a:rPr>
              <a:t>1/</a:t>
            </a:r>
            <a:r>
              <a:rPr lang="en-US" sz="1600" b="0" i="1" dirty="0" smtClean="0">
                <a:solidFill>
                  <a:srgbClr val="001D4B"/>
                </a:solidFill>
                <a:latin typeface="+mn-lt"/>
              </a:rPr>
              <a:t>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90191" y="3127845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0" i="1" dirty="0" smtClean="0">
                <a:solidFill>
                  <a:srgbClr val="001D4B"/>
                </a:solidFill>
                <a:latin typeface="Verdana"/>
              </a:rPr>
              <a:t>I</a:t>
            </a:r>
            <a:r>
              <a:rPr lang="en-US" sz="1600" b="0" baseline="-25000" dirty="0" smtClean="0">
                <a:solidFill>
                  <a:srgbClr val="001D4B"/>
                </a:solidFill>
                <a:latin typeface="Verdana"/>
              </a:rPr>
              <a:t>2</a:t>
            </a:r>
          </a:p>
          <a:p>
            <a:pPr marL="0" lvl="1"/>
            <a:r>
              <a:rPr lang="en-US" sz="1600" b="0" dirty="0" smtClean="0">
                <a:solidFill>
                  <a:srgbClr val="001D4B"/>
                </a:solidFill>
                <a:latin typeface="+mn-lt"/>
              </a:rPr>
              <a:t>1/(</a:t>
            </a:r>
            <a:r>
              <a:rPr lang="en-US" sz="1600" b="0" i="1" dirty="0" smtClean="0">
                <a:solidFill>
                  <a:srgbClr val="001D4B"/>
                </a:solidFill>
                <a:latin typeface="+mn-lt"/>
              </a:rPr>
              <a:t>N-1)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47513" y="3129977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0" i="1" dirty="0" smtClean="0">
                <a:solidFill>
                  <a:srgbClr val="001D4B"/>
                </a:solidFill>
                <a:latin typeface="Verdana"/>
              </a:rPr>
              <a:t>I</a:t>
            </a:r>
            <a:r>
              <a:rPr lang="en-US" sz="1600" b="0" i="1" baseline="-25000" dirty="0" smtClean="0">
                <a:solidFill>
                  <a:srgbClr val="001D4B"/>
                </a:solidFill>
                <a:latin typeface="Verdana"/>
              </a:rPr>
              <a:t>N</a:t>
            </a:r>
            <a:r>
              <a:rPr lang="en-US" sz="1600" b="0" baseline="-25000" dirty="0" smtClean="0">
                <a:solidFill>
                  <a:srgbClr val="001D4B"/>
                </a:solidFill>
                <a:latin typeface="Verdana"/>
              </a:rPr>
              <a:t>-1</a:t>
            </a:r>
          </a:p>
          <a:p>
            <a:pPr marL="0" lvl="1"/>
            <a:r>
              <a:rPr lang="en-US" sz="1600" b="0" dirty="0" smtClean="0">
                <a:solidFill>
                  <a:srgbClr val="001D4B"/>
                </a:solidFill>
                <a:latin typeface="+mn-lt"/>
              </a:rPr>
              <a:t>1/2</a:t>
            </a:r>
            <a:endParaRPr lang="en-US" sz="1600" b="0" i="1" dirty="0" smtClean="0">
              <a:solidFill>
                <a:srgbClr val="001D4B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61893" y="312135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0" i="1" dirty="0" smtClean="0">
                <a:solidFill>
                  <a:srgbClr val="001D4B"/>
                </a:solidFill>
                <a:latin typeface="Verdana"/>
              </a:rPr>
              <a:t>I</a:t>
            </a:r>
            <a:r>
              <a:rPr lang="en-US" sz="1600" b="0" i="1" baseline="-25000" dirty="0" smtClean="0">
                <a:solidFill>
                  <a:srgbClr val="001D4B"/>
                </a:solidFill>
                <a:latin typeface="Verdana"/>
              </a:rPr>
              <a:t>N</a:t>
            </a:r>
            <a:endParaRPr lang="en-US" sz="1600" b="0" baseline="-25000" dirty="0" smtClean="0">
              <a:solidFill>
                <a:srgbClr val="001D4B"/>
              </a:solidFill>
              <a:latin typeface="Verdana"/>
            </a:endParaRPr>
          </a:p>
          <a:p>
            <a:pPr marL="0" lvl="1"/>
            <a:r>
              <a:rPr lang="en-US" sz="1600" b="0" dirty="0" smtClean="0">
                <a:solidFill>
                  <a:srgbClr val="001D4B"/>
                </a:solidFill>
                <a:latin typeface="+mn-lt"/>
              </a:rPr>
              <a:t>1</a:t>
            </a:r>
            <a:endParaRPr lang="en-US" sz="1600" b="0" i="1" dirty="0" smtClean="0">
              <a:solidFill>
                <a:srgbClr val="001D4B"/>
              </a:solidFill>
              <a:latin typeface="+mn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596" y="3121351"/>
            <a:ext cx="136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/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Event:</a:t>
            </a:r>
          </a:p>
          <a:p>
            <a:pPr marL="0" lvl="1" algn="r"/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Probability:</a:t>
            </a:r>
          </a:p>
        </p:txBody>
      </p:sp>
      <p:sp>
        <p:nvSpPr>
          <p:cNvPr id="20" name="Rechteck 19"/>
          <p:cNvSpPr/>
          <p:nvPr/>
        </p:nvSpPr>
        <p:spPr>
          <a:xfrm>
            <a:off x="3186510" y="3089062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  <a:latin typeface="Arial"/>
              </a:rPr>
              <a:t>...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Synopsis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86116" y="1094112"/>
            <a:ext cx="1898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size</a:t>
            </a:r>
            <a:endParaRPr lang="en-US" sz="2000" b="0" dirty="0" smtClean="0">
              <a:solidFill>
                <a:srgbClr val="001D4B"/>
              </a:solidFill>
              <a:latin typeface="+mn-lt"/>
            </a:endParaRP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Fixed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Bounded 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Unbounded</a:t>
            </a:r>
          </a:p>
        </p:txBody>
      </p:sp>
      <p:grpSp>
        <p:nvGrpSpPr>
          <p:cNvPr id="3" name="Gruppieren 20"/>
          <p:cNvGrpSpPr/>
          <p:nvPr/>
        </p:nvGrpSpPr>
        <p:grpSpPr>
          <a:xfrm>
            <a:off x="214282" y="1396433"/>
            <a:ext cx="2215412" cy="2213540"/>
            <a:chOff x="1366832" y="1286898"/>
            <a:chExt cx="2644402" cy="2642168"/>
          </a:xfrm>
        </p:grpSpPr>
        <p:sp>
          <p:nvSpPr>
            <p:cNvPr id="7" name="Rechteck 6"/>
            <p:cNvSpPr/>
            <p:nvPr/>
          </p:nvSpPr>
          <p:spPr bwMode="auto">
            <a:xfrm>
              <a:off x="1366832" y="1286898"/>
              <a:ext cx="2644402" cy="26421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Zylinder 10"/>
            <p:cNvSpPr/>
            <p:nvPr/>
          </p:nvSpPr>
          <p:spPr bwMode="auto">
            <a:xfrm>
              <a:off x="2799772" y="1485061"/>
              <a:ext cx="1007391" cy="1915572"/>
            </a:xfrm>
            <a:prstGeom prst="can">
              <a:avLst/>
            </a:prstGeom>
            <a:solidFill>
              <a:schemeClr val="accent4">
                <a:lumMod val="75000"/>
                <a:lumOff val="2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Zylinder 11"/>
            <p:cNvSpPr/>
            <p:nvPr/>
          </p:nvSpPr>
          <p:spPr bwMode="auto">
            <a:xfrm>
              <a:off x="1555719" y="2277712"/>
              <a:ext cx="1007390" cy="1122921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805052" y="3400632"/>
              <a:ext cx="1108245" cy="367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1D4B"/>
                  </a:solidFill>
                  <a:latin typeface="+mn-lt"/>
                </a:rPr>
                <a:t>Sample</a:t>
              </a:r>
              <a:endParaRPr lang="en-US" sz="1400" dirty="0">
                <a:solidFill>
                  <a:srgbClr val="001D4B"/>
                </a:solidFill>
                <a:latin typeface="+mn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424020" y="3400632"/>
              <a:ext cx="1378035" cy="367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1D4B"/>
                  </a:solidFill>
                  <a:latin typeface="+mn-lt"/>
                </a:rPr>
                <a:t>Overhead</a:t>
              </a:r>
              <a:endParaRPr lang="en-US" sz="1400" dirty="0">
                <a:solidFill>
                  <a:srgbClr val="001D4B"/>
                </a:solidFill>
                <a:latin typeface="+mn-lt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286116" y="2616335"/>
            <a:ext cx="2159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space</a:t>
            </a:r>
            <a:endParaRPr lang="en-US" sz="2000" b="0" dirty="0" smtClean="0">
              <a:solidFill>
                <a:srgbClr val="001D4B"/>
              </a:solidFill>
              <a:latin typeface="+mn-lt"/>
            </a:endParaRP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Bounded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Unbounded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0800000">
            <a:off x="2428860" y="2651463"/>
            <a:ext cx="818505" cy="1321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2798191" y="3843370"/>
          <a:ext cx="6072232" cy="2228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8058"/>
                <a:gridCol w="1518058"/>
                <a:gridCol w="1518058"/>
                <a:gridCol w="1518058"/>
              </a:tblGrid>
              <a:tr h="35719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001D4B"/>
                          </a:solidFill>
                        </a:rPr>
                        <a:t>Size</a:t>
                      </a:r>
                      <a:endParaRPr lang="de-DE" b="1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29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Fixed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Unbounded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17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N/A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N/A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8612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Unbounded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Priority</a:t>
                      </a:r>
                      <a:endParaRPr lang="de-DE" dirty="0" smtClean="0">
                        <a:solidFill>
                          <a:srgbClr val="001D4B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―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Bernoulli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hteck 22"/>
          <p:cNvSpPr/>
          <p:nvPr/>
        </p:nvSpPr>
        <p:spPr>
          <a:xfrm rot="16200000">
            <a:off x="2065035" y="503576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Verdana"/>
              </a:rPr>
              <a:t>Space</a:t>
            </a:r>
            <a:endParaRPr lang="de-DE" sz="18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rot="10800000" flipV="1">
            <a:off x="2250712" y="1609709"/>
            <a:ext cx="963966" cy="38121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Sampling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 smtClean="0"/>
              <a:t>Candidate</a:t>
            </a:r>
            <a:r>
              <a:rPr lang="de-DE" dirty="0" smtClean="0"/>
              <a:t> = </a:t>
            </a:r>
            <a:r>
              <a:rPr lang="de-DE" dirty="0" err="1" smtClean="0"/>
              <a:t>highest-priority</a:t>
            </a:r>
            <a:r>
              <a:rPr lang="de-DE" dirty="0" smtClean="0"/>
              <a:t> item </a:t>
            </a:r>
            <a:r>
              <a:rPr lang="de-DE" i="1" dirty="0" err="1" smtClean="0"/>
              <a:t>since</a:t>
            </a:r>
            <a:r>
              <a:rPr lang="de-DE" i="1" dirty="0" smtClean="0"/>
              <a:t> last </a:t>
            </a:r>
            <a:r>
              <a:rPr lang="de-DE" i="1" dirty="0" err="1" smtClean="0"/>
              <a:t>expiration</a:t>
            </a:r>
            <a:endParaRPr lang="de-DE" i="1" dirty="0" smtClean="0"/>
          </a:p>
          <a:p>
            <a:pPr lvl="1"/>
            <a:r>
              <a:rPr lang="de-DE" dirty="0" smtClean="0"/>
              <a:t>Test item = </a:t>
            </a:r>
            <a:r>
              <a:rPr lang="de-DE" dirty="0" err="1" smtClean="0"/>
              <a:t>expired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endParaRPr lang="de-DE" dirty="0" smtClean="0"/>
          </a:p>
          <a:p>
            <a:r>
              <a:rPr lang="de-DE" dirty="0" smtClean="0"/>
              <a:t>Sample </a:t>
            </a:r>
            <a:r>
              <a:rPr lang="de-DE" dirty="0" err="1" smtClean="0"/>
              <a:t>extraction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item: </a:t>
            </a:r>
            <a:r>
              <a:rPr lang="de-DE" dirty="0" smtClean="0">
                <a:solidFill>
                  <a:srgbClr val="00B050"/>
                </a:solidFill>
              </a:rPr>
              <a:t>REPORT</a:t>
            </a:r>
          </a:p>
          <a:p>
            <a:pPr lvl="1"/>
            <a:r>
              <a:rPr lang="de-DE" dirty="0" err="1" smtClean="0"/>
              <a:t>Candidate</a:t>
            </a:r>
            <a:r>
              <a:rPr lang="de-DE" dirty="0" smtClean="0"/>
              <a:t> &lt; Test: </a:t>
            </a:r>
            <a:r>
              <a:rPr lang="de-DE" dirty="0" smtClean="0">
                <a:solidFill>
                  <a:srgbClr val="FF0000"/>
                </a:solidFill>
              </a:rPr>
              <a:t>DO NOT REPORT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err="1" smtClean="0"/>
              <a:t>Candidate</a:t>
            </a:r>
            <a:r>
              <a:rPr lang="de-DE" dirty="0" smtClean="0"/>
              <a:t> &gt; Test: </a:t>
            </a:r>
            <a:r>
              <a:rPr lang="de-DE" dirty="0" smtClean="0">
                <a:solidFill>
                  <a:srgbClr val="00B050"/>
                </a:solidFill>
              </a:rPr>
              <a:t>REPORT</a:t>
            </a:r>
          </a:p>
          <a:p>
            <a:pPr lvl="1"/>
            <a:endParaRPr lang="de-DE" dirty="0" smtClean="0">
              <a:solidFill>
                <a:srgbClr val="00B05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42910" y="6000768"/>
            <a:ext cx="7500990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Microsoft Sans Serif" pitchFamily="34" charset="0"/>
            </a:endParaRPr>
          </a:p>
        </p:txBody>
      </p:sp>
      <p:graphicFrame>
        <p:nvGraphicFramePr>
          <p:cNvPr id="13338" name="Object 26"/>
          <p:cNvGraphicFramePr>
            <a:graphicFrameLocks noChangeAspect="1"/>
          </p:cNvGraphicFramePr>
          <p:nvPr/>
        </p:nvGraphicFramePr>
        <p:xfrm>
          <a:off x="833465" y="3868756"/>
          <a:ext cx="7666037" cy="2201862"/>
        </p:xfrm>
        <a:graphic>
          <a:graphicData uri="http://schemas.openxmlformats.org/presentationml/2006/ole">
            <p:oleObj spid="_x0000_s13338" name="Visio" r:id="rId3" imgW="3066915" imgH="881704" progId="Visio.Drawing.11">
              <p:embed/>
            </p:oleObj>
          </a:graphicData>
        </a:graphic>
      </p:graphicFrame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833465" y="3868756"/>
          <a:ext cx="7667625" cy="2201862"/>
        </p:xfrm>
        <a:graphic>
          <a:graphicData uri="http://schemas.openxmlformats.org/presentationml/2006/ole">
            <p:oleObj spid="_x0000_s13339" name="Visio" r:id="rId4" imgW="3066915" imgH="881704" progId="Visio.Drawing.11">
              <p:embed/>
            </p:oleObj>
          </a:graphicData>
        </a:graphic>
      </p:graphicFrame>
      <p:graphicFrame>
        <p:nvGraphicFramePr>
          <p:cNvPr id="13340" name="Object 28"/>
          <p:cNvGraphicFramePr>
            <a:graphicFrameLocks noChangeAspect="1"/>
          </p:cNvGraphicFramePr>
          <p:nvPr/>
        </p:nvGraphicFramePr>
        <p:xfrm>
          <a:off x="833465" y="3868756"/>
          <a:ext cx="7667625" cy="2201862"/>
        </p:xfrm>
        <a:graphic>
          <a:graphicData uri="http://schemas.openxmlformats.org/presentationml/2006/ole">
            <p:oleObj spid="_x0000_s13340" name="Visio" r:id="rId5" imgW="3066915" imgH="881704" progId="Visio.Drawing.11">
              <p:embed/>
            </p:oleObj>
          </a:graphicData>
        </a:graphic>
      </p:graphicFrame>
      <p:graphicFrame>
        <p:nvGraphicFramePr>
          <p:cNvPr id="13341" name="Object 29"/>
          <p:cNvGraphicFramePr>
            <a:graphicFrameLocks noChangeAspect="1"/>
          </p:cNvGraphicFramePr>
          <p:nvPr/>
        </p:nvGraphicFramePr>
        <p:xfrm>
          <a:off x="833465" y="3868756"/>
          <a:ext cx="7667625" cy="2201862"/>
        </p:xfrm>
        <a:graphic>
          <a:graphicData uri="http://schemas.openxmlformats.org/presentationml/2006/ole">
            <p:oleObj spid="_x0000_s13341" name="Visio" r:id="rId6" imgW="3066915" imgH="881704" progId="Visio.Drawing.11">
              <p:embed/>
            </p:oleObj>
          </a:graphicData>
        </a:graphic>
      </p:graphicFrame>
      <p:graphicFrame>
        <p:nvGraphicFramePr>
          <p:cNvPr id="13342" name="Object 30"/>
          <p:cNvGraphicFramePr>
            <a:graphicFrameLocks noChangeAspect="1"/>
          </p:cNvGraphicFramePr>
          <p:nvPr/>
        </p:nvGraphicFramePr>
        <p:xfrm>
          <a:off x="833465" y="3868756"/>
          <a:ext cx="7666037" cy="2201862"/>
        </p:xfrm>
        <a:graphic>
          <a:graphicData uri="http://schemas.openxmlformats.org/presentationml/2006/ole">
            <p:oleObj spid="_x0000_s13342" name="Visio" r:id="rId7" imgW="3066915" imgH="881704" progId="Visio.Drawing.11">
              <p:embed/>
            </p:oleObj>
          </a:graphicData>
        </a:graphic>
      </p:graphicFrame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835052" y="3870343"/>
          <a:ext cx="7666038" cy="2201863"/>
        </p:xfrm>
        <a:graphic>
          <a:graphicData uri="http://schemas.openxmlformats.org/presentationml/2006/ole">
            <p:oleObj spid="_x0000_s13343" name="Visio" r:id="rId8" imgW="3066915" imgH="881704" progId="Visio.Drawing.11">
              <p:embed/>
            </p:oleObj>
          </a:graphicData>
        </a:graphic>
      </p:graphicFrame>
      <p:graphicFrame>
        <p:nvGraphicFramePr>
          <p:cNvPr id="13344" name="Object 32"/>
          <p:cNvGraphicFramePr>
            <a:graphicFrameLocks noChangeAspect="1"/>
          </p:cNvGraphicFramePr>
          <p:nvPr/>
        </p:nvGraphicFramePr>
        <p:xfrm>
          <a:off x="835052" y="3870343"/>
          <a:ext cx="7666038" cy="2201863"/>
        </p:xfrm>
        <a:graphic>
          <a:graphicData uri="http://schemas.openxmlformats.org/presentationml/2006/ole">
            <p:oleObj spid="_x0000_s13344" name="Visio" r:id="rId9" imgW="3066915" imgH="881704" progId="Visio.Drawing.11">
              <p:embed/>
            </p:oleObj>
          </a:graphicData>
        </a:graphic>
      </p:graphicFrame>
      <p:graphicFrame>
        <p:nvGraphicFramePr>
          <p:cNvPr id="13345" name="Object 33"/>
          <p:cNvGraphicFramePr>
            <a:graphicFrameLocks noChangeAspect="1"/>
          </p:cNvGraphicFramePr>
          <p:nvPr/>
        </p:nvGraphicFramePr>
        <p:xfrm>
          <a:off x="835052" y="3870343"/>
          <a:ext cx="7666038" cy="2201863"/>
        </p:xfrm>
        <a:graphic>
          <a:graphicData uri="http://schemas.openxmlformats.org/presentationml/2006/ole">
            <p:oleObj spid="_x0000_s13345" name="Visio" r:id="rId10" imgW="3066915" imgH="881704" progId="Visio.Drawing.11">
              <p:embed/>
            </p:oleObj>
          </a:graphicData>
        </a:graphic>
      </p:graphicFrame>
      <p:graphicFrame>
        <p:nvGraphicFramePr>
          <p:cNvPr id="13346" name="Object 34"/>
          <p:cNvGraphicFramePr>
            <a:graphicFrameLocks noChangeAspect="1"/>
          </p:cNvGraphicFramePr>
          <p:nvPr/>
        </p:nvGraphicFramePr>
        <p:xfrm>
          <a:off x="835052" y="3870343"/>
          <a:ext cx="7666038" cy="2201863"/>
        </p:xfrm>
        <a:graphic>
          <a:graphicData uri="http://schemas.openxmlformats.org/presentationml/2006/ole">
            <p:oleObj spid="_x0000_s13346" name="Visio" r:id="rId11" imgW="3066915" imgH="881704" progId="Visio.Drawing.11">
              <p:embed/>
            </p:oleObj>
          </a:graphicData>
        </a:graphic>
      </p:graphicFrame>
      <p:graphicFrame>
        <p:nvGraphicFramePr>
          <p:cNvPr id="13347" name="Object 35"/>
          <p:cNvGraphicFramePr>
            <a:graphicFrameLocks noChangeAspect="1"/>
          </p:cNvGraphicFramePr>
          <p:nvPr/>
        </p:nvGraphicFramePr>
        <p:xfrm>
          <a:off x="835052" y="3870343"/>
          <a:ext cx="7666038" cy="2201863"/>
        </p:xfrm>
        <a:graphic>
          <a:graphicData uri="http://schemas.openxmlformats.org/presentationml/2006/ole">
            <p:oleObj spid="_x0000_s13347" name="Visio" r:id="rId12" imgW="3066915" imgH="88170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Correctness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</a:p>
          <a:p>
            <a:pPr lvl="1"/>
            <a:r>
              <a:rPr lang="de-DE" i="1" dirty="0" err="1" smtClean="0"/>
              <a:t>e</a:t>
            </a:r>
            <a:r>
              <a:rPr lang="de-DE" i="1" baseline="-25000" dirty="0" err="1" smtClean="0"/>
              <a:t>max</a:t>
            </a:r>
            <a:r>
              <a:rPr lang="de-DE" dirty="0" smtClean="0"/>
              <a:t>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highest-priority</a:t>
            </a:r>
            <a:r>
              <a:rPr lang="de-DE" dirty="0" smtClean="0"/>
              <a:t> item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(</a:t>
            </a:r>
            <a:r>
              <a:rPr lang="de-DE" dirty="0" err="1" smtClean="0"/>
              <a:t>random</a:t>
            </a:r>
            <a:r>
              <a:rPr lang="de-DE" dirty="0" smtClean="0"/>
              <a:t>)</a:t>
            </a:r>
          </a:p>
          <a:p>
            <a:pPr lvl="1"/>
            <a:r>
              <a:rPr lang="de-DE" i="1" dirty="0" smtClean="0"/>
              <a:t>e</a:t>
            </a:r>
            <a:r>
              <a:rPr lang="de-DE" dirty="0" smtClean="0">
                <a:sym typeface="Symbol"/>
              </a:rPr>
              <a:t>: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(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expired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item in </a:t>
            </a:r>
            <a:r>
              <a:rPr lang="de-DE" dirty="0" err="1" smtClean="0"/>
              <a:t>stream</a:t>
            </a:r>
            <a:endParaRPr lang="de-DE" dirty="0" smtClean="0"/>
          </a:p>
          <a:p>
            <a:pPr lvl="1"/>
            <a:r>
              <a:rPr lang="de-DE" dirty="0" err="1" smtClean="0"/>
              <a:t>Thus</a:t>
            </a:r>
            <a:r>
              <a:rPr lang="de-DE" dirty="0" smtClean="0"/>
              <a:t>: P(</a:t>
            </a:r>
            <a:r>
              <a:rPr lang="de-DE" i="1" dirty="0" smtClean="0"/>
              <a:t>S</a:t>
            </a:r>
            <a:r>
              <a:rPr lang="de-DE" dirty="0" smtClean="0"/>
              <a:t>={</a:t>
            </a:r>
            <a:r>
              <a:rPr lang="de-DE" i="1" dirty="0" err="1" smtClean="0"/>
              <a:t>e</a:t>
            </a:r>
            <a:r>
              <a:rPr lang="de-DE" i="1" baseline="-25000" dirty="0" err="1" smtClean="0"/>
              <a:t>j</a:t>
            </a:r>
            <a:r>
              <a:rPr lang="de-DE" dirty="0" smtClean="0"/>
              <a:t>} | |</a:t>
            </a:r>
            <a:r>
              <a:rPr lang="de-DE" i="1" dirty="0" smtClean="0"/>
              <a:t>S</a:t>
            </a:r>
            <a:r>
              <a:rPr lang="de-DE" dirty="0" smtClean="0"/>
              <a:t>|=1) = P(</a:t>
            </a:r>
            <a:r>
              <a:rPr lang="de-DE" i="1" dirty="0" err="1" smtClean="0"/>
              <a:t>e</a:t>
            </a:r>
            <a:r>
              <a:rPr lang="de-DE" i="1" baseline="-25000" dirty="0" err="1" smtClean="0"/>
              <a:t>j</a:t>
            </a:r>
            <a:r>
              <a:rPr lang="de-DE" dirty="0" smtClean="0"/>
              <a:t>=</a:t>
            </a:r>
            <a:r>
              <a:rPr lang="de-DE" i="1" dirty="0" err="1" smtClean="0"/>
              <a:t>e</a:t>
            </a:r>
            <a:r>
              <a:rPr lang="de-DE" i="1" baseline="-25000" dirty="0" err="1" smtClean="0"/>
              <a:t>max</a:t>
            </a:r>
            <a:r>
              <a:rPr lang="de-DE" dirty="0" smtClean="0"/>
              <a:t>) = 1/</a:t>
            </a:r>
            <a:r>
              <a:rPr lang="de-DE" i="1" dirty="0" smtClean="0"/>
              <a:t>N</a:t>
            </a:r>
          </a:p>
          <a:p>
            <a:pPr lvl="1"/>
            <a:endParaRPr lang="de-DE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951038" y="2643188"/>
          <a:ext cx="5407025" cy="1069975"/>
        </p:xfrm>
        <a:graphic>
          <a:graphicData uri="http://schemas.openxmlformats.org/presentationml/2006/ole">
            <p:oleObj spid="_x0000_s15362" name="Formel" r:id="rId3" imgW="3593880" imgH="7110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057415" y="4786322"/>
          <a:ext cx="4729163" cy="1246188"/>
        </p:xfrm>
        <a:graphic>
          <a:graphicData uri="http://schemas.openxmlformats.org/presentationml/2006/ole">
            <p:oleObj spid="_x0000_s15363" name="Visio" r:id="rId4" imgW="1891760" imgH="497732" progId="Visio.Drawing.11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57415" y="4786322"/>
          <a:ext cx="4729163" cy="1246188"/>
        </p:xfrm>
        <a:graphic>
          <a:graphicData uri="http://schemas.openxmlformats.org/presentationml/2006/ole">
            <p:oleObj spid="_x0000_s15364" name="Visio" r:id="rId5" imgW="1891760" imgH="49773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715172" cy="3810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Sampling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22" t="3205" r="1993"/>
          <a:stretch>
            <a:fillRect/>
          </a:stretch>
        </p:blipFill>
        <p:spPr bwMode="auto">
          <a:xfrm>
            <a:off x="3000364" y="928670"/>
            <a:ext cx="2857520" cy="21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eck 10"/>
          <p:cNvSpPr/>
          <p:nvPr/>
        </p:nvSpPr>
        <p:spPr>
          <a:xfrm>
            <a:off x="959211" y="2500306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size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31309" y="2500306"/>
            <a:ext cx="2159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space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010008" cy="301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6371" y="3380645"/>
            <a:ext cx="3994785" cy="300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feil nach rechts 7"/>
          <p:cNvSpPr/>
          <p:nvPr/>
        </p:nvSpPr>
        <p:spPr bwMode="auto">
          <a:xfrm rot="2399383">
            <a:off x="5698658" y="2702064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00" y="3358799"/>
            <a:ext cx="4018857" cy="30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feil nach rechts 6"/>
          <p:cNvSpPr/>
          <p:nvPr/>
        </p:nvSpPr>
        <p:spPr bwMode="auto">
          <a:xfrm rot="7844298">
            <a:off x="2626824" y="2702064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38903" y="4500570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1D4B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 = 585 items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5557846" y="3805238"/>
            <a:ext cx="3224204" cy="4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Synopsis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86116" y="1094112"/>
            <a:ext cx="1898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size</a:t>
            </a:r>
            <a:endParaRPr lang="en-US" sz="2000" b="0" dirty="0" smtClean="0">
              <a:solidFill>
                <a:srgbClr val="001D4B"/>
              </a:solidFill>
              <a:latin typeface="+mn-lt"/>
            </a:endParaRP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Fixed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Bounded 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Unbounded</a:t>
            </a:r>
          </a:p>
        </p:txBody>
      </p:sp>
      <p:grpSp>
        <p:nvGrpSpPr>
          <p:cNvPr id="3" name="Gruppieren 20"/>
          <p:cNvGrpSpPr/>
          <p:nvPr/>
        </p:nvGrpSpPr>
        <p:grpSpPr>
          <a:xfrm>
            <a:off x="214282" y="1396433"/>
            <a:ext cx="2215412" cy="2213540"/>
            <a:chOff x="1366832" y="1286898"/>
            <a:chExt cx="2644402" cy="2642168"/>
          </a:xfrm>
        </p:grpSpPr>
        <p:sp>
          <p:nvSpPr>
            <p:cNvPr id="7" name="Rechteck 6"/>
            <p:cNvSpPr/>
            <p:nvPr/>
          </p:nvSpPr>
          <p:spPr bwMode="auto">
            <a:xfrm>
              <a:off x="1366832" y="1286898"/>
              <a:ext cx="2644402" cy="26421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Zylinder 10"/>
            <p:cNvSpPr/>
            <p:nvPr/>
          </p:nvSpPr>
          <p:spPr bwMode="auto">
            <a:xfrm>
              <a:off x="2799772" y="1485061"/>
              <a:ext cx="1007391" cy="1915572"/>
            </a:xfrm>
            <a:prstGeom prst="can">
              <a:avLst/>
            </a:prstGeom>
            <a:solidFill>
              <a:schemeClr val="accent4">
                <a:lumMod val="75000"/>
                <a:lumOff val="2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Zylinder 11"/>
            <p:cNvSpPr/>
            <p:nvPr/>
          </p:nvSpPr>
          <p:spPr bwMode="auto">
            <a:xfrm>
              <a:off x="1555719" y="2277712"/>
              <a:ext cx="1007390" cy="1122921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805052" y="3400632"/>
              <a:ext cx="1108245" cy="367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1D4B"/>
                  </a:solidFill>
                  <a:latin typeface="+mn-lt"/>
                </a:rPr>
                <a:t>Sample</a:t>
              </a:r>
              <a:endParaRPr lang="en-US" sz="1400" dirty="0">
                <a:solidFill>
                  <a:srgbClr val="001D4B"/>
                </a:solidFill>
                <a:latin typeface="+mn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424020" y="3400632"/>
              <a:ext cx="1378034" cy="367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1D4B"/>
                  </a:solidFill>
                  <a:latin typeface="+mn-lt"/>
                </a:rPr>
                <a:t>Overhead</a:t>
              </a:r>
              <a:endParaRPr lang="en-US" sz="1400" dirty="0">
                <a:solidFill>
                  <a:srgbClr val="001D4B"/>
                </a:solidFill>
                <a:latin typeface="+mn-lt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286116" y="2616335"/>
            <a:ext cx="2159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space</a:t>
            </a:r>
            <a:endParaRPr lang="en-US" sz="2000" b="0" dirty="0" smtClean="0">
              <a:solidFill>
                <a:srgbClr val="001D4B"/>
              </a:solidFill>
              <a:latin typeface="+mn-lt"/>
            </a:endParaRP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Bounded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Unbounded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0800000">
            <a:off x="2428860" y="2651463"/>
            <a:ext cx="818505" cy="1321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2798191" y="3843370"/>
          <a:ext cx="6072232" cy="2228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8058"/>
                <a:gridCol w="1518058"/>
                <a:gridCol w="1518058"/>
                <a:gridCol w="1518058"/>
              </a:tblGrid>
              <a:tr h="35719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001D4B"/>
                          </a:solidFill>
                        </a:rPr>
                        <a:t>Size</a:t>
                      </a:r>
                      <a:endParaRPr lang="de-DE" b="1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29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Fixed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Unbounded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17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N/A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Bounded</a:t>
                      </a:r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priority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N/A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8612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Unbounded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Priority</a:t>
                      </a:r>
                      <a:endParaRPr lang="de-DE" dirty="0" smtClean="0">
                        <a:solidFill>
                          <a:srgbClr val="001D4B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―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Bernoulli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hteck 22"/>
          <p:cNvSpPr/>
          <p:nvPr/>
        </p:nvSpPr>
        <p:spPr>
          <a:xfrm rot="16200000">
            <a:off x="2065035" y="503576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Verdana"/>
              </a:rPr>
              <a:t>Space</a:t>
            </a:r>
            <a:endParaRPr lang="de-DE" sz="18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rot="10800000" flipV="1">
            <a:off x="2250712" y="1609709"/>
            <a:ext cx="963966" cy="38121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FF8F4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Techniques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Bounded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Priority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Sampling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rgbClr val="FF8F43"/>
                </a:solidFill>
              </a:rPr>
              <a:t>Analysis &amp; Experimental </a:t>
            </a:r>
            <a:r>
              <a:rPr lang="de-DE" dirty="0" err="1" smtClean="0">
                <a:solidFill>
                  <a:srgbClr val="FF8F43"/>
                </a:solidFill>
              </a:rPr>
              <a:t>Results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Conclusion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Sample Size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Setting</a:t>
            </a:r>
          </a:p>
          <a:p>
            <a:pPr lvl="1"/>
            <a:r>
              <a:rPr lang="de-DE" i="1" dirty="0" err="1" smtClean="0"/>
              <a:t>e</a:t>
            </a:r>
            <a:r>
              <a:rPr lang="de-DE" i="1" baseline="-25000" dirty="0" err="1" smtClean="0"/>
              <a:t>max</a:t>
            </a:r>
            <a:r>
              <a:rPr lang="de-DE" dirty="0" smtClean="0"/>
              <a:t>: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item in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(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)</a:t>
            </a:r>
          </a:p>
          <a:p>
            <a:pPr lvl="1"/>
            <a:r>
              <a:rPr lang="de-DE" i="1" dirty="0" err="1" smtClean="0"/>
              <a:t>e</a:t>
            </a:r>
            <a:r>
              <a:rPr lang="de-DE" i="1" baseline="-25000" dirty="0" err="1" smtClean="0"/>
              <a:t>max</a:t>
            </a:r>
            <a:r>
              <a:rPr lang="de-DE" dirty="0" smtClean="0">
                <a:sym typeface="Symbol"/>
              </a:rPr>
              <a:t></a:t>
            </a:r>
            <a:r>
              <a:rPr lang="de-DE" dirty="0" smtClean="0"/>
              <a:t>: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item in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(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>
                <a:sym typeface="Symbol"/>
              </a:rPr>
              <a:t>)</a:t>
            </a:r>
            <a:endParaRPr lang="de-DE" dirty="0" smtClean="0"/>
          </a:p>
          <a:p>
            <a:pPr lvl="1"/>
            <a:endParaRPr lang="de-DE" i="1" dirty="0" smtClean="0"/>
          </a:p>
          <a:p>
            <a:r>
              <a:rPr lang="de-DE" dirty="0" smtClean="0"/>
              <a:t>Observation</a:t>
            </a:r>
          </a:p>
          <a:p>
            <a:pPr lvl="1"/>
            <a:r>
              <a:rPr lang="de-DE" i="1" dirty="0" err="1" smtClean="0"/>
              <a:t>e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err="1" smtClean="0"/>
              <a:t>e</a:t>
            </a:r>
            <a:r>
              <a:rPr lang="de-DE" i="1" baseline="-25000" dirty="0" err="1" smtClean="0"/>
              <a:t>max</a:t>
            </a:r>
            <a:r>
              <a:rPr lang="de-DE" dirty="0" smtClean="0">
                <a:sym typeface="Symbol"/>
              </a:rPr>
              <a:t>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Success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(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>
                <a:sym typeface="Symbol"/>
              </a:rPr>
              <a:t>P(|</a:t>
            </a:r>
            <a:r>
              <a:rPr lang="de-DE" i="1" dirty="0" smtClean="0">
                <a:sym typeface="Symbol"/>
              </a:rPr>
              <a:t>S</a:t>
            </a:r>
            <a:r>
              <a:rPr lang="de-DE" dirty="0" smtClean="0">
                <a:sym typeface="Symbol"/>
              </a:rPr>
              <a:t>|=1) = P(</a:t>
            </a:r>
            <a:r>
              <a:rPr lang="de-DE" i="1" dirty="0" smtClean="0">
                <a:sym typeface="Symbol"/>
              </a:rPr>
              <a:t>S</a:t>
            </a:r>
            <a:r>
              <a:rPr lang="de-DE" dirty="0" smtClean="0">
                <a:sym typeface="Symbol"/>
              </a:rPr>
              <a:t>={</a:t>
            </a:r>
            <a:r>
              <a:rPr lang="de-DE" i="1" dirty="0" err="1" smtClean="0">
                <a:sym typeface="Symbol"/>
              </a:rPr>
              <a:t>e</a:t>
            </a:r>
            <a:r>
              <a:rPr lang="de-DE" i="1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}) </a:t>
            </a:r>
            <a:br>
              <a:rPr lang="de-DE" dirty="0" smtClean="0">
                <a:sym typeface="Symbol"/>
              </a:rPr>
            </a:br>
            <a:r>
              <a:rPr lang="de-DE" dirty="0" smtClean="0">
                <a:sym typeface="Symbol"/>
              </a:rPr>
              <a:t>                P(</a:t>
            </a:r>
            <a:r>
              <a:rPr lang="de-DE" i="1" dirty="0" err="1" smtClean="0">
                <a:sym typeface="Symbol"/>
              </a:rPr>
              <a:t>p</a:t>
            </a:r>
            <a:r>
              <a:rPr lang="de-DE" i="1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&gt;</a:t>
            </a:r>
            <a:r>
              <a:rPr lang="de-DE" i="1" dirty="0" err="1" smtClean="0">
                <a:sym typeface="Symbol"/>
              </a:rPr>
              <a:t>p</a:t>
            </a:r>
            <a:r>
              <a:rPr lang="de-DE" i="1" baseline="-25000" dirty="0" err="1" smtClean="0">
                <a:sym typeface="Symbol"/>
              </a:rPr>
              <a:t>max</a:t>
            </a:r>
            <a:r>
              <a:rPr lang="de-DE" dirty="0" smtClean="0">
                <a:sym typeface="Symbol"/>
              </a:rPr>
              <a:t>) = </a:t>
            </a:r>
            <a:r>
              <a:rPr lang="de-DE" i="1" dirty="0" smtClean="0">
                <a:sym typeface="Symbol"/>
              </a:rPr>
              <a:t>N</a:t>
            </a:r>
            <a:r>
              <a:rPr lang="de-DE" dirty="0" smtClean="0">
                <a:sym typeface="Symbol"/>
              </a:rPr>
              <a:t>/(</a:t>
            </a:r>
            <a:r>
              <a:rPr lang="de-DE" i="1" dirty="0" smtClean="0">
                <a:sym typeface="Symbol"/>
              </a:rPr>
              <a:t>N</a:t>
            </a:r>
            <a:r>
              <a:rPr lang="de-DE" dirty="0" smtClean="0">
                <a:sym typeface="Symbol"/>
              </a:rPr>
              <a:t>+</a:t>
            </a:r>
            <a:r>
              <a:rPr lang="de-DE" i="1" dirty="0" smtClean="0">
                <a:sym typeface="Symbol"/>
              </a:rPr>
              <a:t>N</a:t>
            </a:r>
            <a:r>
              <a:rPr lang="de-DE" dirty="0" smtClean="0">
                <a:sym typeface="Symbol"/>
              </a:rPr>
              <a:t>)</a:t>
            </a:r>
          </a:p>
          <a:p>
            <a:pPr lvl="1"/>
            <a:endParaRPr lang="de-DE" dirty="0" smtClean="0">
              <a:sym typeface="Symbol"/>
            </a:endParaRPr>
          </a:p>
          <a:p>
            <a:r>
              <a:rPr lang="de-DE" dirty="0" err="1" smtClean="0">
                <a:sym typeface="Symbol"/>
              </a:rPr>
              <a:t>Example</a:t>
            </a:r>
            <a:endParaRPr lang="de-DE" dirty="0" smtClean="0">
              <a:sym typeface="Symbol"/>
            </a:endParaRPr>
          </a:p>
          <a:p>
            <a:pPr lvl="1"/>
            <a:r>
              <a:rPr lang="de-DE" i="1" dirty="0" smtClean="0"/>
              <a:t>N</a:t>
            </a:r>
            <a:r>
              <a:rPr lang="de-DE" dirty="0" smtClean="0">
                <a:sym typeface="Symbol"/>
              </a:rPr>
              <a:t>=2, </a:t>
            </a:r>
            <a:r>
              <a:rPr lang="de-DE" i="1" dirty="0" smtClean="0"/>
              <a:t>N</a:t>
            </a:r>
            <a:r>
              <a:rPr lang="de-DE" dirty="0" smtClean="0"/>
              <a:t>=4</a:t>
            </a:r>
            <a:endParaRPr lang="de-DE" dirty="0" smtClean="0">
              <a:sym typeface="Symbol"/>
            </a:endParaRPr>
          </a:p>
          <a:p>
            <a:pPr lvl="1">
              <a:buFont typeface="Wingdings" pitchFamily="2" charset="2"/>
              <a:buChar char=""/>
            </a:pPr>
            <a:r>
              <a:rPr lang="de-DE" dirty="0" smtClean="0">
                <a:sym typeface="Symbol"/>
              </a:rPr>
              <a:t>66%</a:t>
            </a:r>
          </a:p>
          <a:p>
            <a:pPr lvl="1"/>
            <a:endParaRPr lang="de-DE" dirty="0"/>
          </a:p>
        </p:txBody>
      </p:sp>
      <p:sp>
        <p:nvSpPr>
          <p:cNvPr id="4" name="Ellipse 3"/>
          <p:cNvSpPr/>
          <p:nvPr/>
        </p:nvSpPr>
        <p:spPr bwMode="auto">
          <a:xfrm>
            <a:off x="4643438" y="4286256"/>
            <a:ext cx="1428760" cy="57150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Microsoft Sans Serif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43570" y="4857760"/>
            <a:ext cx="27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Window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size</a:t>
            </a:r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+mn-lt"/>
              </a:rPr>
              <a:t>ratio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3214678" y="5429264"/>
          <a:ext cx="4284579" cy="785818"/>
        </p:xfrm>
        <a:graphic>
          <a:graphicData uri="http://schemas.openxmlformats.org/presentationml/2006/ole">
            <p:oleObj spid="_x0000_s83969" name="Visio" r:id="rId4" imgW="2180617" imgH="40072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715172" cy="3810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Sampling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22" t="3205" r="1993"/>
          <a:stretch>
            <a:fillRect/>
          </a:stretch>
        </p:blipFill>
        <p:spPr bwMode="auto">
          <a:xfrm>
            <a:off x="3000364" y="928670"/>
            <a:ext cx="2857520" cy="21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b="2048"/>
          <a:stretch>
            <a:fillRect/>
          </a:stretch>
        </p:blipFill>
        <p:spPr bwMode="auto">
          <a:xfrm>
            <a:off x="214282" y="3391142"/>
            <a:ext cx="4029056" cy="29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feil nach rechts 6"/>
          <p:cNvSpPr/>
          <p:nvPr/>
        </p:nvSpPr>
        <p:spPr bwMode="auto">
          <a:xfrm rot="7844298">
            <a:off x="2626825" y="2844940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4286248" y="4214818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 b="2073"/>
          <a:stretch>
            <a:fillRect/>
          </a:stretch>
        </p:blipFill>
        <p:spPr bwMode="auto">
          <a:xfrm>
            <a:off x="4929190" y="3357562"/>
            <a:ext cx="407192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5429256" y="43576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Expected size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7215206" y="4643446"/>
            <a:ext cx="407175" cy="20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Experiments: Sample Size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NETWORK</a:t>
            </a:r>
          </a:p>
          <a:p>
            <a:pPr lvl="1"/>
            <a:r>
              <a:rPr lang="de-DE" dirty="0" smtClean="0"/>
              <a:t>Network </a:t>
            </a:r>
            <a:r>
              <a:rPr lang="de-DE" dirty="0" err="1" smtClean="0"/>
              <a:t>traffic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bursty</a:t>
            </a:r>
            <a:endParaRPr lang="de-DE" dirty="0" smtClean="0"/>
          </a:p>
          <a:p>
            <a:pPr lvl="1"/>
            <a:r>
              <a:rPr lang="en-US" dirty="0" smtClean="0"/>
              <a:t>Min: 289 </a:t>
            </a:r>
            <a:r>
              <a:rPr lang="de-DE" dirty="0" smtClean="0">
                <a:solidFill>
                  <a:schemeClr val="tx1"/>
                </a:solidFill>
              </a:rPr>
              <a:t>― </a:t>
            </a:r>
            <a:r>
              <a:rPr lang="en-US" dirty="0" err="1" smtClean="0"/>
              <a:t>Avg</a:t>
            </a:r>
            <a:r>
              <a:rPr lang="en-US" dirty="0" smtClean="0"/>
              <a:t>: 11,724 </a:t>
            </a:r>
            <a:r>
              <a:rPr lang="de-DE" dirty="0" smtClean="0">
                <a:solidFill>
                  <a:schemeClr val="tx1"/>
                </a:solidFill>
              </a:rPr>
              <a:t>― </a:t>
            </a:r>
            <a:r>
              <a:rPr lang="en-US" dirty="0" smtClean="0"/>
              <a:t>Max: 1,180,077</a:t>
            </a:r>
          </a:p>
          <a:p>
            <a:pPr lvl="1"/>
            <a:r>
              <a:rPr lang="en-US" dirty="0" smtClean="0"/>
              <a:t>Items 22 byte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32kbyte correspond to </a:t>
            </a:r>
            <a:r>
              <a:rPr lang="en-US" i="1" dirty="0" smtClean="0"/>
              <a:t>k</a:t>
            </a:r>
            <a:r>
              <a:rPr lang="en-US" dirty="0" smtClean="0"/>
              <a:t> = 862</a:t>
            </a:r>
          </a:p>
          <a:p>
            <a:pPr lvl="1"/>
            <a:endParaRPr lang="de-D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4394264" cy="33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r="3334"/>
          <a:stretch>
            <a:fillRect/>
          </a:stretch>
        </p:blipFill>
        <p:spPr bwMode="auto">
          <a:xfrm>
            <a:off x="4714844" y="2857496"/>
            <a:ext cx="4256874" cy="33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571472" y="1428736"/>
            <a:ext cx="6000792" cy="857256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</a:pPr>
            <a:r>
              <a:rPr lang="de-DE" sz="200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de-DE" sz="2000" b="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 SUM(</a:t>
            </a:r>
            <a:r>
              <a:rPr lang="de-DE" sz="2000" b="0" kern="0" dirty="0" err="1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b="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de-DE" sz="200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de-DE" sz="2000" b="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0" kern="0" dirty="0" err="1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num_bytes</a:t>
            </a:r>
            <a:endParaRPr lang="de-DE" sz="2000" b="0" kern="0" dirty="0" smtClean="0">
              <a:solidFill>
                <a:srgbClr val="001D4B"/>
              </a:solidFill>
              <a:latin typeface="Courier New" pitchFamily="49" charset="0"/>
              <a:cs typeface="Courier New" pitchFamily="49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de-DE" sz="200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200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OM </a:t>
            </a:r>
            <a:r>
              <a:rPr lang="en-US" sz="2000" b="0" kern="0" dirty="0" smtClean="0">
                <a:solidFill>
                  <a:srgbClr val="001D4B"/>
                </a:solidFill>
                <a:latin typeface="Courier New" pitchFamily="49" charset="0"/>
                <a:cs typeface="Courier New" pitchFamily="49" charset="0"/>
              </a:rPr>
              <a:t>packets [Range 60 Minutes]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Ad-hoc </a:t>
            </a:r>
            <a:r>
              <a:rPr lang="de-DE" dirty="0" err="1" smtClean="0"/>
              <a:t>Queries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6410" r="1993"/>
          <a:stretch>
            <a:fillRect/>
          </a:stretch>
        </p:blipFill>
        <p:spPr bwMode="auto">
          <a:xfrm>
            <a:off x="2799622" y="2920382"/>
            <a:ext cx="4201270" cy="34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143240" y="257174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window width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(fixed)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071942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kern="1200" dirty="0" err="1" smtClean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synthetic</a:t>
            </a:r>
            <a:r>
              <a:rPr lang="de-DE" sz="1600" kern="1200" dirty="0" smtClean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600" kern="1200" dirty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sine </a:t>
            </a:r>
            <a:r>
              <a:rPr lang="de-DE" sz="1600" kern="1200" dirty="0" err="1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curve</a:t>
            </a:r>
            <a:r>
              <a:rPr lang="de-DE" sz="1600" kern="1200" dirty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 (24h</a:t>
            </a:r>
            <a:r>
              <a:rPr lang="de-DE" sz="1600" kern="1200" dirty="0" smtClean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kern="1200" dirty="0" smtClean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 plus </a:t>
            </a:r>
            <a:r>
              <a:rPr lang="de-DE" sz="1600" kern="1200" dirty="0" err="1" smtClean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peak</a:t>
            </a:r>
            <a:endParaRPr lang="en-US" sz="1600" kern="1200" dirty="0">
              <a:solidFill>
                <a:srgbClr val="001D4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00496" y="4214818"/>
            <a:ext cx="14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window size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(varying)</a:t>
            </a:r>
            <a:endParaRPr lang="en-US" sz="1800" dirty="0"/>
          </a:p>
        </p:txBody>
      </p:sp>
      <p:cxnSp>
        <p:nvCxnSpPr>
          <p:cNvPr id="24" name="Gerade Verbindung 23"/>
          <p:cNvCxnSpPr/>
          <p:nvPr/>
        </p:nvCxnSpPr>
        <p:spPr bwMode="auto">
          <a:xfrm rot="5400000">
            <a:off x="2586101" y="4928405"/>
            <a:ext cx="2428894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Geschweifte Klammer rechts 24"/>
          <p:cNvSpPr/>
          <p:nvPr/>
        </p:nvSpPr>
        <p:spPr bwMode="auto">
          <a:xfrm rot="5400000">
            <a:off x="4238624" y="1064720"/>
            <a:ext cx="381000" cy="2571768"/>
          </a:xfrm>
          <a:prstGeom prst="rightBrace">
            <a:avLst>
              <a:gd name="adj1" fmla="val 5731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 rot="5400000">
            <a:off x="3728316" y="3357562"/>
            <a:ext cx="428628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rade Verbindung 32"/>
          <p:cNvCxnSpPr/>
          <p:nvPr/>
        </p:nvCxnSpPr>
        <p:spPr bwMode="auto">
          <a:xfrm rot="5400000">
            <a:off x="2676589" y="4928405"/>
            <a:ext cx="2428894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39989" y="1071546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 smtClean="0">
                <a:solidFill>
                  <a:srgbClr val="001D4B"/>
                </a:solidFill>
                <a:latin typeface="Arial" pitchFamily="34" charset="0"/>
                <a:ea typeface="+mn-ea"/>
                <a:cs typeface="+mn-cs"/>
              </a:rPr>
              <a:t>Query a data stream</a:t>
            </a:r>
            <a:endParaRPr lang="en-US" sz="1600" kern="1200" dirty="0">
              <a:solidFill>
                <a:srgbClr val="001D4B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0" name="Gerade Verbindung mit Pfeil 19"/>
          <p:cNvCxnSpPr/>
          <p:nvPr/>
        </p:nvCxnSpPr>
        <p:spPr bwMode="auto">
          <a:xfrm rot="5400000">
            <a:off x="4000496" y="5000636"/>
            <a:ext cx="428628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rot="16200000" flipH="1">
            <a:off x="4500562" y="5143512"/>
            <a:ext cx="500066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 rot="5400000" flipH="1" flipV="1">
            <a:off x="5179223" y="3750471"/>
            <a:ext cx="428628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5143504" y="4857760"/>
            <a:ext cx="357190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Experiments: Sample Size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SEARCH</a:t>
            </a:r>
          </a:p>
          <a:p>
            <a:pPr lvl="1"/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, </a:t>
            </a:r>
            <a:r>
              <a:rPr lang="de-DE" dirty="0" err="1" smtClean="0"/>
              <a:t>slowly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endParaRPr lang="de-DE" dirty="0" smtClean="0"/>
          </a:p>
          <a:p>
            <a:pPr lvl="1"/>
            <a:r>
              <a:rPr lang="en-US" dirty="0" smtClean="0"/>
              <a:t>Min: 0</a:t>
            </a:r>
            <a:r>
              <a:rPr lang="de-DE" dirty="0" smtClean="0">
                <a:solidFill>
                  <a:schemeClr val="tx1"/>
                </a:solidFill>
              </a:rPr>
              <a:t> ―</a:t>
            </a:r>
            <a:r>
              <a:rPr lang="en-US" dirty="0" smtClean="0"/>
              <a:t> </a:t>
            </a:r>
            <a:r>
              <a:rPr lang="en-US" dirty="0" err="1" smtClean="0"/>
              <a:t>Avg</a:t>
            </a:r>
            <a:r>
              <a:rPr lang="en-US" dirty="0" smtClean="0"/>
              <a:t>: 16,482 </a:t>
            </a:r>
            <a:r>
              <a:rPr lang="de-DE" dirty="0" smtClean="0"/>
              <a:t>― Max:</a:t>
            </a:r>
            <a:r>
              <a:rPr lang="en-US" dirty="0" smtClean="0"/>
              <a:t> 37,947</a:t>
            </a:r>
          </a:p>
          <a:p>
            <a:pPr lvl="1"/>
            <a:r>
              <a:rPr lang="en-US" dirty="0" smtClean="0"/>
              <a:t>Items 12 bytes: 32kbyte correspond to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de-DE" dirty="0" smtClean="0"/>
              <a:t>1,170</a:t>
            </a:r>
            <a:endParaRPr lang="en-US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82" y="2786058"/>
            <a:ext cx="439740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82" y="2786059"/>
            <a:ext cx="44005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Multiple Items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</a:t>
            </a:r>
            <a:r>
              <a:rPr lang="de-DE" dirty="0" err="1" smtClean="0"/>
              <a:t>copies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BPS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smtClean="0"/>
              <a:t>Slow: O(</a:t>
            </a:r>
            <a:r>
              <a:rPr lang="de-DE" i="1" dirty="0" err="1" smtClean="0"/>
              <a:t>kN</a:t>
            </a:r>
            <a:r>
              <a:rPr lang="de-DE" dirty="0" smtClean="0"/>
              <a:t>) 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</a:t>
            </a:r>
            <a:r>
              <a:rPr lang="de-DE" dirty="0" err="1" smtClean="0"/>
              <a:t>highest-priority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 smtClean="0"/>
          </a:p>
          <a:p>
            <a:pPr lvl="1"/>
            <a:r>
              <a:rPr lang="de-DE" dirty="0" smtClean="0"/>
              <a:t>Fast: O(</a:t>
            </a:r>
            <a:r>
              <a:rPr lang="de-DE" i="1" dirty="0" smtClean="0"/>
              <a:t>N </a:t>
            </a:r>
            <a:r>
              <a:rPr lang="de-DE" dirty="0" smtClean="0"/>
              <a:t>+ </a:t>
            </a:r>
            <a:r>
              <a:rPr lang="de-DE" i="1" dirty="0" smtClean="0"/>
              <a:t>k </a:t>
            </a:r>
            <a:r>
              <a:rPr lang="de-DE" dirty="0" err="1" smtClean="0"/>
              <a:t>log</a:t>
            </a:r>
            <a:r>
              <a:rPr lang="de-DE" i="1" dirty="0" err="1" smtClean="0"/>
              <a:t>k</a:t>
            </a:r>
            <a:r>
              <a:rPr lang="de-DE" i="1" dirty="0" smtClean="0"/>
              <a:t> </a:t>
            </a:r>
            <a:r>
              <a:rPr lang="de-DE" dirty="0" err="1" smtClean="0"/>
              <a:t>log</a:t>
            </a:r>
            <a:r>
              <a:rPr lang="de-DE" i="1" dirty="0" err="1" smtClean="0"/>
              <a:t>N</a:t>
            </a:r>
            <a:r>
              <a:rPr lang="de-DE" dirty="0" smtClean="0"/>
              <a:t>) in </a:t>
            </a:r>
            <a:r>
              <a:rPr lang="de-DE" dirty="0" err="1" smtClean="0"/>
              <a:t>expectation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225" y="3075190"/>
            <a:ext cx="4365550" cy="32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3857620" y="2714620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0" dirty="0" smtClean="0">
                <a:solidFill>
                  <a:srgbClr val="001D4B"/>
                </a:solidFill>
                <a:latin typeface="Verdana"/>
              </a:rPr>
              <a:t>NETWORK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FF8F4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Techniques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Bounded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Priority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Sampling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Analysis &amp; Experimental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rgbClr val="FF8F43"/>
                </a:solidFill>
              </a:rPr>
              <a:t>Conclusion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Sampling time-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windows</a:t>
            </a:r>
            <a:endParaRPr lang="de-DE" dirty="0" smtClean="0"/>
          </a:p>
          <a:p>
            <a:pPr lvl="1"/>
            <a:r>
              <a:rPr lang="de-DE" dirty="0" err="1" smtClean="0"/>
              <a:t>Challenging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fluctuates</a:t>
            </a:r>
            <a:endParaRPr lang="de-DE" dirty="0" smtClean="0"/>
          </a:p>
          <a:p>
            <a:pPr lvl="1"/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do not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guarantees</a:t>
            </a:r>
            <a:endParaRPr lang="de-DE" dirty="0" smtClean="0"/>
          </a:p>
          <a:p>
            <a:pPr lvl="1"/>
            <a:r>
              <a:rPr lang="de-DE" dirty="0" err="1" smtClean="0"/>
              <a:t>Impossible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sample </a:t>
            </a:r>
            <a:r>
              <a:rPr lang="de-DE" dirty="0" err="1" smtClean="0"/>
              <a:t>size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endParaRPr lang="de-DE" dirty="0" smtClean="0"/>
          </a:p>
          <a:p>
            <a:pPr lvl="1"/>
            <a:r>
              <a:rPr lang="de-DE" dirty="0" err="1" smtClean="0"/>
              <a:t>Proceed</a:t>
            </a:r>
            <a:r>
              <a:rPr lang="de-DE" dirty="0" smtClean="0"/>
              <a:t> in a </a:t>
            </a:r>
            <a:r>
              <a:rPr lang="de-DE" dirty="0" err="1" smtClean="0"/>
              <a:t>best-effort</a:t>
            </a:r>
            <a:r>
              <a:rPr lang="de-DE" dirty="0" smtClean="0"/>
              <a:t> </a:t>
            </a:r>
            <a:r>
              <a:rPr lang="de-DE" dirty="0" err="1" smtClean="0"/>
              <a:t>manner</a:t>
            </a:r>
            <a:endParaRPr lang="de-DE" dirty="0" smtClean="0"/>
          </a:p>
          <a:p>
            <a:pPr lvl="1"/>
            <a:r>
              <a:rPr lang="de-DE" dirty="0" err="1" smtClean="0"/>
              <a:t>Probabilistic</a:t>
            </a:r>
            <a:r>
              <a:rPr lang="de-DE" dirty="0" smtClean="0"/>
              <a:t> sample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guarantees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de-DE" dirty="0" smtClean="0"/>
          </a:p>
          <a:p>
            <a:pPr lvl="1"/>
            <a:r>
              <a:rPr lang="de-DE" dirty="0" err="1" smtClean="0"/>
              <a:t>Stratified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2275" y="2349500"/>
            <a:ext cx="3671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400" dirty="0">
                <a:solidFill>
                  <a:srgbClr val="001D4B"/>
                </a:solidFill>
                <a:latin typeface="Verdana" pitchFamily="34" charset="0"/>
              </a:rPr>
              <a:t>Thank you!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7175" y="3716338"/>
            <a:ext cx="3663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400">
                <a:solidFill>
                  <a:schemeClr val="folHlink"/>
                </a:solidFill>
                <a:latin typeface="Verdana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de-DE" sz="4000" dirty="0" smtClean="0"/>
              <a:t>Backup: </a:t>
            </a:r>
          </a:p>
          <a:p>
            <a:pPr algn="ctr">
              <a:buNone/>
            </a:pPr>
            <a:r>
              <a:rPr lang="de-DE" sz="4000" dirty="0" err="1" smtClean="0"/>
              <a:t>Stratified</a:t>
            </a:r>
            <a:r>
              <a:rPr lang="de-DE" sz="4000" dirty="0" smtClean="0"/>
              <a:t> Sampling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Stratified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endParaRPr lang="de-DE" dirty="0" smtClean="0"/>
          </a:p>
          <a:p>
            <a:pPr lvl="1"/>
            <a:r>
              <a:rPr lang="de-DE" dirty="0" smtClean="0"/>
              <a:t>Partition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stream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consecutive</a:t>
            </a:r>
            <a:r>
              <a:rPr lang="de-DE" dirty="0" smtClean="0"/>
              <a:t> </a:t>
            </a:r>
            <a:r>
              <a:rPr lang="de-DE" dirty="0" err="1" smtClean="0"/>
              <a:t>strata</a:t>
            </a:r>
            <a:r>
              <a:rPr lang="de-DE" dirty="0" smtClean="0"/>
              <a:t> (</a:t>
            </a:r>
            <a:r>
              <a:rPr lang="de-DE" dirty="0" err="1" smtClean="0"/>
              <a:t>partitions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Store </a:t>
            </a:r>
            <a:r>
              <a:rPr lang="de-DE" dirty="0" err="1" smtClean="0"/>
              <a:t>stratum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, </a:t>
            </a:r>
            <a:r>
              <a:rPr lang="de-DE" dirty="0" err="1" smtClean="0"/>
              <a:t>expiry</a:t>
            </a:r>
            <a:r>
              <a:rPr lang="de-DE" dirty="0" smtClean="0"/>
              <a:t> </a:t>
            </a:r>
            <a:r>
              <a:rPr lang="de-DE" dirty="0" err="1" smtClean="0"/>
              <a:t>timestamp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uniform sample </a:t>
            </a:r>
          </a:p>
          <a:p>
            <a:pPr lvl="1"/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applicable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Equi</a:t>
            </a:r>
            <a:r>
              <a:rPr lang="de-DE" dirty="0" smtClean="0"/>
              <a:t>-Width </a:t>
            </a:r>
            <a:r>
              <a:rPr lang="de-DE" dirty="0" err="1" smtClean="0"/>
              <a:t>Stratification</a:t>
            </a:r>
            <a:endParaRPr lang="de-DE" dirty="0" smtClean="0"/>
          </a:p>
          <a:p>
            <a:pPr lvl="1"/>
            <a:r>
              <a:rPr lang="de-DE" dirty="0" smtClean="0"/>
              <a:t>Start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stratum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el-GR" dirty="0" smtClean="0"/>
              <a:t>Δ</a:t>
            </a:r>
            <a:r>
              <a:rPr lang="de-DE" i="1" dirty="0" smtClean="0"/>
              <a:t>t</a:t>
            </a:r>
            <a:r>
              <a:rPr lang="de-DE" dirty="0" smtClean="0"/>
              <a:t> time </a:t>
            </a:r>
            <a:r>
              <a:rPr lang="de-DE" dirty="0" err="1" smtClean="0"/>
              <a:t>units</a:t>
            </a:r>
            <a:endParaRPr lang="de-DE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42942" y="3755982"/>
          <a:ext cx="7539038" cy="1554162"/>
        </p:xfrm>
        <a:graphic>
          <a:graphicData uri="http://schemas.openxmlformats.org/presentationml/2006/ole">
            <p:oleObj spid="_x0000_s34817" name="Visio" r:id="rId4" imgW="3018547" imgH="622840" progId="Visio.Drawing.11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42942" y="3755982"/>
          <a:ext cx="7535863" cy="1557337"/>
        </p:xfrm>
        <a:graphic>
          <a:graphicData uri="http://schemas.openxmlformats.org/presentationml/2006/ole">
            <p:oleObj spid="_x0000_s34818" name="Visio" r:id="rId5" imgW="3018547" imgH="623381" progId="Visio.Drawing.11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42942" y="3755982"/>
          <a:ext cx="7535863" cy="1557337"/>
        </p:xfrm>
        <a:graphic>
          <a:graphicData uri="http://schemas.openxmlformats.org/presentationml/2006/ole">
            <p:oleObj spid="_x0000_s34819" name="Visio" r:id="rId6" imgW="3018547" imgH="623921" progId="Visio.Drawing.11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285984" y="502915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=2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0496" y="502915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=1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15008" y="502915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3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=6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29520" y="502915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4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=0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85984" y="538634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50%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00496" y="538634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100%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15008" y="538634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16%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stratum</a:t>
            </a:r>
            <a:r>
              <a:rPr lang="de-DE" dirty="0" smtClean="0"/>
              <a:t> </a:t>
            </a:r>
            <a:r>
              <a:rPr lang="de-DE" dirty="0" err="1" smtClean="0"/>
              <a:t>sizes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endParaRPr lang="de-DE" dirty="0" smtClean="0"/>
          </a:p>
          <a:p>
            <a:pPr lvl="1"/>
            <a:r>
              <a:rPr lang="de-DE" dirty="0" smtClean="0">
                <a:sym typeface="Symbol"/>
              </a:rPr>
              <a:t>Attribute </a:t>
            </a:r>
            <a:r>
              <a:rPr lang="de-DE" dirty="0" err="1" smtClean="0">
                <a:sym typeface="Symbol"/>
              </a:rPr>
              <a:t>is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normally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distributed</a:t>
            </a:r>
            <a:r>
              <a:rPr lang="de-DE" dirty="0" smtClean="0">
                <a:sym typeface="Symbol"/>
              </a:rPr>
              <a:t>, </a:t>
            </a:r>
            <a:r>
              <a:rPr lang="de-DE" dirty="0" err="1" smtClean="0">
                <a:sym typeface="Symbol"/>
              </a:rPr>
              <a:t>mean</a:t>
            </a:r>
            <a:r>
              <a:rPr lang="de-DE" dirty="0" smtClean="0">
                <a:sym typeface="Symbol"/>
              </a:rPr>
              <a:t> , </a:t>
            </a:r>
            <a:r>
              <a:rPr lang="de-DE" dirty="0" err="1" smtClean="0">
                <a:sym typeface="Symbol"/>
              </a:rPr>
              <a:t>variance</a:t>
            </a:r>
            <a:r>
              <a:rPr lang="de-DE" dirty="0" smtClean="0">
                <a:sym typeface="Symbol"/>
              </a:rPr>
              <a:t> </a:t>
            </a:r>
            <a:r>
              <a:rPr lang="de-DE" baseline="30000" dirty="0" smtClean="0">
                <a:sym typeface="Symbol"/>
              </a:rPr>
              <a:t>2</a:t>
            </a:r>
          </a:p>
          <a:p>
            <a:pPr lvl="1"/>
            <a:r>
              <a:rPr lang="de-DE" dirty="0" err="1" smtClean="0"/>
              <a:t>Estimator</a:t>
            </a:r>
            <a:r>
              <a:rPr lang="de-DE" dirty="0" smtClean="0"/>
              <a:t> </a:t>
            </a:r>
            <a:r>
              <a:rPr lang="de-DE" dirty="0" err="1" smtClean="0"/>
              <a:t>variance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per-</a:t>
            </a:r>
            <a:r>
              <a:rPr lang="de-DE" dirty="0" err="1" smtClean="0"/>
              <a:t>strata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endParaRPr lang="de-DE" baseline="30000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Minimized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all </a:t>
            </a:r>
            <a:r>
              <a:rPr lang="de-DE" dirty="0" err="1" smtClean="0"/>
              <a:t>strata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size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214678" y="2285992"/>
          <a:ext cx="2205038" cy="714375"/>
        </p:xfrm>
        <a:graphic>
          <a:graphicData uri="http://schemas.openxmlformats.org/presentationml/2006/ole">
            <p:oleObj spid="_x0000_s26626" name="Formel" r:id="rId4" imgW="1371600" imgH="444240" progId="Equation.3">
              <p:embed/>
            </p:oleObj>
          </a:graphicData>
        </a:graphic>
      </p:graphicFrame>
      <p:pic>
        <p:nvPicPr>
          <p:cNvPr id="2666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076596"/>
            <a:ext cx="3600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Optimum </a:t>
            </a:r>
            <a:r>
              <a:rPr lang="de-DE" dirty="0" err="1" smtClean="0"/>
              <a:t>Stratification</a:t>
            </a:r>
            <a:endParaRPr lang="de-DE" dirty="0" smtClean="0"/>
          </a:p>
          <a:p>
            <a:pPr lvl="1"/>
            <a:r>
              <a:rPr lang="de-DE" dirty="0" err="1" smtClean="0"/>
              <a:t>Strata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de-DE" dirty="0" smtClean="0"/>
          </a:p>
          <a:p>
            <a:pPr lvl="1"/>
            <a:r>
              <a:rPr lang="de-DE" dirty="0" smtClean="0"/>
              <a:t>Not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move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r>
              <a:rPr lang="de-DE" dirty="0" smtClean="0"/>
              <a:t> </a:t>
            </a:r>
            <a:r>
              <a:rPr lang="de-DE" dirty="0" err="1" smtClean="0"/>
              <a:t>arbitrary</a:t>
            </a:r>
            <a:endParaRPr lang="de-DE" dirty="0" smtClean="0"/>
          </a:p>
          <a:p>
            <a:pPr lvl="1"/>
            <a:r>
              <a:rPr lang="de-DE" dirty="0" smtClean="0"/>
              <a:t>But: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strata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Merge-Based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endParaRPr lang="de-DE" dirty="0" smtClean="0"/>
          </a:p>
          <a:p>
            <a:pPr lvl="1"/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merges</a:t>
            </a:r>
            <a:r>
              <a:rPr lang="de-DE" dirty="0" smtClean="0"/>
              <a:t> so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minimize</a:t>
            </a:r>
            <a:r>
              <a:rPr lang="de-DE" dirty="0" smtClean="0"/>
              <a:t> QS </a:t>
            </a:r>
            <a:r>
              <a:rPr lang="de-DE" dirty="0" err="1" smtClean="0"/>
              <a:t>at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expiration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stratum</a:t>
            </a:r>
            <a:endParaRPr lang="de-DE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4318000"/>
          <a:ext cx="7535863" cy="1557338"/>
        </p:xfrm>
        <a:graphic>
          <a:graphicData uri="http://schemas.openxmlformats.org/presentationml/2006/ole">
            <p:oleObj spid="_x0000_s46082" name="Visio" r:id="rId3" imgW="3018547" imgH="623381" progId="Visio.Drawing.11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-8626" y="4312299"/>
          <a:ext cx="7553325" cy="1565275"/>
        </p:xfrm>
        <a:graphic>
          <a:graphicData uri="http://schemas.openxmlformats.org/presentationml/2006/ole">
            <p:oleObj spid="_x0000_s46083" name="Visio" r:id="rId4" imgW="3018547" imgH="626083" progId="Visio.Drawing.11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0" y="4318000"/>
          <a:ext cx="7535863" cy="1557338"/>
        </p:xfrm>
        <a:graphic>
          <a:graphicData uri="http://schemas.openxmlformats.org/presentationml/2006/ole">
            <p:oleObj spid="_x0000_s46084" name="Visio" r:id="rId5" imgW="3018547" imgH="623921" progId="Visio.Drawing.11">
              <p:embed/>
            </p:oleObj>
          </a:graphicData>
        </a:graphic>
      </p:graphicFrame>
      <p:cxnSp>
        <p:nvCxnSpPr>
          <p:cNvPr id="9" name="Gerade Verbindung 8"/>
          <p:cNvCxnSpPr/>
          <p:nvPr/>
        </p:nvCxnSpPr>
        <p:spPr bwMode="auto">
          <a:xfrm rot="16200000" flipH="1">
            <a:off x="2357422" y="5572140"/>
            <a:ext cx="571504" cy="42862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rot="5400000">
            <a:off x="3571868" y="5572140"/>
            <a:ext cx="571504" cy="42862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2428860" y="60722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dirty="0" err="1" smtClean="0">
                <a:solidFill>
                  <a:srgbClr val="000066"/>
                </a:solidFill>
                <a:latin typeface="+mn-lt"/>
              </a:rPr>
              <a:t>Merge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305188" y="3714752"/>
          <a:ext cx="3124200" cy="993775"/>
        </p:xfrm>
        <a:graphic>
          <a:graphicData uri="http://schemas.openxmlformats.org/presentationml/2006/ole">
            <p:oleObj spid="_x0000_s46085" name="Visio" r:id="rId6" imgW="1247843" imgH="396943" progId="Visio.Drawing.11">
              <p:embed/>
            </p:oleObj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2500298" y="557214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=3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43438" y="557214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=3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72132" y="557214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3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=3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715140" y="557214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-25000" dirty="0" smtClean="0">
                <a:solidFill>
                  <a:srgbClr val="000066"/>
                </a:solidFill>
                <a:latin typeface="+mn-lt"/>
              </a:rPr>
              <a:t>4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=0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500298" y="592933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33%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643438" y="592933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33%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72132" y="592933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66"/>
                </a:solidFill>
                <a:latin typeface="+mn-lt"/>
              </a:rPr>
              <a:t>33%</a:t>
            </a:r>
            <a:endParaRPr lang="de-DE" sz="200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Assumption</a:t>
            </a:r>
            <a:r>
              <a:rPr lang="de-DE" dirty="0" smtClean="0"/>
              <a:t> (</a:t>
            </a:r>
            <a:r>
              <a:rPr lang="de-DE" dirty="0" err="1" smtClean="0"/>
              <a:t>preliminary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arrivals</a:t>
            </a:r>
            <a:r>
              <a:rPr lang="de-DE" dirty="0" smtClean="0"/>
              <a:t> </a:t>
            </a:r>
            <a:r>
              <a:rPr lang="de-DE" dirty="0" err="1" smtClean="0"/>
              <a:t>till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stratum</a:t>
            </a:r>
            <a:r>
              <a:rPr lang="de-DE" dirty="0" smtClean="0"/>
              <a:t> </a:t>
            </a:r>
            <a:r>
              <a:rPr lang="de-DE" dirty="0" err="1" smtClean="0"/>
              <a:t>expiration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Goal</a:t>
            </a:r>
          </a:p>
          <a:p>
            <a:pPr lvl="1"/>
            <a:r>
              <a:rPr lang="de-DE" dirty="0" smtClean="0"/>
              <a:t>Partition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i="1" dirty="0" smtClean="0"/>
              <a:t>l</a:t>
            </a:r>
            <a:r>
              <a:rPr lang="de-DE" dirty="0" smtClean="0"/>
              <a:t>-1 </a:t>
            </a:r>
            <a:r>
              <a:rPr lang="de-DE" dirty="0" err="1" smtClean="0"/>
              <a:t>partitions</a:t>
            </a:r>
            <a:r>
              <a:rPr lang="de-DE" dirty="0" smtClean="0"/>
              <a:t>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squares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minimized</a:t>
            </a:r>
            <a:endParaRPr lang="de-DE" dirty="0" smtClean="0"/>
          </a:p>
          <a:p>
            <a:pPr lvl="1"/>
            <a:r>
              <a:rPr lang="de-DE" dirty="0" smtClean="0">
                <a:sym typeface="Wingdings" pitchFamily="2" charset="2"/>
              </a:rPr>
              <a:t>Dynamic </a:t>
            </a:r>
            <a:r>
              <a:rPr lang="de-DE" dirty="0" err="1" smtClean="0">
                <a:sym typeface="Wingdings" pitchFamily="2" charset="2"/>
              </a:rPr>
              <a:t>programming</a:t>
            </a:r>
            <a:endParaRPr lang="de-DE" dirty="0" smtClean="0"/>
          </a:p>
          <a:p>
            <a:pPr lvl="2"/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: O(</a:t>
            </a:r>
            <a:r>
              <a:rPr lang="de-DE" i="1" dirty="0" smtClean="0"/>
              <a:t>l</a:t>
            </a:r>
            <a:r>
              <a:rPr lang="de-DE" dirty="0" smtClean="0"/>
              <a:t>(</a:t>
            </a:r>
            <a:r>
              <a:rPr lang="de-DE" i="1" dirty="0" err="1" smtClean="0"/>
              <a:t>l</a:t>
            </a:r>
            <a:r>
              <a:rPr lang="de-DE" dirty="0" err="1" smtClean="0"/>
              <a:t>+</a:t>
            </a:r>
            <a:r>
              <a:rPr lang="de-DE" i="1" dirty="0" err="1" smtClean="0"/>
              <a:t>N</a:t>
            </a:r>
            <a:r>
              <a:rPr lang="de-DE" baseline="30000" dirty="0" smtClean="0"/>
              <a:t>+</a:t>
            </a:r>
            <a:r>
              <a:rPr lang="de-DE" dirty="0" smtClean="0"/>
              <a:t>)</a:t>
            </a:r>
            <a:r>
              <a:rPr lang="de-DE" baseline="30000" dirty="0" smtClean="0"/>
              <a:t>2</a:t>
            </a:r>
            <a:r>
              <a:rPr lang="de-DE" dirty="0" smtClean="0"/>
              <a:t>) time</a:t>
            </a:r>
          </a:p>
          <a:p>
            <a:pPr lvl="2"/>
            <a:r>
              <a:rPr lang="de-DE" dirty="0" err="1" smtClean="0"/>
              <a:t>Here</a:t>
            </a:r>
            <a:r>
              <a:rPr lang="de-DE" dirty="0" smtClean="0"/>
              <a:t>: O(l</a:t>
            </a:r>
            <a:r>
              <a:rPr lang="de-DE" baseline="30000" dirty="0" smtClean="0"/>
              <a:t>3</a:t>
            </a:r>
            <a:r>
              <a:rPr lang="de-DE" dirty="0" smtClean="0"/>
              <a:t>) time</a:t>
            </a:r>
          </a:p>
          <a:p>
            <a:pPr lvl="2"/>
            <a:r>
              <a:rPr lang="de-DE" dirty="0" smtClean="0"/>
              <a:t>Details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endParaRPr lang="de-DE" dirty="0" smtClean="0"/>
          </a:p>
          <a:p>
            <a:pPr lvl="1"/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071802" y="3660778"/>
          <a:ext cx="2383926" cy="839792"/>
        </p:xfrm>
        <a:graphic>
          <a:graphicData uri="http://schemas.openxmlformats.org/presentationml/2006/ole">
            <p:oleObj spid="_x0000_s27650" name="Formel" r:id="rId3" imgW="1117440" imgH="393480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785918" y="1928802"/>
          <a:ext cx="5183342" cy="1071570"/>
        </p:xfrm>
        <a:graphic>
          <a:graphicData uri="http://schemas.openxmlformats.org/presentationml/2006/ole">
            <p:oleObj spid="_x0000_s27653" name="Visio" r:id="rId4" imgW="3018547" imgH="623381" progId="Visio.Drawing.11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928926" y="28046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smtClean="0">
                <a:solidFill>
                  <a:srgbClr val="000066"/>
                </a:solidFill>
                <a:latin typeface="+mn-lt"/>
              </a:rPr>
              <a:t>2,</a:t>
            </a:r>
            <a:endParaRPr lang="de-DE" sz="16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00496" y="28046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smtClean="0">
                <a:solidFill>
                  <a:srgbClr val="000066"/>
                </a:solidFill>
                <a:latin typeface="+mn-lt"/>
              </a:rPr>
              <a:t>1,</a:t>
            </a:r>
            <a:endParaRPr lang="de-DE" sz="16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72066" y="28046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smtClean="0">
                <a:solidFill>
                  <a:srgbClr val="000066"/>
                </a:solidFill>
                <a:latin typeface="+mn-lt"/>
              </a:rPr>
              <a:t>3,</a:t>
            </a:r>
            <a:endParaRPr lang="de-DE" sz="16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15008" y="28046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 smtClean="0">
                <a:solidFill>
                  <a:srgbClr val="000066"/>
                </a:solidFill>
                <a:latin typeface="+mn-lt"/>
              </a:rPr>
              <a:t>1,1,1</a:t>
            </a:r>
            <a:endParaRPr lang="de-DE" sz="1600" b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0694" y="307181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1" dirty="0" smtClean="0">
                <a:solidFill>
                  <a:srgbClr val="000066"/>
                </a:solidFill>
                <a:latin typeface="+mn-lt"/>
              </a:rPr>
              <a:t>N</a:t>
            </a:r>
            <a:r>
              <a:rPr lang="de-DE" sz="2000" b="0" baseline="30000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de-DE" sz="2000" b="0" dirty="0" smtClean="0">
                <a:solidFill>
                  <a:srgbClr val="000066"/>
                </a:solidFill>
                <a:latin typeface="+mn-lt"/>
              </a:rPr>
              <a:t>=3</a:t>
            </a:r>
            <a:endParaRPr lang="de-DE" sz="2000" b="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Time-</a:t>
            </a:r>
            <a:r>
              <a:rPr lang="de-DE" dirty="0" err="1" smtClean="0"/>
              <a:t>Based</a:t>
            </a:r>
            <a:r>
              <a:rPr lang="de-DE" dirty="0" smtClean="0"/>
              <a:t> Windows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Approaches</a:t>
            </a:r>
          </a:p>
          <a:p>
            <a:pPr lvl="1"/>
            <a:r>
              <a:rPr lang="de-DE" dirty="0" err="1" smtClean="0"/>
              <a:t>Exact</a:t>
            </a:r>
            <a:r>
              <a:rPr lang="de-DE" dirty="0" smtClean="0"/>
              <a:t>: Store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endParaRPr lang="de-DE" dirty="0" smtClean="0"/>
          </a:p>
          <a:p>
            <a:pPr lvl="1"/>
            <a:r>
              <a:rPr lang="de-DE" dirty="0" err="1" smtClean="0"/>
              <a:t>Approximate</a:t>
            </a:r>
            <a:endParaRPr lang="de-DE" dirty="0" smtClean="0"/>
          </a:p>
          <a:p>
            <a:pPr lvl="2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specialized</a:t>
            </a:r>
            <a:r>
              <a:rPr lang="de-DE" dirty="0" smtClean="0"/>
              <a:t> </a:t>
            </a:r>
            <a:r>
              <a:rPr lang="de-DE" dirty="0" err="1" smtClean="0"/>
              <a:t>synopses</a:t>
            </a:r>
            <a:endParaRPr lang="de-DE" dirty="0" smtClean="0"/>
          </a:p>
          <a:p>
            <a:pPr lvl="2"/>
            <a:r>
              <a:rPr lang="de-DE" u="sng" dirty="0" smtClean="0"/>
              <a:t>Random </a:t>
            </a:r>
            <a:r>
              <a:rPr lang="de-DE" u="sng" dirty="0" err="1" smtClean="0"/>
              <a:t>sampling</a:t>
            </a:r>
            <a:endParaRPr lang="de-DE" u="sng" dirty="0" smtClean="0"/>
          </a:p>
          <a:p>
            <a:endParaRPr lang="de-DE" dirty="0" smtClean="0"/>
          </a:p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Preserve</a:t>
            </a:r>
            <a:r>
              <a:rPr lang="de-DE" dirty="0" smtClean="0"/>
              <a:t> uniform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 smtClean="0"/>
          </a:p>
          <a:p>
            <a:pPr lvl="2">
              <a:buFont typeface="Wingdings" pitchFamily="2" charset="2"/>
              <a:buChar char=""/>
            </a:pP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endParaRPr lang="de-DE" dirty="0" smtClean="0"/>
          </a:p>
          <a:p>
            <a:pPr lvl="1"/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bounds</a:t>
            </a:r>
            <a:endParaRPr lang="de-DE" dirty="0" smtClean="0"/>
          </a:p>
          <a:p>
            <a:pPr lvl="2">
              <a:buFont typeface="Wingdings" pitchFamily="2" charset="2"/>
              <a:buChar char=""/>
            </a:pP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lvl="1"/>
            <a:r>
              <a:rPr lang="de-DE" dirty="0" err="1" smtClean="0"/>
              <a:t>Maximize</a:t>
            </a:r>
            <a:r>
              <a:rPr lang="de-DE" dirty="0" smtClean="0"/>
              <a:t> sample </a:t>
            </a:r>
            <a:r>
              <a:rPr lang="de-DE" dirty="0" err="1" smtClean="0"/>
              <a:t>size</a:t>
            </a:r>
            <a:endParaRPr lang="de-DE" dirty="0" smtClean="0"/>
          </a:p>
          <a:p>
            <a:pPr lvl="2">
              <a:buFont typeface="Wingdings" pitchFamily="2" charset="2"/>
              <a:buChar char="à"/>
            </a:pP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estimates</a:t>
            </a: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Estimation</a:t>
            </a:r>
            <a:endParaRPr lang="de-DE" dirty="0" smtClean="0"/>
          </a:p>
          <a:p>
            <a:pPr lvl="1"/>
            <a:r>
              <a:rPr lang="de-DE" dirty="0" err="1" smtClean="0"/>
              <a:t>Timespan</a:t>
            </a:r>
            <a:r>
              <a:rPr lang="de-DE" dirty="0" smtClean="0"/>
              <a:t> </a:t>
            </a:r>
            <a:r>
              <a:rPr lang="de-DE" dirty="0" err="1" smtClean="0"/>
              <a:t>till</a:t>
            </a:r>
            <a:r>
              <a:rPr lang="de-DE" dirty="0" smtClean="0"/>
              <a:t> </a:t>
            </a:r>
            <a:r>
              <a:rPr lang="de-DE" dirty="0" err="1" smtClean="0"/>
              <a:t>expiration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smtClean="0"/>
              <a:t>R</a:t>
            </a:r>
            <a:r>
              <a:rPr lang="de-DE" baseline="-25000" dirty="0" smtClean="0"/>
              <a:t>1</a:t>
            </a:r>
            <a:r>
              <a:rPr lang="de-DE" dirty="0" smtClean="0"/>
              <a:t>: </a:t>
            </a:r>
            <a:r>
              <a:rPr lang="de-DE" dirty="0" smtClean="0">
                <a:sym typeface="Symbol"/>
              </a:rPr>
              <a:t></a:t>
            </a:r>
          </a:p>
          <a:p>
            <a:pPr lvl="1"/>
            <a:r>
              <a:rPr lang="de-DE" dirty="0" err="1" smtClean="0">
                <a:sym typeface="Symbol"/>
              </a:rPr>
              <a:t>Idea</a:t>
            </a:r>
            <a:r>
              <a:rPr lang="de-DE" dirty="0" smtClean="0">
                <a:sym typeface="Symbol"/>
              </a:rPr>
              <a:t>: </a:t>
            </a:r>
            <a:r>
              <a:rPr lang="de-DE" dirty="0" err="1" smtClean="0">
                <a:sym typeface="Symbol"/>
              </a:rPr>
              <a:t>estimate</a:t>
            </a:r>
            <a:r>
              <a:rPr lang="de-DE" dirty="0" smtClean="0">
                <a:sym typeface="Symbol"/>
              </a:rPr>
              <a:t> = </a:t>
            </a:r>
            <a:r>
              <a:rPr lang="de-DE" dirty="0" err="1" smtClean="0">
                <a:sym typeface="Symbol"/>
              </a:rPr>
              <a:t>number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arrivals</a:t>
            </a:r>
            <a:r>
              <a:rPr lang="de-DE" dirty="0" smtClean="0">
                <a:sym typeface="Symbol"/>
              </a:rPr>
              <a:t> in </a:t>
            </a:r>
            <a:r>
              <a:rPr lang="de-DE" dirty="0" err="1" smtClean="0">
                <a:sym typeface="Symbol"/>
              </a:rPr>
              <a:t>the</a:t>
            </a:r>
            <a:r>
              <a:rPr lang="de-DE" dirty="0" smtClean="0">
                <a:sym typeface="Symbol"/>
              </a:rPr>
              <a:t> last  time </a:t>
            </a:r>
            <a:r>
              <a:rPr lang="de-DE" dirty="0" err="1" smtClean="0">
                <a:sym typeface="Symbol"/>
              </a:rPr>
              <a:t>units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smtClean="0">
                <a:sym typeface="Symbol"/>
              </a:rPr>
              <a:t>Find j such </a:t>
            </a:r>
            <a:r>
              <a:rPr lang="de-DE" dirty="0" err="1" smtClean="0">
                <a:sym typeface="Symbol"/>
              </a:rPr>
              <a:t>that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t</a:t>
            </a:r>
            <a:r>
              <a:rPr lang="de-DE" dirty="0" smtClean="0">
                <a:sym typeface="Symbol"/>
              </a:rPr>
              <a:t>-</a:t>
            </a:r>
            <a:r>
              <a:rPr lang="de-DE" i="1" dirty="0" err="1" smtClean="0">
                <a:sym typeface="Symbol"/>
              </a:rPr>
              <a:t>t</a:t>
            </a:r>
            <a:r>
              <a:rPr lang="de-DE" i="1" baseline="-25000" dirty="0" err="1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&gt;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t</a:t>
            </a:r>
            <a:r>
              <a:rPr lang="de-DE" dirty="0" smtClean="0">
                <a:sym typeface="Symbol"/>
              </a:rPr>
              <a:t>-</a:t>
            </a:r>
            <a:r>
              <a:rPr lang="de-DE" i="1" dirty="0" smtClean="0">
                <a:sym typeface="Symbol"/>
              </a:rPr>
              <a:t>t</a:t>
            </a:r>
            <a:r>
              <a:rPr lang="de-DE" i="1" baseline="-25000" dirty="0" smtClean="0">
                <a:sym typeface="Symbol"/>
              </a:rPr>
              <a:t>j</a:t>
            </a:r>
            <a:r>
              <a:rPr lang="de-DE" baseline="-25000" dirty="0" smtClean="0">
                <a:sym typeface="Symbol"/>
              </a:rPr>
              <a:t>+1</a:t>
            </a:r>
            <a:r>
              <a:rPr lang="de-DE" dirty="0" smtClean="0">
                <a:sym typeface="Symbol"/>
              </a:rPr>
              <a:t></a:t>
            </a:r>
          </a:p>
          <a:p>
            <a:pPr lvl="1"/>
            <a:r>
              <a:rPr lang="de-DE" dirty="0" err="1" smtClean="0">
                <a:sym typeface="Symbol"/>
              </a:rPr>
              <a:t>Estimate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N</a:t>
            </a:r>
            <a:r>
              <a:rPr lang="de-DE" baseline="30000" dirty="0" smtClean="0">
                <a:sym typeface="Symbol"/>
              </a:rPr>
              <a:t>+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as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N</a:t>
            </a:r>
            <a:r>
              <a:rPr lang="de-DE" i="1" baseline="-25000" dirty="0" smtClean="0">
                <a:sym typeface="Symbol"/>
              </a:rPr>
              <a:t>j+1,l</a:t>
            </a:r>
            <a:r>
              <a:rPr lang="de-DE" dirty="0" smtClean="0">
                <a:sym typeface="Symbol"/>
              </a:rPr>
              <a:t>/(</a:t>
            </a:r>
            <a:r>
              <a:rPr lang="de-DE" i="1" dirty="0" smtClean="0">
                <a:sym typeface="Symbol"/>
              </a:rPr>
              <a:t>t</a:t>
            </a:r>
            <a:r>
              <a:rPr lang="de-DE" dirty="0" smtClean="0">
                <a:sym typeface="Symbol"/>
              </a:rPr>
              <a:t>-</a:t>
            </a:r>
            <a:r>
              <a:rPr lang="de-DE" i="1" dirty="0" err="1" smtClean="0">
                <a:sym typeface="Symbol"/>
              </a:rPr>
              <a:t>t</a:t>
            </a:r>
            <a:r>
              <a:rPr lang="de-DE" i="1" baseline="-25000" dirty="0" err="1" smtClean="0">
                <a:sym typeface="Symbol"/>
              </a:rPr>
              <a:t>j</a:t>
            </a:r>
            <a:r>
              <a:rPr lang="de-DE" dirty="0" smtClean="0">
                <a:sym typeface="Symbol"/>
              </a:rPr>
              <a:t>)</a:t>
            </a:r>
          </a:p>
          <a:p>
            <a:pPr lvl="1"/>
            <a:endParaRPr lang="de-DE" dirty="0" smtClean="0">
              <a:sym typeface="Symbol"/>
            </a:endParaRPr>
          </a:p>
          <a:p>
            <a:r>
              <a:rPr lang="de-DE" dirty="0" err="1" smtClean="0">
                <a:sym typeface="Symbol"/>
              </a:rPr>
              <a:t>Robustness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err="1" smtClean="0">
                <a:sym typeface="Symbol"/>
              </a:rPr>
              <a:t>Estimates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may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wrong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smtClean="0">
                <a:sym typeface="Symbol"/>
              </a:rPr>
              <a:t>But </a:t>
            </a:r>
            <a:r>
              <a:rPr lang="de-DE" dirty="0" err="1" smtClean="0">
                <a:sym typeface="Symbol"/>
              </a:rPr>
              <a:t>we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observe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wrong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estimates</a:t>
            </a:r>
            <a:endParaRPr lang="de-DE" dirty="0" smtClean="0">
              <a:sym typeface="Symbol"/>
            </a:endParaRPr>
          </a:p>
          <a:p>
            <a:pPr lvl="1"/>
            <a:r>
              <a:rPr lang="de-DE" dirty="0" err="1" smtClean="0">
                <a:sym typeface="Symbol"/>
              </a:rPr>
              <a:t>Algorithm</a:t>
            </a:r>
            <a:endParaRPr lang="de-DE" dirty="0" smtClean="0">
              <a:sym typeface="Symbol"/>
            </a:endParaRPr>
          </a:p>
          <a:p>
            <a:pPr lvl="2"/>
            <a:r>
              <a:rPr lang="de-DE" dirty="0" err="1" smtClean="0">
                <a:sym typeface="Symbol"/>
              </a:rPr>
              <a:t>Estimate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N</a:t>
            </a:r>
            <a:r>
              <a:rPr lang="de-DE" baseline="30000" dirty="0" smtClean="0">
                <a:sym typeface="Symbol"/>
              </a:rPr>
              <a:t>+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expected</a:t>
            </a:r>
            <a:r>
              <a:rPr lang="de-DE" i="1" dirty="0" smtClean="0">
                <a:sym typeface="Symbol"/>
              </a:rPr>
              <a:t> time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next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merge</a:t>
            </a:r>
            <a:endParaRPr lang="de-DE" dirty="0" smtClean="0">
              <a:sym typeface="Symbol"/>
            </a:endParaRPr>
          </a:p>
          <a:p>
            <a:pPr lvl="2"/>
            <a:r>
              <a:rPr lang="de-DE" dirty="0" err="1" smtClean="0">
                <a:sym typeface="Symbol"/>
              </a:rPr>
              <a:t>If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N</a:t>
            </a:r>
            <a:r>
              <a:rPr lang="de-DE" baseline="30000" dirty="0" smtClean="0">
                <a:sym typeface="Symbol"/>
              </a:rPr>
              <a:t>+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items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arrive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before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that</a:t>
            </a:r>
            <a:r>
              <a:rPr lang="de-DE" dirty="0" smtClean="0">
                <a:sym typeface="Symbol"/>
              </a:rPr>
              <a:t> time: recompute</a:t>
            </a:r>
          </a:p>
          <a:p>
            <a:pPr lvl="2"/>
            <a:r>
              <a:rPr lang="de-DE" dirty="0" err="1" smtClean="0">
                <a:sym typeface="Symbol"/>
              </a:rPr>
              <a:t>If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N</a:t>
            </a:r>
            <a:r>
              <a:rPr lang="de-DE" baseline="30000" dirty="0" smtClean="0">
                <a:sym typeface="Symbol"/>
              </a:rPr>
              <a:t>+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items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arrive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around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that</a:t>
            </a:r>
            <a:r>
              <a:rPr lang="de-DE" dirty="0" smtClean="0">
                <a:sym typeface="Symbol"/>
              </a:rPr>
              <a:t> time: </a:t>
            </a:r>
            <a:r>
              <a:rPr lang="de-DE" dirty="0" err="1" smtClean="0">
                <a:sym typeface="Symbol"/>
              </a:rPr>
              <a:t>merge</a:t>
            </a:r>
            <a:endParaRPr lang="de-DE" dirty="0" smtClean="0">
              <a:sym typeface="Symbol"/>
            </a:endParaRPr>
          </a:p>
          <a:p>
            <a:pPr lvl="2"/>
            <a:r>
              <a:rPr lang="de-DE" dirty="0" err="1" smtClean="0">
                <a:sym typeface="Symbol"/>
              </a:rPr>
              <a:t>If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less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then</a:t>
            </a:r>
            <a:r>
              <a:rPr lang="de-DE" dirty="0" smtClean="0">
                <a:sym typeface="Symbol"/>
              </a:rPr>
              <a:t> </a:t>
            </a:r>
            <a:r>
              <a:rPr lang="de-DE" i="1" dirty="0" smtClean="0">
                <a:sym typeface="Symbol"/>
              </a:rPr>
              <a:t>N</a:t>
            </a:r>
            <a:r>
              <a:rPr lang="de-DE" baseline="30000" dirty="0" smtClean="0">
                <a:sym typeface="Symbol"/>
              </a:rPr>
              <a:t>+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items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have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arrived</a:t>
            </a:r>
            <a:r>
              <a:rPr lang="de-DE" dirty="0" smtClean="0">
                <a:sym typeface="Symbol"/>
              </a:rPr>
              <a:t>: recompute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Stratified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6618"/>
          <a:stretch>
            <a:fillRect/>
          </a:stretch>
        </p:blipFill>
        <p:spPr bwMode="auto">
          <a:xfrm>
            <a:off x="71470" y="2428868"/>
            <a:ext cx="9072562" cy="2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Stratified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Time per item</a:t>
            </a:r>
            <a:endParaRPr lang="de-DE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857916" cy="441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de-DE" sz="4000" dirty="0" smtClean="0"/>
              <a:t>Backup: </a:t>
            </a:r>
          </a:p>
          <a:p>
            <a:pPr algn="ctr">
              <a:buNone/>
            </a:pPr>
            <a:r>
              <a:rPr lang="de-DE" sz="4000" dirty="0" smtClean="0"/>
              <a:t>Sampling Multiple Items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Multiple Items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: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replacement</a:t>
            </a:r>
            <a:endParaRPr lang="de-DE" dirty="0" smtClean="0"/>
          </a:p>
          <a:p>
            <a:pPr lvl="1"/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</a:t>
            </a:r>
            <a:r>
              <a:rPr lang="de-DE" dirty="0" err="1" smtClean="0"/>
              <a:t>copies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BPS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i="1" dirty="0" smtClean="0"/>
              <a:t>k</a:t>
            </a:r>
            <a:r>
              <a:rPr lang="de-DE" dirty="0" smtClean="0"/>
              <a:t> </a:t>
            </a:r>
            <a:r>
              <a:rPr lang="de-DE" dirty="0" err="1" smtClean="0"/>
              <a:t>priorities</a:t>
            </a:r>
            <a:r>
              <a:rPr lang="de-DE" dirty="0" smtClean="0"/>
              <a:t> per item</a:t>
            </a:r>
          </a:p>
          <a:p>
            <a:pPr lvl="1"/>
            <a:r>
              <a:rPr lang="de-DE" dirty="0" smtClean="0"/>
              <a:t>Slow: O(</a:t>
            </a:r>
            <a:r>
              <a:rPr lang="de-DE" i="1" dirty="0" err="1" smtClean="0"/>
              <a:t>kN</a:t>
            </a:r>
            <a:r>
              <a:rPr lang="de-DE" dirty="0" smtClean="0"/>
              <a:t>) 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</a:p>
          <a:p>
            <a:pPr lvl="1"/>
            <a:endParaRPr lang="de-DE" dirty="0" smtClean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3857620" y="2714620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0" dirty="0" smtClean="0">
                <a:solidFill>
                  <a:srgbClr val="001D4B"/>
                </a:solidFill>
                <a:latin typeface="Verdana"/>
              </a:rPr>
              <a:t>NETWORK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Multiple Items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replacement</a:t>
            </a:r>
            <a:endParaRPr lang="de-DE" dirty="0" smtClean="0"/>
          </a:p>
          <a:p>
            <a:pPr lvl="1"/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 </a:t>
            </a:r>
            <a:r>
              <a:rPr lang="de-DE" dirty="0" err="1" smtClean="0"/>
              <a:t>highest-priority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 smtClean="0"/>
          </a:p>
          <a:p>
            <a:pPr lvl="2">
              <a:buFont typeface="Wingdings" pitchFamily="2" charset="2"/>
              <a:buChar char=""/>
            </a:pPr>
            <a:r>
              <a:rPr lang="de-DE" i="1" dirty="0" smtClean="0"/>
              <a:t> k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r>
              <a:rPr lang="de-DE" dirty="0" smtClean="0"/>
              <a:t>, </a:t>
            </a:r>
          </a:p>
          <a:p>
            <a:pPr lvl="2">
              <a:buFont typeface="Wingdings" pitchFamily="2" charset="2"/>
              <a:buChar char=""/>
            </a:pPr>
            <a:r>
              <a:rPr lang="de-DE" i="1" dirty="0" smtClean="0"/>
              <a:t> k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 smtClean="0"/>
          </a:p>
          <a:p>
            <a:pPr lvl="1"/>
            <a:r>
              <a:rPr lang="de-DE" dirty="0" smtClean="0"/>
              <a:t>1 </a:t>
            </a:r>
            <a:r>
              <a:rPr lang="de-DE" dirty="0" err="1" smtClean="0"/>
              <a:t>priority</a:t>
            </a:r>
            <a:r>
              <a:rPr lang="de-DE" dirty="0" smtClean="0"/>
              <a:t> per item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Sample </a:t>
            </a:r>
            <a:r>
              <a:rPr lang="de-DE" dirty="0" err="1" smtClean="0"/>
              <a:t>extraction</a:t>
            </a:r>
            <a:endParaRPr lang="de-DE" dirty="0" smtClean="0"/>
          </a:p>
          <a:p>
            <a:pPr lvl="1"/>
            <a:r>
              <a:rPr lang="de-DE" dirty="0" err="1" smtClean="0"/>
              <a:t>Generalization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item </a:t>
            </a:r>
            <a:r>
              <a:rPr lang="de-DE" dirty="0" err="1" smtClean="0"/>
              <a:t>case</a:t>
            </a:r>
            <a:endParaRPr lang="de-DE" dirty="0" smtClean="0"/>
          </a:p>
          <a:p>
            <a:pPr lvl="1"/>
            <a:r>
              <a:rPr lang="de-DE" dirty="0" smtClean="0"/>
              <a:t>Report: top-</a:t>
            </a:r>
            <a:r>
              <a:rPr lang="de-DE" i="1" dirty="0" smtClean="0"/>
              <a:t>k</a:t>
            </a:r>
            <a:r>
              <a:rPr lang="de-DE" dirty="0" smtClean="0"/>
              <a:t> (</a:t>
            </a:r>
            <a:r>
              <a:rPr lang="de-DE" i="1" dirty="0" err="1" smtClean="0"/>
              <a:t>S</a:t>
            </a:r>
            <a:r>
              <a:rPr lang="de-DE" baseline="-25000" dirty="0" err="1" smtClean="0"/>
              <a:t>cand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 </a:t>
            </a:r>
            <a:r>
              <a:rPr lang="de-DE" i="1" dirty="0" err="1" smtClean="0">
                <a:sym typeface="Symbol"/>
              </a:rPr>
              <a:t>S</a:t>
            </a:r>
            <a:r>
              <a:rPr lang="de-DE" baseline="-25000" dirty="0" err="1" smtClean="0">
                <a:sym typeface="Symbol"/>
              </a:rPr>
              <a:t>test</a:t>
            </a:r>
            <a:r>
              <a:rPr lang="de-DE" dirty="0" smtClean="0">
                <a:sym typeface="Symbol"/>
              </a:rPr>
              <a:t>)  </a:t>
            </a:r>
            <a:r>
              <a:rPr lang="de-DE" i="1" dirty="0" err="1" smtClean="0">
                <a:sym typeface="Symbol"/>
              </a:rPr>
              <a:t>S</a:t>
            </a:r>
            <a:r>
              <a:rPr lang="de-DE" baseline="-25000" dirty="0" err="1" smtClean="0">
                <a:sym typeface="Symbol"/>
              </a:rPr>
              <a:t>cand</a:t>
            </a:r>
            <a:endParaRPr lang="de-DE" baseline="-25000" dirty="0" smtClean="0">
              <a:sym typeface="Symbol"/>
            </a:endParaRPr>
          </a:p>
          <a:p>
            <a:pPr lvl="1"/>
            <a:endParaRPr lang="de-DE" baseline="-25000" dirty="0" smtClean="0">
              <a:sym typeface="Symbol"/>
            </a:endParaRPr>
          </a:p>
          <a:p>
            <a:pPr lvl="1"/>
            <a:endParaRPr lang="de-DE" baseline="-25000" dirty="0" smtClean="0">
              <a:sym typeface="Symbol"/>
            </a:endParaRPr>
          </a:p>
          <a:p>
            <a:pPr lvl="1"/>
            <a:endParaRPr lang="de-DE" baseline="-25000" dirty="0" smtClean="0">
              <a:sym typeface="Symbol"/>
            </a:endParaRPr>
          </a:p>
          <a:p>
            <a:pPr lvl="1"/>
            <a:endParaRPr lang="de-DE" baseline="-25000" dirty="0" smtClean="0">
              <a:sym typeface="Symbol"/>
            </a:endParaRPr>
          </a:p>
          <a:p>
            <a:pPr lvl="1"/>
            <a:endParaRPr lang="de-DE" baseline="-25000" dirty="0" smtClean="0">
              <a:sym typeface="Symbol"/>
            </a:endParaRPr>
          </a:p>
          <a:p>
            <a:pPr lvl="1"/>
            <a:endParaRPr lang="de-DE" baseline="-25000" dirty="0" smtClean="0">
              <a:sym typeface="Symbol"/>
            </a:endParaRPr>
          </a:p>
          <a:p>
            <a:endParaRPr lang="de-DE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357158" y="4786322"/>
          <a:ext cx="8406721" cy="1000132"/>
        </p:xfrm>
        <a:graphic>
          <a:graphicData uri="http://schemas.openxmlformats.org/presentationml/2006/ole">
            <p:oleObj spid="_x0000_s109570" name="Visio" r:id="rId4" imgW="5230779" imgH="622840" progId="Visio.Drawing.11">
              <p:embed/>
            </p:oleObj>
          </a:graphicData>
        </a:graphic>
      </p:graphicFrame>
      <p:sp>
        <p:nvSpPr>
          <p:cNvPr id="5" name="Pfeil nach rechts 4"/>
          <p:cNvSpPr/>
          <p:nvPr/>
        </p:nvSpPr>
        <p:spPr bwMode="auto">
          <a:xfrm>
            <a:off x="2071670" y="4714884"/>
            <a:ext cx="420280" cy="672525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Pfeil nach rechts 5"/>
          <p:cNvSpPr/>
          <p:nvPr/>
        </p:nvSpPr>
        <p:spPr bwMode="auto">
          <a:xfrm>
            <a:off x="4357686" y="4714884"/>
            <a:ext cx="420280" cy="672525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6643702" y="4714884"/>
            <a:ext cx="420280" cy="672525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071670" y="524346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0" dirty="0" smtClean="0">
                <a:solidFill>
                  <a:srgbClr val="001D4B"/>
                </a:solidFill>
                <a:latin typeface="Verdana"/>
                <a:sym typeface="Symbol"/>
              </a:rPr>
              <a:t>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71934" y="5286388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0" dirty="0" smtClean="0">
                <a:solidFill>
                  <a:srgbClr val="001D4B"/>
                </a:solidFill>
                <a:latin typeface="Verdana"/>
              </a:rPr>
              <a:t>top-</a:t>
            </a:r>
            <a:r>
              <a:rPr lang="de-DE" sz="2000" i="1" kern="0" dirty="0" smtClean="0">
                <a:solidFill>
                  <a:srgbClr val="001D4B"/>
                </a:solidFill>
                <a:latin typeface="Verdana"/>
              </a:rPr>
              <a:t>k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619056" y="5214950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0" dirty="0" smtClean="0">
                <a:solidFill>
                  <a:srgbClr val="001D4B"/>
                </a:solidFill>
                <a:latin typeface="Verdana"/>
                <a:sym typeface="Symbol"/>
              </a:rPr>
              <a:t>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Multiple Items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Cost</a:t>
            </a:r>
            <a:endParaRPr lang="de-DE" dirty="0" smtClean="0"/>
          </a:p>
          <a:p>
            <a:pPr lvl="1"/>
            <a:r>
              <a:rPr lang="de-DE" dirty="0" smtClean="0"/>
              <a:t>Naive: O(</a:t>
            </a:r>
            <a:r>
              <a:rPr lang="de-DE" i="1" dirty="0" err="1" smtClean="0"/>
              <a:t>kN</a:t>
            </a:r>
            <a:r>
              <a:rPr lang="de-DE" dirty="0" smtClean="0"/>
              <a:t>) time </a:t>
            </a:r>
            <a:r>
              <a:rPr lang="de-DE" dirty="0" err="1" smtClean="0"/>
              <a:t>as</a:t>
            </a:r>
            <a:r>
              <a:rPr lang="de-DE" dirty="0" smtClean="0"/>
              <a:t> well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treaps</a:t>
            </a:r>
            <a:r>
              <a:rPr lang="de-DE" dirty="0" smtClean="0"/>
              <a:t>: </a:t>
            </a:r>
            <a:r>
              <a:rPr lang="de-DE" dirty="0" err="1" smtClean="0"/>
              <a:t>expected</a:t>
            </a:r>
            <a:r>
              <a:rPr lang="de-DE" dirty="0" smtClean="0"/>
              <a:t> O(</a:t>
            </a:r>
            <a:r>
              <a:rPr lang="de-DE" i="1" dirty="0" smtClean="0"/>
              <a:t>N </a:t>
            </a:r>
            <a:r>
              <a:rPr lang="de-DE" dirty="0" smtClean="0"/>
              <a:t>+ </a:t>
            </a:r>
            <a:r>
              <a:rPr lang="de-DE" i="1" dirty="0" smtClean="0"/>
              <a:t>k </a:t>
            </a:r>
            <a:r>
              <a:rPr lang="de-DE" dirty="0" err="1" smtClean="0"/>
              <a:t>log</a:t>
            </a:r>
            <a:r>
              <a:rPr lang="de-DE" i="1" dirty="0" err="1" smtClean="0"/>
              <a:t>k</a:t>
            </a:r>
            <a:r>
              <a:rPr lang="de-DE" i="1" dirty="0" smtClean="0"/>
              <a:t> </a:t>
            </a:r>
            <a:r>
              <a:rPr lang="de-DE" dirty="0" err="1" smtClean="0"/>
              <a:t>log</a:t>
            </a:r>
            <a:r>
              <a:rPr lang="de-DE" i="1" dirty="0" err="1" smtClean="0"/>
              <a:t>N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225" y="3075190"/>
            <a:ext cx="4365550" cy="32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3857620" y="2714620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0" dirty="0" smtClean="0">
                <a:solidFill>
                  <a:srgbClr val="001D4B"/>
                </a:solidFill>
                <a:latin typeface="Verdana"/>
              </a:rPr>
              <a:t>NETWORK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de-DE" sz="4000" dirty="0" smtClean="0"/>
              <a:t>Backup: </a:t>
            </a:r>
          </a:p>
          <a:p>
            <a:pPr algn="ctr">
              <a:buNone/>
            </a:pPr>
            <a:r>
              <a:rPr lang="de-DE" sz="4000" dirty="0" err="1" smtClean="0"/>
              <a:t>Older</a:t>
            </a:r>
            <a:r>
              <a:rPr lang="de-DE" sz="4000" dirty="0" smtClean="0"/>
              <a:t> </a:t>
            </a:r>
            <a:r>
              <a:rPr lang="de-DE" sz="4000" dirty="0" err="1" smtClean="0"/>
              <a:t>slides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streams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stream</a:t>
            </a:r>
            <a:endParaRPr lang="de-DE" dirty="0" smtClean="0"/>
          </a:p>
          <a:p>
            <a:pPr lvl="1"/>
            <a:r>
              <a:rPr lang="de-DE" dirty="0" smtClean="0"/>
              <a:t>High </a:t>
            </a:r>
            <a:r>
              <a:rPr lang="de-DE" dirty="0" err="1" smtClean="0"/>
              <a:t>speed</a:t>
            </a:r>
            <a:endParaRPr lang="de-DE" dirty="0" smtClean="0"/>
          </a:p>
          <a:p>
            <a:pPr lvl="1"/>
            <a:r>
              <a:rPr lang="de-DE" dirty="0" err="1" smtClean="0"/>
              <a:t>Processed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fly</a:t>
            </a:r>
            <a:endParaRPr lang="de-DE" dirty="0" smtClean="0"/>
          </a:p>
          <a:p>
            <a:pPr lvl="1"/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endParaRPr lang="de-DE" dirty="0" smtClean="0"/>
          </a:p>
          <a:p>
            <a:pPr lvl="1"/>
            <a:r>
              <a:rPr lang="de-DE" dirty="0" err="1" smtClean="0"/>
              <a:t>Arrival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endParaRPr lang="de-DE" dirty="0" smtClean="0"/>
          </a:p>
          <a:p>
            <a:pPr lvl="1"/>
            <a:r>
              <a:rPr lang="de-DE" dirty="0" err="1" smtClean="0"/>
              <a:t>Selectivities</a:t>
            </a:r>
            <a:endParaRPr lang="de-DE" dirty="0" smtClean="0"/>
          </a:p>
          <a:p>
            <a:pPr lvl="1"/>
            <a:r>
              <a:rPr lang="de-DE" dirty="0" err="1" smtClean="0"/>
              <a:t>Quantiles</a:t>
            </a:r>
            <a:endParaRPr lang="de-DE" dirty="0" smtClean="0"/>
          </a:p>
          <a:p>
            <a:pPr lvl="1"/>
            <a:r>
              <a:rPr lang="de-DE" dirty="0" smtClean="0"/>
              <a:t>Heavy </a:t>
            </a:r>
            <a:r>
              <a:rPr lang="de-DE" dirty="0" err="1" smtClean="0"/>
              <a:t>hitters</a:t>
            </a:r>
            <a:endParaRPr lang="de-DE" dirty="0" smtClean="0"/>
          </a:p>
          <a:p>
            <a:pPr lvl="1"/>
            <a:r>
              <a:rPr lang="de-DE" dirty="0" err="1" smtClean="0"/>
              <a:t>Subset</a:t>
            </a:r>
            <a:r>
              <a:rPr lang="de-DE" dirty="0" smtClean="0"/>
              <a:t> sums</a:t>
            </a:r>
          </a:p>
          <a:p>
            <a:pPr lvl="1"/>
            <a:r>
              <a:rPr lang="de-DE" dirty="0" err="1" smtClean="0"/>
              <a:t>Distinct</a:t>
            </a:r>
            <a:r>
              <a:rPr lang="de-DE" dirty="0" smtClean="0"/>
              <a:t> </a:t>
            </a:r>
            <a:r>
              <a:rPr lang="de-DE" dirty="0" err="1" smtClean="0"/>
              <a:t>counts</a:t>
            </a:r>
            <a:endParaRPr lang="de-DE" dirty="0" smtClean="0"/>
          </a:p>
          <a:p>
            <a:pPr lvl="1"/>
            <a:r>
              <a:rPr lang="de-DE" dirty="0" smtClean="0"/>
              <a:t>Clustering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71868" y="4286256"/>
            <a:ext cx="4214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800" b="0" dirty="0" err="1" smtClean="0">
                <a:solidFill>
                  <a:srgbClr val="002060"/>
                </a:solidFill>
              </a:rPr>
              <a:t>For</a:t>
            </a:r>
            <a:r>
              <a:rPr lang="de-DE" sz="2800" b="0" dirty="0" smtClean="0">
                <a:solidFill>
                  <a:srgbClr val="002060"/>
                </a:solidFill>
              </a:rPr>
              <a:t> a </a:t>
            </a:r>
            <a:r>
              <a:rPr lang="de-DE" sz="2800" b="0" dirty="0" err="1" smtClean="0">
                <a:solidFill>
                  <a:srgbClr val="002060"/>
                </a:solidFill>
              </a:rPr>
              <a:t>recent</a:t>
            </a:r>
            <a:r>
              <a:rPr lang="de-DE" sz="2800" b="0" i="1" dirty="0" smtClean="0">
                <a:solidFill>
                  <a:srgbClr val="002060"/>
                </a:solidFill>
              </a:rPr>
              <a:t> time </a:t>
            </a:r>
            <a:r>
              <a:rPr lang="de-DE" sz="2800" b="0" dirty="0" err="1" smtClean="0">
                <a:solidFill>
                  <a:srgbClr val="002060"/>
                </a:solidFill>
              </a:rPr>
              <a:t>interval</a:t>
            </a:r>
            <a:r>
              <a:rPr lang="de-DE" sz="2800" b="0" i="1" dirty="0" smtClean="0">
                <a:solidFill>
                  <a:srgbClr val="002060"/>
                </a:solidFill>
              </a:rPr>
              <a:t/>
            </a:r>
            <a:br>
              <a:rPr lang="de-DE" sz="2800" b="0" i="1" dirty="0" smtClean="0">
                <a:solidFill>
                  <a:srgbClr val="002060"/>
                </a:solidFill>
              </a:rPr>
            </a:br>
            <a:r>
              <a:rPr lang="de-DE" sz="2800" b="0" dirty="0" smtClean="0">
                <a:solidFill>
                  <a:srgbClr val="002060"/>
                </a:solidFill>
              </a:rPr>
              <a:t>(e.g., 4 </a:t>
            </a:r>
            <a:r>
              <a:rPr lang="de-DE" sz="2800" b="0" dirty="0" err="1" smtClean="0">
                <a:solidFill>
                  <a:srgbClr val="002060"/>
                </a:solidFill>
              </a:rPr>
              <a:t>hours</a:t>
            </a:r>
            <a:r>
              <a:rPr lang="de-DE" sz="2800" b="0" dirty="0" smtClean="0">
                <a:solidFill>
                  <a:srgbClr val="002060"/>
                </a:solidFill>
              </a:rPr>
              <a:t>)</a:t>
            </a:r>
          </a:p>
          <a:p>
            <a:endParaRPr lang="de-DE" sz="2800" dirty="0"/>
          </a:p>
        </p:txBody>
      </p:sp>
      <p:sp>
        <p:nvSpPr>
          <p:cNvPr id="14" name="Geschweifte Klammer rechts 13"/>
          <p:cNvSpPr/>
          <p:nvPr/>
        </p:nvSpPr>
        <p:spPr bwMode="auto">
          <a:xfrm>
            <a:off x="3071802" y="3357562"/>
            <a:ext cx="500066" cy="2428892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Approximation</a:t>
            </a:r>
          </a:p>
          <a:p>
            <a:pPr lvl="1"/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cope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(</a:t>
            </a:r>
            <a:r>
              <a:rPr lang="de-DE" dirty="0" err="1" smtClean="0"/>
              <a:t>worst-case</a:t>
            </a:r>
            <a:r>
              <a:rPr lang="de-DE" dirty="0" smtClean="0"/>
              <a:t>) </a:t>
            </a:r>
            <a:r>
              <a:rPr lang="de-DE" dirty="0" err="1" smtClean="0"/>
              <a:t>load</a:t>
            </a:r>
            <a:endParaRPr lang="de-DE" dirty="0" smtClean="0"/>
          </a:p>
          <a:p>
            <a:pPr lvl="1"/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specialized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Random </a:t>
            </a:r>
            <a:r>
              <a:rPr lang="de-DE" dirty="0" err="1" smtClean="0"/>
              <a:t>sampling</a:t>
            </a:r>
            <a:endParaRPr lang="de-DE" dirty="0" smtClean="0"/>
          </a:p>
          <a:p>
            <a:pPr lvl="1"/>
            <a:r>
              <a:rPr lang="de-DE" dirty="0" smtClean="0"/>
              <a:t>Approach: </a:t>
            </a:r>
            <a:r>
              <a:rPr lang="de-DE" dirty="0" err="1" smtClean="0"/>
              <a:t>Maintain</a:t>
            </a:r>
            <a:r>
              <a:rPr lang="de-DE" dirty="0" smtClean="0"/>
              <a:t> a sample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 smtClean="0"/>
          </a:p>
          <a:p>
            <a:pPr lvl="1"/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accurate</a:t>
            </a:r>
            <a:r>
              <a:rPr lang="de-DE" dirty="0" smtClean="0"/>
              <a:t> but versatile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Problem</a:t>
            </a:r>
          </a:p>
          <a:p>
            <a:pPr lvl="1"/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i="1" dirty="0" err="1" smtClean="0"/>
              <a:t>memory</a:t>
            </a:r>
            <a:r>
              <a:rPr lang="de-DE" i="1" dirty="0" smtClean="0"/>
              <a:t> </a:t>
            </a:r>
            <a:r>
              <a:rPr lang="de-DE" i="1" dirty="0" err="1" smtClean="0"/>
              <a:t>budget</a:t>
            </a:r>
            <a:r>
              <a:rPr lang="de-DE" dirty="0" smtClean="0"/>
              <a:t>, </a:t>
            </a:r>
            <a:r>
              <a:rPr lang="de-DE" dirty="0" err="1" smtClean="0"/>
              <a:t>maintain</a:t>
            </a:r>
            <a:r>
              <a:rPr lang="de-DE" dirty="0" smtClean="0"/>
              <a:t> a sample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arrived</a:t>
            </a:r>
            <a:r>
              <a:rPr lang="de-DE" dirty="0" smtClean="0"/>
              <a:t> in a </a:t>
            </a:r>
            <a:r>
              <a:rPr lang="de-DE" i="1" dirty="0" err="1" smtClean="0"/>
              <a:t>recent</a:t>
            </a:r>
            <a:r>
              <a:rPr lang="de-DE" i="1" dirty="0" smtClean="0"/>
              <a:t> time </a:t>
            </a:r>
            <a:r>
              <a:rPr lang="de-DE" i="1" dirty="0" err="1" smtClean="0"/>
              <a:t>interval</a:t>
            </a:r>
            <a:endParaRPr lang="de-DE" i="1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FF8F4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rgbClr val="FF8F43"/>
                </a:solidFill>
              </a:rPr>
              <a:t>Available</a:t>
            </a:r>
            <a:r>
              <a:rPr lang="de-DE" dirty="0" smtClean="0">
                <a:solidFill>
                  <a:srgbClr val="FF8F43"/>
                </a:solidFill>
              </a:rPr>
              <a:t> </a:t>
            </a:r>
            <a:r>
              <a:rPr lang="de-DE" dirty="0" err="1" smtClean="0">
                <a:solidFill>
                  <a:srgbClr val="FF8F43"/>
                </a:solidFill>
              </a:rPr>
              <a:t>Schemes</a:t>
            </a:r>
            <a:endParaRPr lang="de-DE" dirty="0" smtClean="0">
              <a:solidFill>
                <a:srgbClr val="FF8F4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Sampling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Analysis &amp; Experimental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Conclusion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sliding</a:t>
            </a:r>
            <a:r>
              <a:rPr lang="de-DE" dirty="0" smtClean="0"/>
              <a:t> </a:t>
            </a:r>
            <a:r>
              <a:rPr lang="de-DE" dirty="0" err="1" smtClean="0"/>
              <a:t>windows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1: Sequence-based sampling</a:t>
            </a:r>
          </a:p>
          <a:p>
            <a:pPr lvl="1"/>
            <a:r>
              <a:rPr lang="en-US" dirty="0" smtClean="0"/>
              <a:t>Sample from window of fixed size, then select recent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Method 2: Time-based sampling</a:t>
            </a:r>
          </a:p>
          <a:p>
            <a:pPr lvl="1"/>
            <a:r>
              <a:rPr lang="en-US" dirty="0" smtClean="0"/>
              <a:t>Sample directly from window of fixed width</a:t>
            </a:r>
          </a:p>
          <a:p>
            <a:pPr lvl="1"/>
            <a:endParaRPr lang="en-US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1071538" y="5445641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smtClean="0">
                <a:solidFill>
                  <a:srgbClr val="001D4B"/>
                </a:solidFill>
                <a:latin typeface="Verdana"/>
              </a:rPr>
              <a:t>How to maintain?</a:t>
            </a:r>
            <a:endParaRPr lang="de-DE" sz="4800" dirty="0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857224" y="2071678"/>
          <a:ext cx="7640638" cy="1000125"/>
        </p:xfrm>
        <a:graphic>
          <a:graphicData uri="http://schemas.openxmlformats.org/presentationml/2006/ole">
            <p:oleObj spid="_x0000_s49154" name="Visio" r:id="rId4" imgW="3054485" imgH="400726" progId="Visio.Drawing.11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857224" y="4572008"/>
          <a:ext cx="7640638" cy="1000125"/>
        </p:xfrm>
        <a:graphic>
          <a:graphicData uri="http://schemas.openxmlformats.org/presentationml/2006/ole">
            <p:oleObj spid="_x0000_s49155" name="Visio" r:id="rId5" imgW="3054485" imgH="400726" progId="Visio.Drawing.11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857224" y="4572008"/>
          <a:ext cx="7640638" cy="1000125"/>
        </p:xfrm>
        <a:graphic>
          <a:graphicData uri="http://schemas.openxmlformats.org/presentationml/2006/ole">
            <p:oleObj spid="_x0000_s49156" name="Visio" r:id="rId6" imgW="3054485" imgH="400726" progId="Visio.Drawing.11">
              <p:embed/>
            </p:oleObj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857224" y="4572008"/>
          <a:ext cx="7640638" cy="1000125"/>
        </p:xfrm>
        <a:graphic>
          <a:graphicData uri="http://schemas.openxmlformats.org/presentationml/2006/ole">
            <p:oleObj spid="_x0000_s49157" name="Visio" r:id="rId7" imgW="3054485" imgH="400726" progId="Visio.Drawing.11">
              <p:embed/>
            </p:oleObj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5000628" y="305853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+mn-lt"/>
              </a:rPr>
              <a:t>Not </a:t>
            </a:r>
            <a:r>
              <a:rPr lang="de-DE" sz="1600" dirty="0" err="1" smtClean="0">
                <a:solidFill>
                  <a:srgbClr val="FF0000"/>
                </a:solidFill>
                <a:latin typeface="+mn-lt"/>
              </a:rPr>
              <a:t>representative</a:t>
            </a:r>
            <a:endParaRPr lang="de-DE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428728" y="3058539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+mn-lt"/>
              </a:rPr>
              <a:t>Outdated</a:t>
            </a:r>
            <a:endParaRPr lang="de-DE" sz="16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864289" y="2055810"/>
          <a:ext cx="7629525" cy="1016000"/>
        </p:xfrm>
        <a:graphic>
          <a:graphicData uri="http://schemas.openxmlformats.org/presentationml/2006/ole">
            <p:oleObj spid="_x0000_s49158" name="Visio" r:id="rId8" imgW="3054485" imgH="406940" progId="Visio.Drawing.11">
              <p:embed/>
            </p:oleObj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864289" y="2063062"/>
          <a:ext cx="7629525" cy="1016000"/>
        </p:xfrm>
        <a:graphic>
          <a:graphicData uri="http://schemas.openxmlformats.org/presentationml/2006/ole">
            <p:oleObj spid="_x0000_s49159" name="Visio" r:id="rId9" imgW="3054485" imgH="406940" progId="Visio.Drawing.11">
              <p:embed/>
            </p:oleObj>
          </a:graphicData>
        </a:graphic>
      </p:graphicFrame>
      <p:cxnSp>
        <p:nvCxnSpPr>
          <p:cNvPr id="22" name="Gerade Verbindung 21"/>
          <p:cNvCxnSpPr/>
          <p:nvPr/>
        </p:nvCxnSpPr>
        <p:spPr bwMode="auto">
          <a:xfrm rot="5400000">
            <a:off x="5892198" y="2823182"/>
            <a:ext cx="360000" cy="1428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 rot="5400000">
            <a:off x="2320298" y="2823182"/>
            <a:ext cx="360000" cy="1428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3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22" r="1993"/>
          <a:stretch>
            <a:fillRect/>
          </a:stretch>
        </p:blipFill>
        <p:spPr bwMode="auto">
          <a:xfrm>
            <a:off x="214282" y="3143248"/>
            <a:ext cx="4000528" cy="312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418605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Bernoulli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b="0" i="1" dirty="0" smtClean="0"/>
              <a:t>(</a:t>
            </a:r>
            <a:r>
              <a:rPr lang="de-DE" b="0" i="1" dirty="0" err="1" smtClean="0"/>
              <a:t>coin-flip</a:t>
            </a:r>
            <a:r>
              <a:rPr lang="de-DE" b="0" i="1" dirty="0" smtClean="0"/>
              <a:t> sample)</a:t>
            </a:r>
          </a:p>
          <a:p>
            <a:pPr lvl="1"/>
            <a:r>
              <a:rPr lang="de-DE" dirty="0" err="1" smtClean="0"/>
              <a:t>each</a:t>
            </a:r>
            <a:r>
              <a:rPr lang="de-DE" dirty="0" smtClean="0"/>
              <a:t> item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i="1" dirty="0" smtClean="0"/>
              <a:t>q </a:t>
            </a:r>
            <a:r>
              <a:rPr lang="de-DE" dirty="0" smtClean="0"/>
              <a:t>(=</a:t>
            </a:r>
            <a:r>
              <a:rPr lang="de-DE" dirty="0" err="1" smtClean="0"/>
              <a:t>sampling</a:t>
            </a:r>
            <a:r>
              <a:rPr lang="de-DE" dirty="0" smtClean="0"/>
              <a:t> rate)</a:t>
            </a:r>
          </a:p>
          <a:p>
            <a:pPr lvl="1"/>
            <a:r>
              <a:rPr lang="de-DE" dirty="0" smtClean="0"/>
              <a:t>sample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i="1" dirty="0" err="1" smtClean="0"/>
              <a:t>qN</a:t>
            </a:r>
            <a:r>
              <a:rPr lang="de-DE" dirty="0" smtClean="0"/>
              <a:t> in </a:t>
            </a:r>
            <a:r>
              <a:rPr lang="de-DE" dirty="0" err="1" smtClean="0"/>
              <a:t>expectation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i="1" dirty="0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de-DE" dirty="0" smtClean="0"/>
          </a:p>
          <a:p>
            <a:pPr lvl="1">
              <a:buFont typeface="Wingdings"/>
              <a:buChar char="à"/>
            </a:pPr>
            <a:r>
              <a:rPr lang="de-DE" dirty="0" smtClean="0"/>
              <a:t>not a </a:t>
            </a:r>
            <a:r>
              <a:rPr lang="de-DE" dirty="0" err="1" smtClean="0"/>
              <a:t>bounded-space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pPr lvl="1"/>
            <a:r>
              <a:rPr lang="de-DE" dirty="0" err="1" smtClean="0"/>
              <a:t>Example</a:t>
            </a:r>
            <a:r>
              <a:rPr lang="de-DE" dirty="0" smtClean="0"/>
              <a:t>: 40byte </a:t>
            </a:r>
            <a:r>
              <a:rPr lang="de-DE" dirty="0" err="1" smtClean="0"/>
              <a:t>items</a:t>
            </a:r>
            <a:r>
              <a:rPr lang="de-DE" dirty="0" smtClean="0"/>
              <a:t>, 32kbyte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max</a:t>
            </a:r>
            <a:r>
              <a:rPr lang="de-DE" dirty="0" smtClean="0">
                <a:sym typeface="Wingdings" pitchFamily="2" charset="2"/>
              </a:rPr>
              <a:t> 819 </a:t>
            </a:r>
            <a:r>
              <a:rPr lang="de-DE" dirty="0" err="1" smtClean="0">
                <a:sym typeface="Wingdings" pitchFamily="2" charset="2"/>
              </a:rPr>
              <a:t>items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6" name="Pfeil nach rechts 5"/>
          <p:cNvSpPr/>
          <p:nvPr/>
        </p:nvSpPr>
        <p:spPr bwMode="auto">
          <a:xfrm>
            <a:off x="4071934" y="4071942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57554" y="3671832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1D4B"/>
                </a:solidFill>
                <a:latin typeface="+mn-lt"/>
              </a:rPr>
              <a:t>q</a:t>
            </a:r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 = 0.0276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29256" y="3594100"/>
            <a:ext cx="335758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125538"/>
            <a:ext cx="8677306" cy="4970462"/>
          </a:xfrm>
        </p:spPr>
        <p:txBody>
          <a:bodyPr/>
          <a:lstStyle/>
          <a:p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endParaRPr lang="de-DE" dirty="0" smtClean="0"/>
          </a:p>
          <a:p>
            <a:pPr lvl="1"/>
            <a:r>
              <a:rPr lang="de-DE" dirty="0" err="1" smtClean="0"/>
              <a:t>Assigns</a:t>
            </a:r>
            <a:r>
              <a:rPr lang="de-DE" dirty="0" smtClean="0"/>
              <a:t> a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arriving</a:t>
            </a:r>
            <a:r>
              <a:rPr lang="de-DE" dirty="0" smtClean="0"/>
              <a:t> item</a:t>
            </a:r>
          </a:p>
          <a:p>
            <a:pPr lvl="1"/>
            <a:r>
              <a:rPr lang="de-DE" dirty="0" smtClean="0"/>
              <a:t>Item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= </a:t>
            </a:r>
            <a:r>
              <a:rPr lang="de-DE" dirty="0" err="1" smtClean="0"/>
              <a:t>random</a:t>
            </a:r>
            <a:r>
              <a:rPr lang="de-DE" dirty="0" smtClean="0"/>
              <a:t> sample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1</a:t>
            </a:r>
          </a:p>
          <a:p>
            <a:pPr lvl="1"/>
            <a:r>
              <a:rPr lang="de-DE" dirty="0" smtClean="0"/>
              <a:t>Larger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multiple </a:t>
            </a:r>
            <a:r>
              <a:rPr lang="de-DE" dirty="0" err="1" smtClean="0"/>
              <a:t>copies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O(log </a:t>
            </a:r>
            <a:r>
              <a:rPr lang="de-DE" i="1" dirty="0" smtClean="0"/>
              <a:t>N</a:t>
            </a:r>
            <a:r>
              <a:rPr lang="de-DE" dirty="0" smtClean="0"/>
              <a:t>) </a:t>
            </a:r>
            <a:r>
              <a:rPr lang="de-DE" dirty="0" err="1" smtClean="0"/>
              <a:t>items</a:t>
            </a:r>
            <a:r>
              <a:rPr lang="de-DE" dirty="0" smtClean="0"/>
              <a:t> in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 pitchFamily="2" charset="2"/>
              </a:rPr>
              <a:t>unbounded</a:t>
            </a:r>
            <a:endParaRPr lang="de-DE" b="1" dirty="0" smtClean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023296" y="5929330"/>
            <a:ext cx="612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Brian Babcock, </a:t>
            </a:r>
            <a:r>
              <a:rPr lang="de-DE" sz="1200" dirty="0" err="1" smtClean="0"/>
              <a:t>Mayur</a:t>
            </a:r>
            <a:r>
              <a:rPr lang="de-DE" sz="1200" dirty="0" smtClean="0"/>
              <a:t> </a:t>
            </a:r>
            <a:r>
              <a:rPr lang="de-DE" sz="1200" dirty="0" err="1" smtClean="0"/>
              <a:t>Datar</a:t>
            </a:r>
            <a:r>
              <a:rPr lang="de-DE" sz="1200" dirty="0" smtClean="0"/>
              <a:t>,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Rajeev</a:t>
            </a:r>
            <a:r>
              <a:rPr lang="de-DE" sz="1200" dirty="0" smtClean="0"/>
              <a:t> </a:t>
            </a:r>
            <a:r>
              <a:rPr lang="de-DE" sz="1200" dirty="0" err="1" smtClean="0"/>
              <a:t>Motwani</a:t>
            </a:r>
            <a:r>
              <a:rPr lang="de-DE" sz="1200" dirty="0" smtClean="0"/>
              <a:t>. </a:t>
            </a:r>
            <a:r>
              <a:rPr lang="en-US" sz="1200" dirty="0" smtClean="0"/>
              <a:t>Sampling from a moving window over streaming data. </a:t>
            </a:r>
            <a:r>
              <a:rPr lang="it-IT" sz="1200" dirty="0" smtClean="0"/>
              <a:t>In </a:t>
            </a:r>
            <a:r>
              <a:rPr lang="it-IT" sz="1200" i="1" dirty="0" smtClean="0"/>
              <a:t>Proc. SODA, </a:t>
            </a:r>
            <a:r>
              <a:rPr lang="it-IT" sz="1200" i="1" dirty="0" err="1" smtClean="0"/>
              <a:t>pages</a:t>
            </a:r>
            <a:r>
              <a:rPr lang="it-IT" sz="1200" i="1" dirty="0" smtClean="0"/>
              <a:t> 633–634, 2002.</a:t>
            </a:r>
            <a:endParaRPr lang="de-DE" sz="1200" dirty="0"/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904903" y="2865452"/>
          <a:ext cx="7667625" cy="2463800"/>
        </p:xfrm>
        <a:graphic>
          <a:graphicData uri="http://schemas.openxmlformats.org/presentationml/2006/ole">
            <p:oleObj spid="_x0000_s2072" name="Visio" r:id="rId4" imgW="3066915" imgH="986006" progId="Visio.Drawing.11">
              <p:embed/>
            </p:oleObj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904903" y="2865452"/>
          <a:ext cx="7667625" cy="2463800"/>
        </p:xfrm>
        <a:graphic>
          <a:graphicData uri="http://schemas.openxmlformats.org/presentationml/2006/ole">
            <p:oleObj spid="_x0000_s2073" name="Visio" r:id="rId5" imgW="3066915" imgH="986006" progId="Visio.Drawing.11">
              <p:embed/>
            </p:oleObj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904903" y="2865452"/>
          <a:ext cx="7667625" cy="2706688"/>
        </p:xfrm>
        <a:graphic>
          <a:graphicData uri="http://schemas.openxmlformats.org/presentationml/2006/ole">
            <p:oleObj spid="_x0000_s2074" name="Visio" r:id="rId6" imgW="3066915" imgH="1083013" progId="Visio.Drawing.11">
              <p:embed/>
            </p:oleObj>
          </a:graphicData>
        </a:graphic>
      </p:graphicFrame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904903" y="2865452"/>
          <a:ext cx="7667625" cy="2471738"/>
        </p:xfrm>
        <a:graphic>
          <a:graphicData uri="http://schemas.openxmlformats.org/presentationml/2006/ole">
            <p:oleObj spid="_x0000_s2075" name="Visio" r:id="rId7" imgW="3066915" imgH="988438" progId="Visio.Drawing.11">
              <p:embed/>
            </p:oleObj>
          </a:graphicData>
        </a:graphic>
      </p:graphicFrame>
      <p:graphicFrame>
        <p:nvGraphicFramePr>
          <p:cNvPr id="2076" name="Object 28"/>
          <p:cNvGraphicFramePr>
            <a:graphicFrameLocks noChangeAspect="1"/>
          </p:cNvGraphicFramePr>
          <p:nvPr/>
        </p:nvGraphicFramePr>
        <p:xfrm>
          <a:off x="904903" y="2865452"/>
          <a:ext cx="7667625" cy="2551113"/>
        </p:xfrm>
        <a:graphic>
          <a:graphicData uri="http://schemas.openxmlformats.org/presentationml/2006/ole">
            <p:oleObj spid="_x0000_s2076" name="Visio" r:id="rId8" imgW="3066915" imgH="1021134" progId="Visio.Drawing.11">
              <p:embed/>
            </p:oleObj>
          </a:graphicData>
        </a:graphic>
      </p:graphicFrame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904903" y="2865452"/>
          <a:ext cx="7667625" cy="2547938"/>
        </p:xfrm>
        <a:graphic>
          <a:graphicData uri="http://schemas.openxmlformats.org/presentationml/2006/ole">
            <p:oleObj spid="_x0000_s2077" name="Visio" r:id="rId9" imgW="3066915" imgH="1018432" progId="Visio.Drawing.11">
              <p:embed/>
            </p:oleObj>
          </a:graphicData>
        </a:graphic>
      </p:graphicFrame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904903" y="2865452"/>
          <a:ext cx="7667625" cy="2551113"/>
        </p:xfrm>
        <a:graphic>
          <a:graphicData uri="http://schemas.openxmlformats.org/presentationml/2006/ole">
            <p:oleObj spid="_x0000_s2078" name="Visio" r:id="rId10" imgW="3066915" imgH="1021134" progId="Visio.Drawing.11">
              <p:embed/>
            </p:oleObj>
          </a:graphicData>
        </a:graphic>
      </p:graphicFrame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904903" y="2865452"/>
          <a:ext cx="7667625" cy="2551113"/>
        </p:xfrm>
        <a:graphic>
          <a:graphicData uri="http://schemas.openxmlformats.org/presentationml/2006/ole">
            <p:oleObj spid="_x0000_s2079" name="Visio" r:id="rId11" imgW="3066915" imgH="1021134" progId="Visio.Drawing.11">
              <p:embed/>
            </p:oleObj>
          </a:graphicData>
        </a:graphic>
      </p:graphicFrame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904903" y="2865452"/>
          <a:ext cx="7667625" cy="2547938"/>
        </p:xfrm>
        <a:graphic>
          <a:graphicData uri="http://schemas.openxmlformats.org/presentationml/2006/ole">
            <p:oleObj spid="_x0000_s2080" name="Visio" r:id="rId12" imgW="3066915" imgH="1018432" progId="Visio.Drawing.11">
              <p:embed/>
            </p:oleObj>
          </a:graphicData>
        </a:graphic>
      </p:graphicFrame>
      <p:graphicFrame>
        <p:nvGraphicFramePr>
          <p:cNvPr id="2081" name="Object 33"/>
          <p:cNvGraphicFramePr>
            <a:graphicFrameLocks noChangeAspect="1"/>
          </p:cNvGraphicFramePr>
          <p:nvPr/>
        </p:nvGraphicFramePr>
        <p:xfrm>
          <a:off x="904903" y="2865452"/>
          <a:ext cx="7667625" cy="2551113"/>
        </p:xfrm>
        <a:graphic>
          <a:graphicData uri="http://schemas.openxmlformats.org/presentationml/2006/ole">
            <p:oleObj spid="_x0000_s2081" name="Visio" r:id="rId13" imgW="3066915" imgH="10211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Priority</a:t>
            </a:r>
            <a:r>
              <a:rPr lang="de-DE" dirty="0" smtClean="0"/>
              <a:t> Sampling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22" t="3205" r="1993"/>
          <a:stretch>
            <a:fillRect/>
          </a:stretch>
        </p:blipFill>
        <p:spPr bwMode="auto">
          <a:xfrm>
            <a:off x="3000364" y="928670"/>
            <a:ext cx="2857520" cy="21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1721" t="3807" r="1926" b="2290"/>
          <a:stretch>
            <a:fillRect/>
          </a:stretch>
        </p:blipFill>
        <p:spPr bwMode="auto">
          <a:xfrm>
            <a:off x="214282" y="3429000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 l="1441" b="2326"/>
          <a:stretch>
            <a:fillRect/>
          </a:stretch>
        </p:blipFill>
        <p:spPr bwMode="auto">
          <a:xfrm>
            <a:off x="4933950" y="3357562"/>
            <a:ext cx="40338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feil nach rechts 7"/>
          <p:cNvSpPr/>
          <p:nvPr/>
        </p:nvSpPr>
        <p:spPr bwMode="auto">
          <a:xfrm rot="2399383">
            <a:off x="5698658" y="2702064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59211" y="2500306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size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31309" y="2500306"/>
            <a:ext cx="2159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space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 b="2248"/>
          <a:stretch>
            <a:fillRect/>
          </a:stretch>
        </p:blipFill>
        <p:spPr bwMode="auto">
          <a:xfrm>
            <a:off x="152400" y="3319463"/>
            <a:ext cx="4126562" cy="30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feil nach rechts 6"/>
          <p:cNvSpPr/>
          <p:nvPr/>
        </p:nvSpPr>
        <p:spPr bwMode="auto">
          <a:xfrm rot="7844298">
            <a:off x="2626824" y="2702064"/>
            <a:ext cx="609600" cy="990600"/>
          </a:xfrm>
          <a:prstGeom prst="rightArrow">
            <a:avLst/>
          </a:prstGeom>
          <a:solidFill>
            <a:srgbClr val="002C7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38903" y="5029154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1D4B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 = 113 items</a:t>
            </a:r>
            <a:endParaRPr lang="en-US" sz="2000" dirty="0">
              <a:solidFill>
                <a:srgbClr val="001D4B"/>
              </a:solidFill>
              <a:latin typeface="+mn-lt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5443542" y="3788571"/>
            <a:ext cx="3295646" cy="2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Synopsis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86116" y="1094112"/>
            <a:ext cx="1898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size</a:t>
            </a:r>
            <a:endParaRPr lang="en-US" sz="2000" b="0" dirty="0" smtClean="0">
              <a:solidFill>
                <a:srgbClr val="001D4B"/>
              </a:solidFill>
              <a:latin typeface="+mn-lt"/>
            </a:endParaRP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Fixed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Bounded 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Unbounded</a:t>
            </a:r>
          </a:p>
        </p:txBody>
      </p:sp>
      <p:grpSp>
        <p:nvGrpSpPr>
          <p:cNvPr id="3" name="Gruppieren 20"/>
          <p:cNvGrpSpPr/>
          <p:nvPr/>
        </p:nvGrpSpPr>
        <p:grpSpPr>
          <a:xfrm>
            <a:off x="214282" y="1396433"/>
            <a:ext cx="2215412" cy="2213540"/>
            <a:chOff x="1366832" y="1286898"/>
            <a:chExt cx="2644402" cy="2642168"/>
          </a:xfrm>
        </p:grpSpPr>
        <p:sp>
          <p:nvSpPr>
            <p:cNvPr id="7" name="Rechteck 6"/>
            <p:cNvSpPr/>
            <p:nvPr/>
          </p:nvSpPr>
          <p:spPr bwMode="auto">
            <a:xfrm>
              <a:off x="1366832" y="1286898"/>
              <a:ext cx="2644402" cy="26421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Zylinder 10"/>
            <p:cNvSpPr/>
            <p:nvPr/>
          </p:nvSpPr>
          <p:spPr bwMode="auto">
            <a:xfrm>
              <a:off x="2799772" y="1485061"/>
              <a:ext cx="1007391" cy="1915572"/>
            </a:xfrm>
            <a:prstGeom prst="can">
              <a:avLst/>
            </a:prstGeom>
            <a:solidFill>
              <a:schemeClr val="accent4">
                <a:lumMod val="75000"/>
                <a:lumOff val="2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Zylinder 11"/>
            <p:cNvSpPr/>
            <p:nvPr/>
          </p:nvSpPr>
          <p:spPr bwMode="auto">
            <a:xfrm>
              <a:off x="1555719" y="2277712"/>
              <a:ext cx="1007390" cy="1122921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805052" y="3400632"/>
              <a:ext cx="1108245" cy="367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1D4B"/>
                  </a:solidFill>
                  <a:latin typeface="+mn-lt"/>
                </a:rPr>
                <a:t>Sample</a:t>
              </a:r>
              <a:endParaRPr lang="en-US" sz="1400" dirty="0">
                <a:solidFill>
                  <a:srgbClr val="001D4B"/>
                </a:solidFill>
                <a:latin typeface="+mn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424020" y="3400632"/>
              <a:ext cx="1378034" cy="367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1D4B"/>
                  </a:solidFill>
                  <a:latin typeface="+mn-lt"/>
                </a:rPr>
                <a:t>Overhead</a:t>
              </a:r>
              <a:endParaRPr lang="en-US" sz="1400" dirty="0">
                <a:solidFill>
                  <a:srgbClr val="001D4B"/>
                </a:solidFill>
                <a:latin typeface="+mn-lt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286116" y="2616335"/>
            <a:ext cx="2159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dirty="0" smtClean="0">
                <a:solidFill>
                  <a:srgbClr val="001D4B"/>
                </a:solidFill>
                <a:latin typeface="+mn-lt"/>
              </a:rPr>
              <a:t>Sample space</a:t>
            </a:r>
            <a:endParaRPr lang="en-US" sz="2000" b="0" dirty="0" smtClean="0">
              <a:solidFill>
                <a:srgbClr val="001D4B"/>
              </a:solidFill>
              <a:latin typeface="+mn-lt"/>
            </a:endParaRP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Bounded</a:t>
            </a:r>
          </a:p>
          <a:p>
            <a:pPr marL="0" lvl="1" algn="l">
              <a:buFont typeface="Symbol" pitchFamily="18" charset="2"/>
              <a:buChar char="-"/>
            </a:pPr>
            <a:r>
              <a:rPr lang="en-US" sz="2000" b="0" dirty="0" smtClean="0">
                <a:solidFill>
                  <a:srgbClr val="001D4B"/>
                </a:solidFill>
                <a:latin typeface="+mn-lt"/>
              </a:rPr>
              <a:t> Unbounded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rot="10800000">
            <a:off x="2428860" y="2651463"/>
            <a:ext cx="818505" cy="1321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2798191" y="3843370"/>
          <a:ext cx="6072232" cy="2228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8058"/>
                <a:gridCol w="1518058"/>
                <a:gridCol w="1518058"/>
                <a:gridCol w="1518058"/>
              </a:tblGrid>
              <a:tr h="35719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001D4B"/>
                          </a:solidFill>
                        </a:rPr>
                        <a:t>Size</a:t>
                      </a:r>
                      <a:endParaRPr lang="de-DE" b="1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29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Fixed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Unbounded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174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???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N/A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8612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Unbounded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001D4B"/>
                          </a:solidFill>
                        </a:rPr>
                        <a:t>Priority</a:t>
                      </a:r>
                      <a:endParaRPr lang="de-DE" dirty="0" smtClean="0">
                        <a:solidFill>
                          <a:srgbClr val="001D4B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―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1D4B"/>
                          </a:solidFill>
                        </a:rPr>
                        <a:t>Bernoulli</a:t>
                      </a:r>
                      <a:endParaRPr lang="de-DE" dirty="0">
                        <a:solidFill>
                          <a:srgbClr val="001D4B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hteck 22"/>
          <p:cNvSpPr/>
          <p:nvPr/>
        </p:nvSpPr>
        <p:spPr>
          <a:xfrm rot="16200000">
            <a:off x="2065035" y="503576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Verdana"/>
              </a:rPr>
              <a:t>Space</a:t>
            </a:r>
            <a:endParaRPr lang="de-DE" sz="180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rot="10800000" flipV="1">
            <a:off x="2250712" y="1609709"/>
            <a:ext cx="963966" cy="38121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FF8F4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Existing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Techniques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olidFill>
                  <a:srgbClr val="FF8F43"/>
                </a:solidFill>
              </a:rPr>
              <a:t>Bounded</a:t>
            </a:r>
            <a:r>
              <a:rPr lang="de-DE" dirty="0" smtClean="0">
                <a:solidFill>
                  <a:srgbClr val="FF8F43"/>
                </a:solidFill>
              </a:rPr>
              <a:t> </a:t>
            </a:r>
            <a:r>
              <a:rPr lang="de-DE" dirty="0" err="1" smtClean="0">
                <a:solidFill>
                  <a:srgbClr val="FF8F43"/>
                </a:solidFill>
              </a:rPr>
              <a:t>Priority</a:t>
            </a:r>
            <a:r>
              <a:rPr lang="de-DE" dirty="0" smtClean="0">
                <a:solidFill>
                  <a:srgbClr val="FF8F43"/>
                </a:solidFill>
              </a:rPr>
              <a:t> Sampling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Analysis &amp; Experimental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Conclusion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Master">
  <a:themeElements>
    <a:clrScheme name="TUD_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D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lnDef>
  </a:objectDefaults>
  <a:extraClrSchemeLst>
    <a:extraClrScheme>
      <a:clrScheme name="TUD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1606</Words>
  <Application>Microsoft PowerPoint</Application>
  <PresentationFormat>Bildschirmpräsentation (4:3)</PresentationFormat>
  <Paragraphs>464</Paragraphs>
  <Slides>40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50" baseType="lpstr">
      <vt:lpstr>Arial</vt:lpstr>
      <vt:lpstr>Verdana</vt:lpstr>
      <vt:lpstr>Courier New</vt:lpstr>
      <vt:lpstr>Microsoft Sans Serif</vt:lpstr>
      <vt:lpstr>Wingdings</vt:lpstr>
      <vt:lpstr>Symbol</vt:lpstr>
      <vt:lpstr>Times New Roman</vt:lpstr>
      <vt:lpstr>TUD_Master</vt:lpstr>
      <vt:lpstr>Visio</vt:lpstr>
      <vt:lpstr>Formel</vt:lpstr>
      <vt:lpstr>Sampling Time-Based  Sliding Windows in Bounded Space   Rainer Gemulla Wolfgang Lehner  Technische Universität Dresden</vt:lpstr>
      <vt:lpstr>Motivation: Ad-hoc Queries</vt:lpstr>
      <vt:lpstr>Sampling Time-Based Windows</vt:lpstr>
      <vt:lpstr>Outline</vt:lpstr>
      <vt:lpstr>Existing Techniques</vt:lpstr>
      <vt:lpstr>Existing Techniques</vt:lpstr>
      <vt:lpstr>Example: Priority Sampling</vt:lpstr>
      <vt:lpstr>Sample Synopsis</vt:lpstr>
      <vt:lpstr>Outline</vt:lpstr>
      <vt:lpstr>A Negative Result</vt:lpstr>
      <vt:lpstr>Sample Synopsis</vt:lpstr>
      <vt:lpstr>Bounded Priority Sampling</vt:lpstr>
      <vt:lpstr>Proof of Correctness</vt:lpstr>
      <vt:lpstr>Example: Bounded Priority Sampling</vt:lpstr>
      <vt:lpstr>Sample Synopsis</vt:lpstr>
      <vt:lpstr>Outline</vt:lpstr>
      <vt:lpstr>Analysis of Sample Size</vt:lpstr>
      <vt:lpstr>Example: Bounded Priority Sampling</vt:lpstr>
      <vt:lpstr>Experiments: Sample Size</vt:lpstr>
      <vt:lpstr>Experiments: Sample Size</vt:lpstr>
      <vt:lpstr>Sampling Multiple Items</vt:lpstr>
      <vt:lpstr>Outline</vt:lpstr>
      <vt:lpstr>Conclusion</vt:lpstr>
      <vt:lpstr>Folie 24</vt:lpstr>
      <vt:lpstr>Folie 25</vt:lpstr>
      <vt:lpstr>Existing techniques</vt:lpstr>
      <vt:lpstr>Effect of stratum sizes</vt:lpstr>
      <vt:lpstr>Solution</vt:lpstr>
      <vt:lpstr>Algorithm</vt:lpstr>
      <vt:lpstr>N+</vt:lpstr>
      <vt:lpstr>Stratified sampling</vt:lpstr>
      <vt:lpstr>Stratified sampling</vt:lpstr>
      <vt:lpstr>Folie 33</vt:lpstr>
      <vt:lpstr>Sampling Multiple Items</vt:lpstr>
      <vt:lpstr>Sampling Multiple Items</vt:lpstr>
      <vt:lpstr>Sampling Multiple Items</vt:lpstr>
      <vt:lpstr>Folie 37</vt:lpstr>
      <vt:lpstr>Data streams</vt:lpstr>
      <vt:lpstr>Sampling data streams</vt:lpstr>
      <vt:lpstr>Sampling from sliding windows</vt:lpstr>
    </vt:vector>
  </TitlesOfParts>
  <Company>TU Dresden, IBM Almaden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Time-Based Sliding Windows in Bounded Space</dc:title>
  <dc:subject>Talk at SIGMOD 2008</dc:subject>
  <dc:creator>Rainer Gemulla, Wolfgang Lehner</dc:creator>
  <cp:lastModifiedBy>Rainer Gemulla</cp:lastModifiedBy>
  <cp:revision>1726</cp:revision>
  <dcterms:created xsi:type="dcterms:W3CDTF">2005-02-28T13:21:50Z</dcterms:created>
  <dcterms:modified xsi:type="dcterms:W3CDTF">2008-06-10T04:14:55Z</dcterms:modified>
</cp:coreProperties>
</file>