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37"/>
  </p:notesMasterIdLst>
  <p:handoutMasterIdLst>
    <p:handoutMasterId r:id="rId38"/>
  </p:handoutMasterIdLst>
  <p:sldIdLst>
    <p:sldId id="257" r:id="rId2"/>
    <p:sldId id="319" r:id="rId3"/>
    <p:sldId id="324" r:id="rId4"/>
    <p:sldId id="307" r:id="rId5"/>
    <p:sldId id="325" r:id="rId6"/>
    <p:sldId id="327" r:id="rId7"/>
    <p:sldId id="321" r:id="rId8"/>
    <p:sldId id="353" r:id="rId9"/>
    <p:sldId id="340" r:id="rId10"/>
    <p:sldId id="356" r:id="rId11"/>
    <p:sldId id="355" r:id="rId12"/>
    <p:sldId id="357" r:id="rId13"/>
    <p:sldId id="358" r:id="rId14"/>
    <p:sldId id="359" r:id="rId15"/>
    <p:sldId id="360" r:id="rId16"/>
    <p:sldId id="362" r:id="rId17"/>
    <p:sldId id="361" r:id="rId18"/>
    <p:sldId id="315" r:id="rId19"/>
    <p:sldId id="316" r:id="rId20"/>
    <p:sldId id="320" r:id="rId21"/>
    <p:sldId id="378" r:id="rId22"/>
    <p:sldId id="379" r:id="rId23"/>
    <p:sldId id="367" r:id="rId24"/>
    <p:sldId id="368" r:id="rId25"/>
    <p:sldId id="376" r:id="rId26"/>
    <p:sldId id="369" r:id="rId27"/>
    <p:sldId id="371" r:id="rId28"/>
    <p:sldId id="366" r:id="rId29"/>
    <p:sldId id="370" r:id="rId30"/>
    <p:sldId id="372" r:id="rId31"/>
    <p:sldId id="373" r:id="rId32"/>
    <p:sldId id="363" r:id="rId33"/>
    <p:sldId id="364" r:id="rId34"/>
    <p:sldId id="365" r:id="rId35"/>
    <p:sldId id="377" r:id="rId36"/>
  </p:sldIdLst>
  <p:sldSz cx="9144000" cy="6858000" type="screen4x3"/>
  <p:notesSz cx="6669088" cy="9928225"/>
  <p:embeddedFontLst>
    <p:embeddedFont>
      <p:font typeface="Verdana" pitchFamily="34" charset="0"/>
      <p:regular r:id="rId39"/>
      <p:bold r:id="rId40"/>
      <p:italic r:id="rId41"/>
      <p:boldItalic r:id="rId42"/>
    </p:embeddedFont>
    <p:embeddedFont>
      <p:font typeface="Microsoft Sans Serif" pitchFamily="34" charset="0"/>
      <p:regular r:id="rId43"/>
    </p:embeddedFont>
  </p:embeddedFontLst>
  <p:defaultTextStyle>
    <a:defPPr>
      <a:defRPr lang="de-DE"/>
    </a:defPPr>
    <a:lvl1pPr algn="ctr" rtl="0" fontAlgn="base">
      <a:spcBef>
        <a:spcPct val="0"/>
      </a:spcBef>
      <a:spcAft>
        <a:spcPct val="0"/>
      </a:spcAft>
      <a:defRPr sz="1000" b="1" kern="1200">
        <a:solidFill>
          <a:schemeClr val="bg2"/>
        </a:solidFill>
        <a:latin typeface="Microsoft Sans Serif" pitchFamily="34" charset="0"/>
        <a:ea typeface="+mn-ea"/>
        <a:cs typeface="+mn-cs"/>
      </a:defRPr>
    </a:lvl1pPr>
    <a:lvl2pPr marL="457200" algn="ctr" rtl="0" fontAlgn="base">
      <a:spcBef>
        <a:spcPct val="0"/>
      </a:spcBef>
      <a:spcAft>
        <a:spcPct val="0"/>
      </a:spcAft>
      <a:defRPr sz="1000" b="1" kern="1200">
        <a:solidFill>
          <a:schemeClr val="bg2"/>
        </a:solidFill>
        <a:latin typeface="Microsoft Sans Serif" pitchFamily="34" charset="0"/>
        <a:ea typeface="+mn-ea"/>
        <a:cs typeface="+mn-cs"/>
      </a:defRPr>
    </a:lvl2pPr>
    <a:lvl3pPr marL="914400" algn="ctr" rtl="0" fontAlgn="base">
      <a:spcBef>
        <a:spcPct val="0"/>
      </a:spcBef>
      <a:spcAft>
        <a:spcPct val="0"/>
      </a:spcAft>
      <a:defRPr sz="1000" b="1" kern="1200">
        <a:solidFill>
          <a:schemeClr val="bg2"/>
        </a:solidFill>
        <a:latin typeface="Microsoft Sans Serif" pitchFamily="34" charset="0"/>
        <a:ea typeface="+mn-ea"/>
        <a:cs typeface="+mn-cs"/>
      </a:defRPr>
    </a:lvl3pPr>
    <a:lvl4pPr marL="1371600" algn="ctr" rtl="0" fontAlgn="base">
      <a:spcBef>
        <a:spcPct val="0"/>
      </a:spcBef>
      <a:spcAft>
        <a:spcPct val="0"/>
      </a:spcAft>
      <a:defRPr sz="1000" b="1" kern="1200">
        <a:solidFill>
          <a:schemeClr val="bg2"/>
        </a:solidFill>
        <a:latin typeface="Microsoft Sans Serif" pitchFamily="34" charset="0"/>
        <a:ea typeface="+mn-ea"/>
        <a:cs typeface="+mn-cs"/>
      </a:defRPr>
    </a:lvl4pPr>
    <a:lvl5pPr marL="1828800" algn="ctr" rtl="0" fontAlgn="base">
      <a:spcBef>
        <a:spcPct val="0"/>
      </a:spcBef>
      <a:spcAft>
        <a:spcPct val="0"/>
      </a:spcAft>
      <a:defRPr sz="1000" b="1" kern="1200">
        <a:solidFill>
          <a:schemeClr val="bg2"/>
        </a:solidFill>
        <a:latin typeface="Microsoft Sans Serif" pitchFamily="34" charset="0"/>
        <a:ea typeface="+mn-ea"/>
        <a:cs typeface="+mn-cs"/>
      </a:defRPr>
    </a:lvl5pPr>
    <a:lvl6pPr marL="2286000" algn="l" defTabSz="914400" rtl="0" eaLnBrk="1" latinLnBrk="0" hangingPunct="1">
      <a:defRPr sz="1000" b="1" kern="1200">
        <a:solidFill>
          <a:schemeClr val="bg2"/>
        </a:solidFill>
        <a:latin typeface="Microsoft Sans Serif" pitchFamily="34" charset="0"/>
        <a:ea typeface="+mn-ea"/>
        <a:cs typeface="+mn-cs"/>
      </a:defRPr>
    </a:lvl6pPr>
    <a:lvl7pPr marL="2743200" algn="l" defTabSz="914400" rtl="0" eaLnBrk="1" latinLnBrk="0" hangingPunct="1">
      <a:defRPr sz="1000" b="1" kern="1200">
        <a:solidFill>
          <a:schemeClr val="bg2"/>
        </a:solidFill>
        <a:latin typeface="Microsoft Sans Serif" pitchFamily="34" charset="0"/>
        <a:ea typeface="+mn-ea"/>
        <a:cs typeface="+mn-cs"/>
      </a:defRPr>
    </a:lvl7pPr>
    <a:lvl8pPr marL="3200400" algn="l" defTabSz="914400" rtl="0" eaLnBrk="1" latinLnBrk="0" hangingPunct="1">
      <a:defRPr sz="1000" b="1" kern="1200">
        <a:solidFill>
          <a:schemeClr val="bg2"/>
        </a:solidFill>
        <a:latin typeface="Microsoft Sans Serif" pitchFamily="34" charset="0"/>
        <a:ea typeface="+mn-ea"/>
        <a:cs typeface="+mn-cs"/>
      </a:defRPr>
    </a:lvl8pPr>
    <a:lvl9pPr marL="3657600" algn="l" defTabSz="914400" rtl="0" eaLnBrk="1" latinLnBrk="0" hangingPunct="1">
      <a:defRPr sz="1000" b="1" kern="1200">
        <a:solidFill>
          <a:schemeClr val="bg2"/>
        </a:solidFill>
        <a:latin typeface="Microsoft Sans Serif"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CC"/>
    <a:srgbClr val="0052D6"/>
    <a:srgbClr val="CC9900"/>
    <a:srgbClr val="FF00FF"/>
    <a:srgbClr val="33CC33"/>
    <a:srgbClr val="FF0000"/>
    <a:srgbClr val="FF3300"/>
    <a:srgbClr val="FFFF99"/>
    <a:srgbClr val="001D4B"/>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13" autoAdjust="0"/>
    <p:restoredTop sz="82100" autoAdjust="0"/>
  </p:normalViewPr>
  <p:slideViewPr>
    <p:cSldViewPr>
      <p:cViewPr varScale="1">
        <p:scale>
          <a:sx n="110" d="100"/>
          <a:sy n="110" d="100"/>
        </p:scale>
        <p:origin x="-6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2856" y="-120"/>
      </p:cViewPr>
      <p:guideLst>
        <p:guide orient="horz" pos="3127"/>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s>
</file>

<file path=ppt/charts/_rels/chart1.xml.rels><?xml version="1.0" encoding="UTF-8" standalone="yes"?>
<Relationships xmlns="http://schemas.openxmlformats.org/package/2006/relationships"><Relationship Id="rId2" Type="http://schemas.openxmlformats.org/officeDocument/2006/relationships/oleObject" Target="file:///D:\projects\talks\my%20talks\thesis-defense\defense.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D:\projects\talks\my%20talks\thesis-defense\defense.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file:///D:\projects\talks\my%20talks\thesis-defense\defens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projects\talks\my%20talks\thesis-defense\defens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projects\talks\my%20talks\thesis-defense\defens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projects\talks\my%20talks\thesis-defense\defense.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projects\talks\my%20talks\thesis-defense\defense.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D:\projects\talks\my%20talks\thesis-defense\defense.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D:\projects\talks\my%20talks\thesis-defense\defense.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D:\projects\talks\my%20talks\thesis-defense\defense.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title>
      <c:tx>
        <c:rich>
          <a:bodyPr/>
          <a:lstStyle/>
          <a:p>
            <a:pPr>
              <a:defRPr/>
            </a:pPr>
            <a:r>
              <a:rPr lang="de-DE"/>
              <a:t>Sampling</a:t>
            </a:r>
            <a:r>
              <a:rPr lang="de-DE" baseline="0"/>
              <a:t> cost</a:t>
            </a:r>
            <a:endParaRPr lang="de-DE"/>
          </a:p>
        </c:rich>
      </c:tx>
      <c:layout>
        <c:manualLayout>
          <c:xMode val="edge"/>
          <c:yMode val="edge"/>
          <c:x val="0.3331361111111113"/>
          <c:y val="0"/>
        </c:manualLayout>
      </c:layout>
      <c:overlay val="1"/>
    </c:title>
    <c:plotArea>
      <c:layout/>
      <c:lineChart>
        <c:grouping val="standard"/>
        <c:ser>
          <c:idx val="0"/>
          <c:order val="0"/>
          <c:marker>
            <c:symbol val="none"/>
          </c:marker>
          <c:cat>
            <c:numRef>
              <c:f>'Query Sampling'!$A$16:$A$116</c:f>
              <c:numCache>
                <c:formatCode>0.00%</c:formatCode>
                <c:ptCount val="101"/>
                <c:pt idx="0" formatCode="General">
                  <c:v>0</c:v>
                </c:pt>
                <c:pt idx="1">
                  <c:v>2.0000000000000093E-4</c:v>
                </c:pt>
                <c:pt idx="2">
                  <c:v>4.0000000000000127E-4</c:v>
                </c:pt>
                <c:pt idx="3">
                  <c:v>6.0000000000000287E-4</c:v>
                </c:pt>
                <c:pt idx="4">
                  <c:v>8.0000000000000264E-4</c:v>
                </c:pt>
                <c:pt idx="5">
                  <c:v>1.0000000000000041E-3</c:v>
                </c:pt>
                <c:pt idx="6">
                  <c:v>1.2000000000000005E-3</c:v>
                </c:pt>
                <c:pt idx="7">
                  <c:v>1.4000000000000041E-3</c:v>
                </c:pt>
                <c:pt idx="8">
                  <c:v>1.6000000000000077E-3</c:v>
                </c:pt>
                <c:pt idx="9">
                  <c:v>1.8000000000000078E-3</c:v>
                </c:pt>
                <c:pt idx="10">
                  <c:v>2.0000000000000052E-3</c:v>
                </c:pt>
                <c:pt idx="11">
                  <c:v>2.2000000000000092E-3</c:v>
                </c:pt>
                <c:pt idx="12">
                  <c:v>2.4000000000000041E-3</c:v>
                </c:pt>
                <c:pt idx="13">
                  <c:v>2.6000000000000138E-3</c:v>
                </c:pt>
                <c:pt idx="14">
                  <c:v>2.8000000000000052E-3</c:v>
                </c:pt>
                <c:pt idx="15">
                  <c:v>3.0000000000000092E-3</c:v>
                </c:pt>
                <c:pt idx="16">
                  <c:v>3.2000000000000162E-3</c:v>
                </c:pt>
                <c:pt idx="17">
                  <c:v>3.400000000000012E-3</c:v>
                </c:pt>
                <c:pt idx="18">
                  <c:v>3.6000000000000159E-3</c:v>
                </c:pt>
                <c:pt idx="19">
                  <c:v>3.8000000000000082E-3</c:v>
                </c:pt>
                <c:pt idx="20">
                  <c:v>4.0000000000000114E-3</c:v>
                </c:pt>
                <c:pt idx="21">
                  <c:v>4.200000000000011E-3</c:v>
                </c:pt>
                <c:pt idx="22">
                  <c:v>4.4000000000000133E-3</c:v>
                </c:pt>
                <c:pt idx="23">
                  <c:v>4.6000000000000034E-3</c:v>
                </c:pt>
                <c:pt idx="24">
                  <c:v>4.8000000000000022E-3</c:v>
                </c:pt>
                <c:pt idx="25">
                  <c:v>5.0000000000000114E-3</c:v>
                </c:pt>
                <c:pt idx="26">
                  <c:v>5.2000000000000102E-3</c:v>
                </c:pt>
                <c:pt idx="27">
                  <c:v>5.400000000000009E-3</c:v>
                </c:pt>
                <c:pt idx="28">
                  <c:v>5.6000000000000034E-3</c:v>
                </c:pt>
                <c:pt idx="29">
                  <c:v>5.8000000000000031E-3</c:v>
                </c:pt>
                <c:pt idx="30">
                  <c:v>6.0000000000000114E-3</c:v>
                </c:pt>
                <c:pt idx="31">
                  <c:v>6.200000000000018E-3</c:v>
                </c:pt>
                <c:pt idx="32">
                  <c:v>6.4000000000000098E-3</c:v>
                </c:pt>
                <c:pt idx="33">
                  <c:v>6.6000000000000104E-3</c:v>
                </c:pt>
                <c:pt idx="34">
                  <c:v>6.8000000000000161E-3</c:v>
                </c:pt>
                <c:pt idx="35">
                  <c:v>7.0000000000000114E-3</c:v>
                </c:pt>
                <c:pt idx="36">
                  <c:v>7.2000000000000189E-3</c:v>
                </c:pt>
                <c:pt idx="37">
                  <c:v>7.4000000000000203E-3</c:v>
                </c:pt>
                <c:pt idx="38">
                  <c:v>7.6000000000000104E-3</c:v>
                </c:pt>
                <c:pt idx="39">
                  <c:v>7.8000000000000179E-3</c:v>
                </c:pt>
                <c:pt idx="40">
                  <c:v>8.0000000000000227E-3</c:v>
                </c:pt>
                <c:pt idx="41">
                  <c:v>8.2000000000000024E-3</c:v>
                </c:pt>
                <c:pt idx="42">
                  <c:v>8.4000000000000238E-3</c:v>
                </c:pt>
                <c:pt idx="43">
                  <c:v>8.6000000000000208E-3</c:v>
                </c:pt>
                <c:pt idx="44">
                  <c:v>8.8000000000000266E-3</c:v>
                </c:pt>
                <c:pt idx="45">
                  <c:v>9.0000000000000063E-3</c:v>
                </c:pt>
                <c:pt idx="46">
                  <c:v>9.2000000000000068E-3</c:v>
                </c:pt>
                <c:pt idx="47">
                  <c:v>9.4000000000000264E-3</c:v>
                </c:pt>
                <c:pt idx="48">
                  <c:v>9.6000000000000061E-3</c:v>
                </c:pt>
                <c:pt idx="49">
                  <c:v>9.8000000000000465E-3</c:v>
                </c:pt>
                <c:pt idx="50">
                  <c:v>1.0000000000000021E-2</c:v>
                </c:pt>
                <c:pt idx="51">
                  <c:v>1.0200000000000009E-2</c:v>
                </c:pt>
                <c:pt idx="52">
                  <c:v>1.0400000000000019E-2</c:v>
                </c:pt>
                <c:pt idx="53">
                  <c:v>1.060000000000004E-2</c:v>
                </c:pt>
                <c:pt idx="54">
                  <c:v>1.0800000000000042E-2</c:v>
                </c:pt>
                <c:pt idx="55">
                  <c:v>1.1000000000000053E-2</c:v>
                </c:pt>
                <c:pt idx="56">
                  <c:v>1.1200000000000052E-2</c:v>
                </c:pt>
                <c:pt idx="57">
                  <c:v>1.1400000000000065E-2</c:v>
                </c:pt>
                <c:pt idx="58">
                  <c:v>1.160000000000006E-2</c:v>
                </c:pt>
                <c:pt idx="59">
                  <c:v>1.1800000000000073E-2</c:v>
                </c:pt>
                <c:pt idx="60">
                  <c:v>1.2000000000000009E-2</c:v>
                </c:pt>
                <c:pt idx="61">
                  <c:v>1.2200000000000023E-2</c:v>
                </c:pt>
                <c:pt idx="62">
                  <c:v>1.2400000000000041E-2</c:v>
                </c:pt>
                <c:pt idx="63">
                  <c:v>1.260000000000004E-2</c:v>
                </c:pt>
                <c:pt idx="64">
                  <c:v>1.2800000000000042E-2</c:v>
                </c:pt>
                <c:pt idx="65">
                  <c:v>1.3000000000000041E-2</c:v>
                </c:pt>
                <c:pt idx="66">
                  <c:v>1.3200000000000061E-2</c:v>
                </c:pt>
                <c:pt idx="67">
                  <c:v>1.3400000000000063E-2</c:v>
                </c:pt>
                <c:pt idx="68">
                  <c:v>1.3600000000000067E-2</c:v>
                </c:pt>
                <c:pt idx="69">
                  <c:v>1.3800000000000078E-2</c:v>
                </c:pt>
                <c:pt idx="70">
                  <c:v>1.4000000000000021E-2</c:v>
                </c:pt>
                <c:pt idx="71">
                  <c:v>1.4200000000000023E-2</c:v>
                </c:pt>
                <c:pt idx="72">
                  <c:v>1.4400000000000027E-2</c:v>
                </c:pt>
                <c:pt idx="73">
                  <c:v>1.4600000000000038E-2</c:v>
                </c:pt>
                <c:pt idx="74">
                  <c:v>1.4800000000000039E-2</c:v>
                </c:pt>
                <c:pt idx="75">
                  <c:v>1.5000000000000041E-2</c:v>
                </c:pt>
                <c:pt idx="76">
                  <c:v>1.5200000000000062E-2</c:v>
                </c:pt>
                <c:pt idx="77">
                  <c:v>1.5400000000000042E-2</c:v>
                </c:pt>
                <c:pt idx="78">
                  <c:v>1.5600000000000069E-2</c:v>
                </c:pt>
                <c:pt idx="79">
                  <c:v>1.5800000000000067E-2</c:v>
                </c:pt>
                <c:pt idx="80">
                  <c:v>1.6000000000000045E-2</c:v>
                </c:pt>
                <c:pt idx="81">
                  <c:v>1.6200000000000055E-2</c:v>
                </c:pt>
                <c:pt idx="82">
                  <c:v>1.6400000000000085E-2</c:v>
                </c:pt>
                <c:pt idx="83">
                  <c:v>1.6600000000000083E-2</c:v>
                </c:pt>
                <c:pt idx="84">
                  <c:v>1.6800000000000086E-2</c:v>
                </c:pt>
                <c:pt idx="85">
                  <c:v>1.7000000000000043E-2</c:v>
                </c:pt>
                <c:pt idx="86">
                  <c:v>1.7200000000000021E-2</c:v>
                </c:pt>
                <c:pt idx="87">
                  <c:v>1.7400000000000023E-2</c:v>
                </c:pt>
                <c:pt idx="88">
                  <c:v>1.7600000000000025E-2</c:v>
                </c:pt>
                <c:pt idx="89">
                  <c:v>1.7800000000000021E-2</c:v>
                </c:pt>
                <c:pt idx="90">
                  <c:v>1.8000000000000054E-2</c:v>
                </c:pt>
                <c:pt idx="91">
                  <c:v>1.8200000000000063E-2</c:v>
                </c:pt>
                <c:pt idx="92">
                  <c:v>1.8400000000000069E-2</c:v>
                </c:pt>
                <c:pt idx="93">
                  <c:v>1.8599999999999998E-2</c:v>
                </c:pt>
                <c:pt idx="94">
                  <c:v>1.8799999999999997E-2</c:v>
                </c:pt>
                <c:pt idx="95">
                  <c:v>1.9000000000000027E-2</c:v>
                </c:pt>
                <c:pt idx="96">
                  <c:v>1.9199999999999995E-2</c:v>
                </c:pt>
                <c:pt idx="97">
                  <c:v>1.9399999999999994E-2</c:v>
                </c:pt>
                <c:pt idx="98">
                  <c:v>1.9599999999999992E-2</c:v>
                </c:pt>
                <c:pt idx="99">
                  <c:v>1.9799999999999991E-2</c:v>
                </c:pt>
                <c:pt idx="100">
                  <c:v>1.999999999999999E-2</c:v>
                </c:pt>
              </c:numCache>
            </c:numRef>
          </c:cat>
          <c:val>
            <c:numRef>
              <c:f>'Query Sampling'!$C$16:$C$116</c:f>
              <c:numCache>
                <c:formatCode>0.00%</c:formatCode>
                <c:ptCount val="101"/>
                <c:pt idx="0">
                  <c:v>0</c:v>
                </c:pt>
                <c:pt idx="1">
                  <c:v>1.9803287350054665E-2</c:v>
                </c:pt>
                <c:pt idx="2">
                  <c:v>3.9218249182720585E-2</c:v>
                </c:pt>
                <c:pt idx="3">
                  <c:v>5.8252424808428814E-2</c:v>
                </c:pt>
                <c:pt idx="4">
                  <c:v>7.6913208627295004E-2</c:v>
                </c:pt>
                <c:pt idx="5">
                  <c:v>9.5207852886290814E-2</c:v>
                </c:pt>
                <c:pt idx="6">
                  <c:v>0.11314347038439865</c:v>
                </c:pt>
                <c:pt idx="7">
                  <c:v>0.13072703712682329</c:v>
                </c:pt>
                <c:pt idx="8">
                  <c:v>0.14796539492922564</c:v>
                </c:pt>
                <c:pt idx="9">
                  <c:v>0.16486525397285626</c:v>
                </c:pt>
                <c:pt idx="10">
                  <c:v>0.18143319531157248</c:v>
                </c:pt>
                <c:pt idx="11">
                  <c:v>0.19767567333156616</c:v>
                </c:pt>
                <c:pt idx="12">
                  <c:v>0.21359901816471721</c:v>
                </c:pt>
                <c:pt idx="13">
                  <c:v>0.22920943805644162</c:v>
                </c:pt>
                <c:pt idx="14">
                  <c:v>0.24451302168886571</c:v>
                </c:pt>
                <c:pt idx="15">
                  <c:v>0.25951574046021625</c:v>
                </c:pt>
                <c:pt idx="16">
                  <c:v>0.27422345072115223</c:v>
                </c:pt>
                <c:pt idx="17">
                  <c:v>0.28864189596890238</c:v>
                </c:pt>
                <c:pt idx="18">
                  <c:v>0.30277670899999914</c:v>
                </c:pt>
                <c:pt idx="19">
                  <c:v>0.31663341402232076</c:v>
                </c:pt>
                <c:pt idx="20">
                  <c:v>0.33021742872735382</c:v>
                </c:pt>
                <c:pt idx="21">
                  <c:v>0.34353406632320188</c:v>
                </c:pt>
                <c:pt idx="22">
                  <c:v>0.35658853752924269</c:v>
                </c:pt>
                <c:pt idx="23">
                  <c:v>0.36938595253308537</c:v>
                </c:pt>
                <c:pt idx="24">
                  <c:v>0.38193132291052778</c:v>
                </c:pt>
                <c:pt idx="25">
                  <c:v>0.39422956350927363</c:v>
                </c:pt>
                <c:pt idx="26">
                  <c:v>0.40628549429696381</c:v>
                </c:pt>
                <c:pt idx="27">
                  <c:v>0.41810384217430968</c:v>
                </c:pt>
                <c:pt idx="28">
                  <c:v>0.42968924275390985</c:v>
                </c:pt>
                <c:pt idx="29">
                  <c:v>0.4410462421054171</c:v>
                </c:pt>
                <c:pt idx="30">
                  <c:v>0.45217929846769167</c:v>
                </c:pt>
                <c:pt idx="31">
                  <c:v>0.46309278392857006</c:v>
                </c:pt>
                <c:pt idx="32">
                  <c:v>0.47379098607276582</c:v>
                </c:pt>
                <c:pt idx="33">
                  <c:v>0.48427810959867534</c:v>
                </c:pt>
                <c:pt idx="34">
                  <c:v>0.49455827790445595</c:v>
                </c:pt>
                <c:pt idx="35">
                  <c:v>0.50463553464415101</c:v>
                </c:pt>
                <c:pt idx="36">
                  <c:v>0.51451384525429256</c:v>
                </c:pt>
                <c:pt idx="37">
                  <c:v>0.52419709845159701</c:v>
                </c:pt>
                <c:pt idx="38">
                  <c:v>0.53368910770222622</c:v>
                </c:pt>
                <c:pt idx="39">
                  <c:v>0.54299361266330237</c:v>
                </c:pt>
                <c:pt idx="40">
                  <c:v>0.55211428059692258</c:v>
                </c:pt>
                <c:pt idx="41">
                  <c:v>0.56105470775759014</c:v>
                </c:pt>
                <c:pt idx="42">
                  <c:v>0.56981842075311062</c:v>
                </c:pt>
                <c:pt idx="43">
                  <c:v>0.57840887787979745</c:v>
                </c:pt>
                <c:pt idx="44">
                  <c:v>0.58682947043229983</c:v>
                </c:pt>
                <c:pt idx="45">
                  <c:v>0.59508352398857312</c:v>
                </c:pt>
                <c:pt idx="46">
                  <c:v>0.60317429967049263</c:v>
                </c:pt>
                <c:pt idx="47">
                  <c:v>0.61110499538045771</c:v>
                </c:pt>
                <c:pt idx="48">
                  <c:v>0.61887874701462064</c:v>
                </c:pt>
                <c:pt idx="49">
                  <c:v>0.62649862965294478</c:v>
                </c:pt>
                <c:pt idx="50">
                  <c:v>0.63396765872677163</c:v>
                </c:pt>
                <c:pt idx="51">
                  <c:v>0.64128879116412985</c:v>
                </c:pt>
                <c:pt idx="52">
                  <c:v>0.64846492651330689</c:v>
                </c:pt>
                <c:pt idx="53">
                  <c:v>0.65549890804504685</c:v>
                </c:pt>
                <c:pt idx="54">
                  <c:v>0.66239352383380989</c:v>
                </c:pt>
                <c:pt idx="55">
                  <c:v>0.66915150781845201</c:v>
                </c:pt>
                <c:pt idx="56">
                  <c:v>0.6757755408427526</c:v>
                </c:pt>
                <c:pt idx="57">
                  <c:v>0.68226825167613003</c:v>
                </c:pt>
                <c:pt idx="58">
                  <c:v>0.68863221801492891</c:v>
                </c:pt>
                <c:pt idx="59">
                  <c:v>0.69486996746466467</c:v>
                </c:pt>
                <c:pt idx="60">
                  <c:v>0.70098397850357974</c:v>
                </c:pt>
                <c:pt idx="61">
                  <c:v>0.70697668142782111</c:v>
                </c:pt>
                <c:pt idx="62">
                  <c:v>0.71285045927866364</c:v>
                </c:pt>
                <c:pt idx="63">
                  <c:v>0.71860764875202787</c:v>
                </c:pt>
                <c:pt idx="64">
                  <c:v>0.72425054109069142</c:v>
                </c:pt>
                <c:pt idx="65">
                  <c:v>0.72978138295951578</c:v>
                </c:pt>
                <c:pt idx="66">
                  <c:v>0.73520237730395166</c:v>
                </c:pt>
                <c:pt idx="67">
                  <c:v>0.74051568419223457</c:v>
                </c:pt>
                <c:pt idx="68">
                  <c:v>0.74572342164146665</c:v>
                </c:pt>
                <c:pt idx="69">
                  <c:v>0.75082766642796961</c:v>
                </c:pt>
                <c:pt idx="70">
                  <c:v>0.75583045488220413</c:v>
                </c:pt>
                <c:pt idx="71">
                  <c:v>0.76073378366848465</c:v>
                </c:pt>
                <c:pt idx="72">
                  <c:v>0.76553961054983066</c:v>
                </c:pt>
                <c:pt idx="73">
                  <c:v>0.77024985513823963</c:v>
                </c:pt>
                <c:pt idx="74">
                  <c:v>0.77486639963060422</c:v>
                </c:pt>
                <c:pt idx="75">
                  <c:v>0.77939108953061265</c:v>
                </c:pt>
                <c:pt idx="76">
                  <c:v>0.783825734356836</c:v>
                </c:pt>
                <c:pt idx="77">
                  <c:v>0.78817210833729157</c:v>
                </c:pt>
                <c:pt idx="78">
                  <c:v>0.7924319510907778</c:v>
                </c:pt>
                <c:pt idx="79">
                  <c:v>0.79660696829512023</c:v>
                </c:pt>
                <c:pt idx="80">
                  <c:v>0.80069883234272121</c:v>
                </c:pt>
                <c:pt idx="81">
                  <c:v>0.8047091829835018</c:v>
                </c:pt>
                <c:pt idx="82">
                  <c:v>0.8086396279556286</c:v>
                </c:pt>
                <c:pt idx="83">
                  <c:v>0.8124917436041279</c:v>
                </c:pt>
                <c:pt idx="84">
                  <c:v>0.81626707548764921</c:v>
                </c:pt>
                <c:pt idx="85">
                  <c:v>0.81996713897371254</c:v>
                </c:pt>
                <c:pt idx="86">
                  <c:v>0.8235934198224405</c:v>
                </c:pt>
                <c:pt idx="87">
                  <c:v>0.82714737475922606</c:v>
                </c:pt>
                <c:pt idx="88">
                  <c:v>0.83063043203637577</c:v>
                </c:pt>
                <c:pt idx="89">
                  <c:v>0.83404399198400203</c:v>
                </c:pt>
                <c:pt idx="90">
                  <c:v>0.83738942755042745</c:v>
                </c:pt>
                <c:pt idx="91">
                  <c:v>0.84066808483213451</c:v>
                </c:pt>
                <c:pt idx="92">
                  <c:v>0.8438812835936651</c:v>
                </c:pt>
                <c:pt idx="93">
                  <c:v>0.84703031777747284</c:v>
                </c:pt>
                <c:pt idx="94">
                  <c:v>0.8501164560040817</c:v>
                </c:pt>
                <c:pt idx="95">
                  <c:v>0.8531409420625734</c:v>
                </c:pt>
                <c:pt idx="96">
                  <c:v>0.856104995391747</c:v>
                </c:pt>
                <c:pt idx="97">
                  <c:v>0.8590098115520155</c:v>
                </c:pt>
                <c:pt idx="98">
                  <c:v>0.86185656268822164</c:v>
                </c:pt>
                <c:pt idx="99">
                  <c:v>0.86464639798365084</c:v>
                </c:pt>
                <c:pt idx="100">
                  <c:v>0.86738044410524728</c:v>
                </c:pt>
              </c:numCache>
            </c:numRef>
          </c:val>
        </c:ser>
        <c:marker val="1"/>
        <c:axId val="105852288"/>
        <c:axId val="105895424"/>
      </c:lineChart>
      <c:catAx>
        <c:axId val="105852288"/>
        <c:scaling>
          <c:orientation val="minMax"/>
        </c:scaling>
        <c:axPos val="b"/>
        <c:title>
          <c:tx>
            <c:rich>
              <a:bodyPr/>
              <a:lstStyle/>
              <a:p>
                <a:pPr>
                  <a:defRPr/>
                </a:pPr>
                <a:r>
                  <a:rPr lang="de-DE"/>
                  <a:t>Sample size</a:t>
                </a:r>
              </a:p>
            </c:rich>
          </c:tx>
          <c:layout/>
        </c:title>
        <c:numFmt formatCode="0.0%" sourceLinked="0"/>
        <c:tickLblPos val="nextTo"/>
        <c:crossAx val="105895424"/>
        <c:crosses val="autoZero"/>
        <c:auto val="1"/>
        <c:lblAlgn val="ctr"/>
        <c:lblOffset val="100"/>
        <c:tickLblSkip val="25"/>
        <c:tickMarkSkip val="25"/>
      </c:catAx>
      <c:valAx>
        <c:axId val="105895424"/>
        <c:scaling>
          <c:orientation val="minMax"/>
          <c:max val="1"/>
        </c:scaling>
        <c:axPos val="l"/>
        <c:title>
          <c:tx>
            <c:rich>
              <a:bodyPr rot="-5400000" vert="horz"/>
              <a:lstStyle/>
              <a:p>
                <a:pPr>
                  <a:defRPr/>
                </a:pPr>
                <a:r>
                  <a:rPr lang="de-DE"/>
                  <a:t>Percentage of retrieved</a:t>
                </a:r>
                <a:r>
                  <a:rPr lang="de-DE" baseline="0"/>
                  <a:t> data</a:t>
                </a:r>
                <a:endParaRPr lang="de-DE"/>
              </a:p>
            </c:rich>
          </c:tx>
          <c:layout/>
        </c:title>
        <c:numFmt formatCode="0%" sourceLinked="0"/>
        <c:tickLblPos val="nextTo"/>
        <c:crossAx val="105852288"/>
        <c:crosses val="autoZero"/>
        <c:crossBetween val="between"/>
      </c:valAx>
    </c:plotArea>
    <c:plotVisOnly val="1"/>
  </c:chart>
  <c:spPr>
    <a:noFill/>
    <a:ln>
      <a:solidFill>
        <a:srgbClr val="000000"/>
      </a:solidFill>
    </a:ln>
  </c:sp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title>
      <c:tx>
        <c:rich>
          <a:bodyPr/>
          <a:lstStyle/>
          <a:p>
            <a:pPr>
              <a:defRPr/>
            </a:pPr>
            <a:r>
              <a:rPr lang="de-DE"/>
              <a:t>Sampling</a:t>
            </a:r>
            <a:r>
              <a:rPr lang="de-DE" baseline="0"/>
              <a:t> cost</a:t>
            </a:r>
            <a:endParaRPr lang="de-DE"/>
          </a:p>
        </c:rich>
      </c:tx>
      <c:layout>
        <c:manualLayout>
          <c:xMode val="edge"/>
          <c:yMode val="edge"/>
          <c:x val="0.3331361111111113"/>
          <c:y val="0"/>
        </c:manualLayout>
      </c:layout>
      <c:overlay val="1"/>
    </c:title>
    <c:plotArea>
      <c:layout/>
      <c:lineChart>
        <c:grouping val="standard"/>
        <c:ser>
          <c:idx val="0"/>
          <c:order val="0"/>
          <c:marker>
            <c:symbol val="none"/>
          </c:marker>
          <c:cat>
            <c:numRef>
              <c:f>'Query Sampling'!$A$16:$A$116</c:f>
              <c:numCache>
                <c:formatCode>0.00%</c:formatCode>
                <c:ptCount val="101"/>
                <c:pt idx="0" formatCode="General">
                  <c:v>0</c:v>
                </c:pt>
                <c:pt idx="1">
                  <c:v>2.0000000000000039E-4</c:v>
                </c:pt>
                <c:pt idx="2">
                  <c:v>4.0000000000000034E-4</c:v>
                </c:pt>
                <c:pt idx="3">
                  <c:v>6.0000000000000114E-4</c:v>
                </c:pt>
                <c:pt idx="4">
                  <c:v>8.0000000000000145E-4</c:v>
                </c:pt>
                <c:pt idx="5">
                  <c:v>1.0000000000000018E-3</c:v>
                </c:pt>
                <c:pt idx="6">
                  <c:v>1.2000000000000001E-3</c:v>
                </c:pt>
                <c:pt idx="7">
                  <c:v>1.4000000000000019E-3</c:v>
                </c:pt>
                <c:pt idx="8">
                  <c:v>1.6000000000000029E-3</c:v>
                </c:pt>
                <c:pt idx="9">
                  <c:v>1.8000000000000034E-3</c:v>
                </c:pt>
                <c:pt idx="10">
                  <c:v>2.0000000000000039E-3</c:v>
                </c:pt>
                <c:pt idx="11">
                  <c:v>2.2000000000000045E-3</c:v>
                </c:pt>
                <c:pt idx="12">
                  <c:v>2.4000000000000011E-3</c:v>
                </c:pt>
                <c:pt idx="13">
                  <c:v>2.6000000000000068E-3</c:v>
                </c:pt>
                <c:pt idx="14">
                  <c:v>2.8000000000000043E-3</c:v>
                </c:pt>
                <c:pt idx="15">
                  <c:v>3.0000000000000048E-3</c:v>
                </c:pt>
                <c:pt idx="16">
                  <c:v>3.2000000000000058E-3</c:v>
                </c:pt>
                <c:pt idx="17">
                  <c:v>3.4000000000000059E-3</c:v>
                </c:pt>
                <c:pt idx="18">
                  <c:v>3.6000000000000068E-3</c:v>
                </c:pt>
                <c:pt idx="19">
                  <c:v>3.8000000000000048E-3</c:v>
                </c:pt>
                <c:pt idx="20">
                  <c:v>4.0000000000000079E-3</c:v>
                </c:pt>
                <c:pt idx="21">
                  <c:v>4.2000000000000023E-3</c:v>
                </c:pt>
                <c:pt idx="22">
                  <c:v>4.4000000000000081E-3</c:v>
                </c:pt>
                <c:pt idx="23">
                  <c:v>4.6000000000000034E-3</c:v>
                </c:pt>
                <c:pt idx="24">
                  <c:v>4.8000000000000004E-3</c:v>
                </c:pt>
                <c:pt idx="25">
                  <c:v>5.0000000000000062E-3</c:v>
                </c:pt>
                <c:pt idx="26">
                  <c:v>5.1999999999999989E-3</c:v>
                </c:pt>
                <c:pt idx="27">
                  <c:v>5.3999999999999994E-3</c:v>
                </c:pt>
                <c:pt idx="28">
                  <c:v>5.6000000000000034E-3</c:v>
                </c:pt>
                <c:pt idx="29">
                  <c:v>5.8000000000000013E-3</c:v>
                </c:pt>
                <c:pt idx="30">
                  <c:v>6.0000000000000062E-3</c:v>
                </c:pt>
                <c:pt idx="31">
                  <c:v>6.2000000000000059E-3</c:v>
                </c:pt>
                <c:pt idx="32">
                  <c:v>6.3999999999999994E-3</c:v>
                </c:pt>
                <c:pt idx="33">
                  <c:v>6.6000000000000034E-3</c:v>
                </c:pt>
                <c:pt idx="34">
                  <c:v>6.8000000000000057E-3</c:v>
                </c:pt>
                <c:pt idx="35">
                  <c:v>7.0000000000000045E-3</c:v>
                </c:pt>
                <c:pt idx="36">
                  <c:v>7.2000000000000041E-3</c:v>
                </c:pt>
                <c:pt idx="37">
                  <c:v>7.4000000000000021E-3</c:v>
                </c:pt>
                <c:pt idx="38">
                  <c:v>7.6000000000000035E-3</c:v>
                </c:pt>
                <c:pt idx="39">
                  <c:v>7.8000000000000057E-3</c:v>
                </c:pt>
                <c:pt idx="40">
                  <c:v>8.0000000000000106E-3</c:v>
                </c:pt>
                <c:pt idx="41">
                  <c:v>8.2000000000000024E-3</c:v>
                </c:pt>
                <c:pt idx="42">
                  <c:v>8.4000000000000047E-3</c:v>
                </c:pt>
                <c:pt idx="43">
                  <c:v>8.6000000000000121E-3</c:v>
                </c:pt>
                <c:pt idx="44">
                  <c:v>8.8000000000000144E-3</c:v>
                </c:pt>
                <c:pt idx="45">
                  <c:v>9.0000000000000028E-3</c:v>
                </c:pt>
                <c:pt idx="46">
                  <c:v>9.2000000000000068E-3</c:v>
                </c:pt>
                <c:pt idx="47">
                  <c:v>9.400000000000016E-3</c:v>
                </c:pt>
                <c:pt idx="48">
                  <c:v>9.6000000000000026E-3</c:v>
                </c:pt>
                <c:pt idx="49">
                  <c:v>9.800000000000024E-3</c:v>
                </c:pt>
                <c:pt idx="50">
                  <c:v>1.0000000000000005E-2</c:v>
                </c:pt>
                <c:pt idx="51">
                  <c:v>1.0200000000000001E-2</c:v>
                </c:pt>
                <c:pt idx="52">
                  <c:v>1.0400000000000001E-2</c:v>
                </c:pt>
                <c:pt idx="53">
                  <c:v>1.0600000000000021E-2</c:v>
                </c:pt>
                <c:pt idx="54">
                  <c:v>1.0800000000000021E-2</c:v>
                </c:pt>
                <c:pt idx="55">
                  <c:v>1.1000000000000024E-2</c:v>
                </c:pt>
                <c:pt idx="56">
                  <c:v>1.1200000000000022E-2</c:v>
                </c:pt>
                <c:pt idx="57">
                  <c:v>1.1400000000000026E-2</c:v>
                </c:pt>
                <c:pt idx="58">
                  <c:v>1.1600000000000027E-2</c:v>
                </c:pt>
                <c:pt idx="59">
                  <c:v>1.1800000000000031E-2</c:v>
                </c:pt>
                <c:pt idx="60">
                  <c:v>1.2000000000000005E-2</c:v>
                </c:pt>
                <c:pt idx="61">
                  <c:v>1.2200000000000009E-2</c:v>
                </c:pt>
                <c:pt idx="62">
                  <c:v>1.2400000000000024E-2</c:v>
                </c:pt>
                <c:pt idx="63">
                  <c:v>1.2600000000000021E-2</c:v>
                </c:pt>
                <c:pt idx="64">
                  <c:v>1.2800000000000021E-2</c:v>
                </c:pt>
                <c:pt idx="65">
                  <c:v>1.3000000000000029E-2</c:v>
                </c:pt>
                <c:pt idx="66">
                  <c:v>1.3200000000000029E-2</c:v>
                </c:pt>
                <c:pt idx="67">
                  <c:v>1.3400000000000028E-2</c:v>
                </c:pt>
                <c:pt idx="68">
                  <c:v>1.3600000000000032E-2</c:v>
                </c:pt>
                <c:pt idx="69">
                  <c:v>1.3800000000000038E-2</c:v>
                </c:pt>
                <c:pt idx="70">
                  <c:v>1.4000000000000021E-2</c:v>
                </c:pt>
                <c:pt idx="71">
                  <c:v>1.4200000000000011E-2</c:v>
                </c:pt>
                <c:pt idx="72">
                  <c:v>1.440000000000002E-2</c:v>
                </c:pt>
                <c:pt idx="73">
                  <c:v>1.4600000000000021E-2</c:v>
                </c:pt>
                <c:pt idx="74">
                  <c:v>1.4800000000000021E-2</c:v>
                </c:pt>
                <c:pt idx="75">
                  <c:v>1.5000000000000025E-2</c:v>
                </c:pt>
                <c:pt idx="76">
                  <c:v>1.5200000000000033E-2</c:v>
                </c:pt>
                <c:pt idx="77">
                  <c:v>1.5400000000000021E-2</c:v>
                </c:pt>
                <c:pt idx="78">
                  <c:v>1.5600000000000037E-2</c:v>
                </c:pt>
                <c:pt idx="79">
                  <c:v>1.5800000000000043E-2</c:v>
                </c:pt>
                <c:pt idx="80">
                  <c:v>1.6000000000000021E-2</c:v>
                </c:pt>
                <c:pt idx="81">
                  <c:v>1.6200000000000023E-2</c:v>
                </c:pt>
                <c:pt idx="82">
                  <c:v>1.640000000000004E-2</c:v>
                </c:pt>
                <c:pt idx="83">
                  <c:v>1.6600000000000042E-2</c:v>
                </c:pt>
                <c:pt idx="84">
                  <c:v>1.6800000000000041E-2</c:v>
                </c:pt>
                <c:pt idx="85">
                  <c:v>1.7000000000000022E-2</c:v>
                </c:pt>
                <c:pt idx="86">
                  <c:v>1.7200000000000007E-2</c:v>
                </c:pt>
                <c:pt idx="87">
                  <c:v>1.7400000000000009E-2</c:v>
                </c:pt>
                <c:pt idx="88">
                  <c:v>1.7600000000000011E-2</c:v>
                </c:pt>
                <c:pt idx="89">
                  <c:v>1.7800000000000003E-2</c:v>
                </c:pt>
                <c:pt idx="90">
                  <c:v>1.8000000000000023E-2</c:v>
                </c:pt>
                <c:pt idx="91">
                  <c:v>1.8200000000000029E-2</c:v>
                </c:pt>
                <c:pt idx="92">
                  <c:v>1.8400000000000027E-2</c:v>
                </c:pt>
                <c:pt idx="93">
                  <c:v>1.8599999999999998E-2</c:v>
                </c:pt>
                <c:pt idx="94">
                  <c:v>1.8799999999999997E-2</c:v>
                </c:pt>
                <c:pt idx="95">
                  <c:v>1.8999999999999996E-2</c:v>
                </c:pt>
                <c:pt idx="96">
                  <c:v>1.9199999999999995E-2</c:v>
                </c:pt>
                <c:pt idx="97">
                  <c:v>1.9399999999999994E-2</c:v>
                </c:pt>
                <c:pt idx="98">
                  <c:v>1.9599999999999992E-2</c:v>
                </c:pt>
                <c:pt idx="99">
                  <c:v>1.9799999999999991E-2</c:v>
                </c:pt>
                <c:pt idx="100">
                  <c:v>1.999999999999999E-2</c:v>
                </c:pt>
              </c:numCache>
            </c:numRef>
          </c:cat>
          <c:val>
            <c:numRef>
              <c:f>'Query Sampling'!$C$16:$C$116</c:f>
              <c:numCache>
                <c:formatCode>0.00%</c:formatCode>
                <c:ptCount val="101"/>
                <c:pt idx="0">
                  <c:v>0</c:v>
                </c:pt>
                <c:pt idx="1">
                  <c:v>1.9803287350054665E-2</c:v>
                </c:pt>
                <c:pt idx="2">
                  <c:v>3.9218249182720488E-2</c:v>
                </c:pt>
                <c:pt idx="3">
                  <c:v>5.8252424808428564E-2</c:v>
                </c:pt>
                <c:pt idx="4">
                  <c:v>7.6913208627295004E-2</c:v>
                </c:pt>
                <c:pt idx="5">
                  <c:v>9.5207852886290523E-2</c:v>
                </c:pt>
                <c:pt idx="6">
                  <c:v>0.11314347038439865</c:v>
                </c:pt>
                <c:pt idx="7">
                  <c:v>0.13072703712682288</c:v>
                </c:pt>
                <c:pt idx="8">
                  <c:v>0.14796539492922503</c:v>
                </c:pt>
                <c:pt idx="9">
                  <c:v>0.1648652539728562</c:v>
                </c:pt>
                <c:pt idx="10">
                  <c:v>0.18143319531157204</c:v>
                </c:pt>
                <c:pt idx="11">
                  <c:v>0.19767567333156652</c:v>
                </c:pt>
                <c:pt idx="12">
                  <c:v>0.21359901816471721</c:v>
                </c:pt>
                <c:pt idx="13">
                  <c:v>0.22920943805644095</c:v>
                </c:pt>
                <c:pt idx="14">
                  <c:v>0.24451302168886571</c:v>
                </c:pt>
                <c:pt idx="15">
                  <c:v>0.25951574046021625</c:v>
                </c:pt>
                <c:pt idx="16">
                  <c:v>0.27422345072115223</c:v>
                </c:pt>
                <c:pt idx="17">
                  <c:v>0.28864189596890238</c:v>
                </c:pt>
                <c:pt idx="18">
                  <c:v>0.30277670899999826</c:v>
                </c:pt>
                <c:pt idx="19">
                  <c:v>0.31663341402232076</c:v>
                </c:pt>
                <c:pt idx="20">
                  <c:v>0.33021742872735382</c:v>
                </c:pt>
                <c:pt idx="21">
                  <c:v>0.34353406632320138</c:v>
                </c:pt>
                <c:pt idx="22">
                  <c:v>0.35658853752924136</c:v>
                </c:pt>
                <c:pt idx="23">
                  <c:v>0.36938595253308537</c:v>
                </c:pt>
                <c:pt idx="24">
                  <c:v>0.38193132291052778</c:v>
                </c:pt>
                <c:pt idx="25">
                  <c:v>0.3942295635092723</c:v>
                </c:pt>
                <c:pt idx="26">
                  <c:v>0.40628549429696381</c:v>
                </c:pt>
                <c:pt idx="27">
                  <c:v>0.41810384217430968</c:v>
                </c:pt>
                <c:pt idx="28">
                  <c:v>0.42968924275390985</c:v>
                </c:pt>
                <c:pt idx="29">
                  <c:v>0.44104624210541699</c:v>
                </c:pt>
                <c:pt idx="30">
                  <c:v>0.45217929846769167</c:v>
                </c:pt>
                <c:pt idx="31">
                  <c:v>0.4630927839285694</c:v>
                </c:pt>
                <c:pt idx="32">
                  <c:v>0.47379098607276582</c:v>
                </c:pt>
                <c:pt idx="33">
                  <c:v>0.48427810959867462</c:v>
                </c:pt>
                <c:pt idx="34">
                  <c:v>0.49455827790445411</c:v>
                </c:pt>
                <c:pt idx="35">
                  <c:v>0.50463553464414956</c:v>
                </c:pt>
                <c:pt idx="36">
                  <c:v>0.51451384525429256</c:v>
                </c:pt>
                <c:pt idx="37">
                  <c:v>0.52419709845159568</c:v>
                </c:pt>
                <c:pt idx="38">
                  <c:v>0.53368910770222744</c:v>
                </c:pt>
                <c:pt idx="39">
                  <c:v>0.54299361266329971</c:v>
                </c:pt>
                <c:pt idx="40">
                  <c:v>0.55211428059692258</c:v>
                </c:pt>
                <c:pt idx="41">
                  <c:v>0.56105470775759014</c:v>
                </c:pt>
                <c:pt idx="42">
                  <c:v>0.56981842075311062</c:v>
                </c:pt>
                <c:pt idx="43">
                  <c:v>0.57840887787979611</c:v>
                </c:pt>
                <c:pt idx="44">
                  <c:v>0.5868294704322996</c:v>
                </c:pt>
                <c:pt idx="45">
                  <c:v>0.59508352398857289</c:v>
                </c:pt>
                <c:pt idx="46">
                  <c:v>0.60317429967049074</c:v>
                </c:pt>
                <c:pt idx="47">
                  <c:v>0.61110499538045771</c:v>
                </c:pt>
                <c:pt idx="48">
                  <c:v>0.61887874701462064</c:v>
                </c:pt>
                <c:pt idx="49">
                  <c:v>0.62649862965294478</c:v>
                </c:pt>
                <c:pt idx="50">
                  <c:v>0.63396765872677163</c:v>
                </c:pt>
                <c:pt idx="51">
                  <c:v>0.64128879116412985</c:v>
                </c:pt>
                <c:pt idx="52">
                  <c:v>0.64846492651330545</c:v>
                </c:pt>
                <c:pt idx="53">
                  <c:v>0.65549890804504685</c:v>
                </c:pt>
                <c:pt idx="54">
                  <c:v>0.66239352383380845</c:v>
                </c:pt>
                <c:pt idx="55">
                  <c:v>0.66915150781845056</c:v>
                </c:pt>
                <c:pt idx="56">
                  <c:v>0.6757755408427526</c:v>
                </c:pt>
                <c:pt idx="57">
                  <c:v>0.68226825167612981</c:v>
                </c:pt>
                <c:pt idx="58">
                  <c:v>0.68863221801492869</c:v>
                </c:pt>
                <c:pt idx="59">
                  <c:v>0.69486996746466434</c:v>
                </c:pt>
                <c:pt idx="60">
                  <c:v>0.70098397850357785</c:v>
                </c:pt>
                <c:pt idx="61">
                  <c:v>0.70697668142782111</c:v>
                </c:pt>
                <c:pt idx="62">
                  <c:v>0.71285045927866364</c:v>
                </c:pt>
                <c:pt idx="63">
                  <c:v>0.71860764875202787</c:v>
                </c:pt>
                <c:pt idx="64">
                  <c:v>0.72425054109069142</c:v>
                </c:pt>
                <c:pt idx="65">
                  <c:v>0.72978138295951434</c:v>
                </c:pt>
                <c:pt idx="66">
                  <c:v>0.73520237730395166</c:v>
                </c:pt>
                <c:pt idx="67">
                  <c:v>0.74051568419223457</c:v>
                </c:pt>
                <c:pt idx="68">
                  <c:v>0.74572342164146665</c:v>
                </c:pt>
                <c:pt idx="69">
                  <c:v>0.75082766642796961</c:v>
                </c:pt>
                <c:pt idx="70">
                  <c:v>0.75583045488220413</c:v>
                </c:pt>
                <c:pt idx="71">
                  <c:v>0.76073378366848232</c:v>
                </c:pt>
                <c:pt idx="72">
                  <c:v>0.76553961054982822</c:v>
                </c:pt>
                <c:pt idx="73">
                  <c:v>0.77024985513823785</c:v>
                </c:pt>
                <c:pt idx="74">
                  <c:v>0.77486639963060444</c:v>
                </c:pt>
                <c:pt idx="75">
                  <c:v>0.77939108953061265</c:v>
                </c:pt>
                <c:pt idx="76">
                  <c:v>0.78382573435683456</c:v>
                </c:pt>
                <c:pt idx="77">
                  <c:v>0.78817210833729157</c:v>
                </c:pt>
                <c:pt idx="78">
                  <c:v>0.7924319510907778</c:v>
                </c:pt>
                <c:pt idx="79">
                  <c:v>0.79660696829512023</c:v>
                </c:pt>
                <c:pt idx="80">
                  <c:v>0.80069883234271877</c:v>
                </c:pt>
                <c:pt idx="81">
                  <c:v>0.80470918298350014</c:v>
                </c:pt>
                <c:pt idx="82">
                  <c:v>0.8086396279556286</c:v>
                </c:pt>
                <c:pt idx="83">
                  <c:v>0.81249174360412646</c:v>
                </c:pt>
                <c:pt idx="84">
                  <c:v>0.81626707548765065</c:v>
                </c:pt>
                <c:pt idx="85">
                  <c:v>0.81996713897371254</c:v>
                </c:pt>
                <c:pt idx="86">
                  <c:v>0.8235934198224405</c:v>
                </c:pt>
                <c:pt idx="87">
                  <c:v>0.82714737475922606</c:v>
                </c:pt>
                <c:pt idx="88">
                  <c:v>0.83063043203637343</c:v>
                </c:pt>
                <c:pt idx="89">
                  <c:v>0.83404399198400203</c:v>
                </c:pt>
                <c:pt idx="90">
                  <c:v>0.83738942755042611</c:v>
                </c:pt>
                <c:pt idx="91">
                  <c:v>0.84066808483213451</c:v>
                </c:pt>
                <c:pt idx="92">
                  <c:v>0.84388128359366388</c:v>
                </c:pt>
                <c:pt idx="93">
                  <c:v>0.84703031777747284</c:v>
                </c:pt>
                <c:pt idx="94">
                  <c:v>0.85011645600408003</c:v>
                </c:pt>
                <c:pt idx="95">
                  <c:v>0.85314094206257163</c:v>
                </c:pt>
                <c:pt idx="96">
                  <c:v>0.856104995391747</c:v>
                </c:pt>
                <c:pt idx="97">
                  <c:v>0.85900981155201372</c:v>
                </c:pt>
                <c:pt idx="98">
                  <c:v>0.86185656268822164</c:v>
                </c:pt>
                <c:pt idx="99">
                  <c:v>0.86464639798365084</c:v>
                </c:pt>
                <c:pt idx="100">
                  <c:v>0.86738044410524728</c:v>
                </c:pt>
              </c:numCache>
            </c:numRef>
          </c:val>
        </c:ser>
        <c:marker val="1"/>
        <c:axId val="108001536"/>
        <c:axId val="108089728"/>
      </c:lineChart>
      <c:catAx>
        <c:axId val="108001536"/>
        <c:scaling>
          <c:orientation val="minMax"/>
        </c:scaling>
        <c:axPos val="b"/>
        <c:title>
          <c:tx>
            <c:rich>
              <a:bodyPr/>
              <a:lstStyle/>
              <a:p>
                <a:pPr>
                  <a:defRPr/>
                </a:pPr>
                <a:r>
                  <a:rPr lang="de-DE"/>
                  <a:t>Sample size</a:t>
                </a:r>
              </a:p>
            </c:rich>
          </c:tx>
          <c:layout/>
        </c:title>
        <c:numFmt formatCode="0.0%" sourceLinked="0"/>
        <c:tickLblPos val="nextTo"/>
        <c:crossAx val="108089728"/>
        <c:crosses val="autoZero"/>
        <c:auto val="1"/>
        <c:lblAlgn val="ctr"/>
        <c:lblOffset val="100"/>
        <c:tickLblSkip val="25"/>
        <c:tickMarkSkip val="25"/>
      </c:catAx>
      <c:valAx>
        <c:axId val="108089728"/>
        <c:scaling>
          <c:orientation val="minMax"/>
          <c:max val="1"/>
        </c:scaling>
        <c:axPos val="l"/>
        <c:title>
          <c:tx>
            <c:rich>
              <a:bodyPr rot="-5400000" vert="horz"/>
              <a:lstStyle/>
              <a:p>
                <a:pPr>
                  <a:defRPr/>
                </a:pPr>
                <a:r>
                  <a:rPr lang="de-DE"/>
                  <a:t>Percentage of retrieved</a:t>
                </a:r>
                <a:r>
                  <a:rPr lang="de-DE" baseline="0"/>
                  <a:t> data</a:t>
                </a:r>
                <a:endParaRPr lang="de-DE"/>
              </a:p>
            </c:rich>
          </c:tx>
          <c:layout/>
        </c:title>
        <c:numFmt formatCode="0%" sourceLinked="0"/>
        <c:tickLblPos val="nextTo"/>
        <c:crossAx val="108001536"/>
        <c:crosses val="autoZero"/>
        <c:crossBetween val="between"/>
      </c:valAx>
    </c:plotArea>
    <c:plotVisOnly val="1"/>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title>
      <c:tx>
        <c:rich>
          <a:bodyPr/>
          <a:lstStyle/>
          <a:p>
            <a:pPr>
              <a:defRPr/>
            </a:pPr>
            <a:r>
              <a:rPr lang="de-DE" dirty="0"/>
              <a:t>Sampling</a:t>
            </a:r>
            <a:r>
              <a:rPr lang="de-DE" baseline="0" dirty="0"/>
              <a:t> </a:t>
            </a:r>
            <a:r>
              <a:rPr lang="de-DE" baseline="0" dirty="0" err="1"/>
              <a:t>cost</a:t>
            </a:r>
            <a:endParaRPr lang="de-DE" dirty="0"/>
          </a:p>
        </c:rich>
      </c:tx>
      <c:layout>
        <c:manualLayout>
          <c:xMode val="edge"/>
          <c:yMode val="edge"/>
          <c:x val="0.35430277777777891"/>
          <c:y val="0"/>
        </c:manualLayout>
      </c:layout>
      <c:overlay val="1"/>
    </c:title>
    <c:plotArea>
      <c:layout/>
      <c:lineChart>
        <c:grouping val="standard"/>
        <c:ser>
          <c:idx val="0"/>
          <c:order val="0"/>
          <c:marker>
            <c:symbol val="none"/>
          </c:marker>
          <c:cat>
            <c:numRef>
              <c:f>'Query Sampling'!$A$16:$A$116</c:f>
              <c:numCache>
                <c:formatCode>0.00%</c:formatCode>
                <c:ptCount val="101"/>
                <c:pt idx="0" formatCode="General">
                  <c:v>0</c:v>
                </c:pt>
                <c:pt idx="1">
                  <c:v>2.0000000000000044E-4</c:v>
                </c:pt>
                <c:pt idx="2">
                  <c:v>4.0000000000000034E-4</c:v>
                </c:pt>
                <c:pt idx="3">
                  <c:v>6.0000000000000125E-4</c:v>
                </c:pt>
                <c:pt idx="4">
                  <c:v>8.0000000000000156E-4</c:v>
                </c:pt>
                <c:pt idx="5">
                  <c:v>1.0000000000000022E-3</c:v>
                </c:pt>
                <c:pt idx="6">
                  <c:v>1.2000000000000001E-3</c:v>
                </c:pt>
                <c:pt idx="7">
                  <c:v>1.4000000000000022E-3</c:v>
                </c:pt>
                <c:pt idx="8">
                  <c:v>1.6000000000000033E-3</c:v>
                </c:pt>
                <c:pt idx="9">
                  <c:v>1.8000000000000039E-3</c:v>
                </c:pt>
                <c:pt idx="10">
                  <c:v>2.0000000000000044E-3</c:v>
                </c:pt>
                <c:pt idx="11">
                  <c:v>2.2000000000000049E-3</c:v>
                </c:pt>
                <c:pt idx="12">
                  <c:v>2.4000000000000011E-3</c:v>
                </c:pt>
                <c:pt idx="13">
                  <c:v>2.6000000000000077E-3</c:v>
                </c:pt>
                <c:pt idx="14">
                  <c:v>2.8000000000000047E-3</c:v>
                </c:pt>
                <c:pt idx="15">
                  <c:v>3.0000000000000053E-3</c:v>
                </c:pt>
                <c:pt idx="16">
                  <c:v>3.2000000000000067E-3</c:v>
                </c:pt>
                <c:pt idx="17">
                  <c:v>3.4000000000000063E-3</c:v>
                </c:pt>
                <c:pt idx="18">
                  <c:v>3.6000000000000077E-3</c:v>
                </c:pt>
                <c:pt idx="19">
                  <c:v>3.8000000000000052E-3</c:v>
                </c:pt>
                <c:pt idx="20">
                  <c:v>4.0000000000000088E-3</c:v>
                </c:pt>
                <c:pt idx="21">
                  <c:v>4.2000000000000023E-3</c:v>
                </c:pt>
                <c:pt idx="22">
                  <c:v>4.4000000000000089E-3</c:v>
                </c:pt>
                <c:pt idx="23">
                  <c:v>4.6000000000000034E-3</c:v>
                </c:pt>
                <c:pt idx="24">
                  <c:v>4.8000000000000004E-3</c:v>
                </c:pt>
                <c:pt idx="25">
                  <c:v>5.000000000000007E-3</c:v>
                </c:pt>
                <c:pt idx="26">
                  <c:v>5.1999999999999989E-3</c:v>
                </c:pt>
                <c:pt idx="27">
                  <c:v>5.3999999999999994E-3</c:v>
                </c:pt>
                <c:pt idx="28">
                  <c:v>5.6000000000000034E-3</c:v>
                </c:pt>
                <c:pt idx="29">
                  <c:v>5.8000000000000013E-3</c:v>
                </c:pt>
                <c:pt idx="30">
                  <c:v>6.0000000000000071E-3</c:v>
                </c:pt>
                <c:pt idx="31">
                  <c:v>6.2000000000000076E-3</c:v>
                </c:pt>
                <c:pt idx="32">
                  <c:v>6.3999999999999994E-3</c:v>
                </c:pt>
                <c:pt idx="33">
                  <c:v>6.6000000000000034E-3</c:v>
                </c:pt>
                <c:pt idx="34">
                  <c:v>6.8000000000000074E-3</c:v>
                </c:pt>
                <c:pt idx="35">
                  <c:v>7.0000000000000062E-3</c:v>
                </c:pt>
                <c:pt idx="36">
                  <c:v>7.2000000000000059E-3</c:v>
                </c:pt>
                <c:pt idx="37">
                  <c:v>7.4000000000000038E-3</c:v>
                </c:pt>
                <c:pt idx="38">
                  <c:v>7.6000000000000043E-3</c:v>
                </c:pt>
                <c:pt idx="39">
                  <c:v>7.8000000000000074E-3</c:v>
                </c:pt>
                <c:pt idx="40">
                  <c:v>8.0000000000000123E-3</c:v>
                </c:pt>
                <c:pt idx="41">
                  <c:v>8.2000000000000024E-3</c:v>
                </c:pt>
                <c:pt idx="42">
                  <c:v>8.4000000000000047E-3</c:v>
                </c:pt>
                <c:pt idx="43">
                  <c:v>8.6000000000000139E-3</c:v>
                </c:pt>
                <c:pt idx="44">
                  <c:v>8.8000000000000161E-3</c:v>
                </c:pt>
                <c:pt idx="45">
                  <c:v>9.0000000000000028E-3</c:v>
                </c:pt>
                <c:pt idx="46">
                  <c:v>9.2000000000000068E-3</c:v>
                </c:pt>
                <c:pt idx="47">
                  <c:v>9.4000000000000177E-3</c:v>
                </c:pt>
                <c:pt idx="48">
                  <c:v>9.6000000000000026E-3</c:v>
                </c:pt>
                <c:pt idx="49">
                  <c:v>9.8000000000000257E-3</c:v>
                </c:pt>
                <c:pt idx="50">
                  <c:v>1.0000000000000005E-2</c:v>
                </c:pt>
                <c:pt idx="51">
                  <c:v>1.0200000000000001E-2</c:v>
                </c:pt>
                <c:pt idx="52">
                  <c:v>1.0400000000000001E-2</c:v>
                </c:pt>
                <c:pt idx="53">
                  <c:v>1.0600000000000021E-2</c:v>
                </c:pt>
                <c:pt idx="54">
                  <c:v>1.0800000000000021E-2</c:v>
                </c:pt>
                <c:pt idx="55">
                  <c:v>1.1000000000000027E-2</c:v>
                </c:pt>
                <c:pt idx="56">
                  <c:v>1.1200000000000024E-2</c:v>
                </c:pt>
                <c:pt idx="57">
                  <c:v>1.140000000000003E-2</c:v>
                </c:pt>
                <c:pt idx="58">
                  <c:v>1.1600000000000029E-2</c:v>
                </c:pt>
                <c:pt idx="59">
                  <c:v>1.1800000000000034E-2</c:v>
                </c:pt>
                <c:pt idx="60">
                  <c:v>1.2000000000000005E-2</c:v>
                </c:pt>
                <c:pt idx="61">
                  <c:v>1.2200000000000009E-2</c:v>
                </c:pt>
                <c:pt idx="62">
                  <c:v>1.2400000000000026E-2</c:v>
                </c:pt>
                <c:pt idx="63">
                  <c:v>1.2600000000000021E-2</c:v>
                </c:pt>
                <c:pt idx="64">
                  <c:v>1.2800000000000021E-2</c:v>
                </c:pt>
                <c:pt idx="65">
                  <c:v>1.3000000000000031E-2</c:v>
                </c:pt>
                <c:pt idx="66">
                  <c:v>1.3200000000000031E-2</c:v>
                </c:pt>
                <c:pt idx="67">
                  <c:v>1.3400000000000032E-2</c:v>
                </c:pt>
                <c:pt idx="68">
                  <c:v>1.3600000000000036E-2</c:v>
                </c:pt>
                <c:pt idx="69">
                  <c:v>1.3800000000000043E-2</c:v>
                </c:pt>
                <c:pt idx="70">
                  <c:v>1.4000000000000021E-2</c:v>
                </c:pt>
                <c:pt idx="71">
                  <c:v>1.4200000000000011E-2</c:v>
                </c:pt>
                <c:pt idx="72">
                  <c:v>1.440000000000002E-2</c:v>
                </c:pt>
                <c:pt idx="73">
                  <c:v>1.4600000000000021E-2</c:v>
                </c:pt>
                <c:pt idx="74">
                  <c:v>1.4800000000000021E-2</c:v>
                </c:pt>
                <c:pt idx="75">
                  <c:v>1.5000000000000025E-2</c:v>
                </c:pt>
                <c:pt idx="76">
                  <c:v>1.5200000000000035E-2</c:v>
                </c:pt>
                <c:pt idx="77">
                  <c:v>1.5400000000000021E-2</c:v>
                </c:pt>
                <c:pt idx="78">
                  <c:v>1.5600000000000039E-2</c:v>
                </c:pt>
                <c:pt idx="79">
                  <c:v>1.5800000000000043E-2</c:v>
                </c:pt>
                <c:pt idx="80">
                  <c:v>1.6000000000000021E-2</c:v>
                </c:pt>
                <c:pt idx="81">
                  <c:v>1.6200000000000023E-2</c:v>
                </c:pt>
                <c:pt idx="82">
                  <c:v>1.6400000000000043E-2</c:v>
                </c:pt>
                <c:pt idx="83">
                  <c:v>1.6600000000000045E-2</c:v>
                </c:pt>
                <c:pt idx="84">
                  <c:v>1.6800000000000044E-2</c:v>
                </c:pt>
                <c:pt idx="85">
                  <c:v>1.7000000000000022E-2</c:v>
                </c:pt>
                <c:pt idx="86">
                  <c:v>1.7200000000000007E-2</c:v>
                </c:pt>
                <c:pt idx="87">
                  <c:v>1.7400000000000009E-2</c:v>
                </c:pt>
                <c:pt idx="88">
                  <c:v>1.7600000000000011E-2</c:v>
                </c:pt>
                <c:pt idx="89">
                  <c:v>1.7800000000000003E-2</c:v>
                </c:pt>
                <c:pt idx="90">
                  <c:v>1.8000000000000023E-2</c:v>
                </c:pt>
                <c:pt idx="91">
                  <c:v>1.8200000000000032E-2</c:v>
                </c:pt>
                <c:pt idx="92">
                  <c:v>1.8400000000000031E-2</c:v>
                </c:pt>
                <c:pt idx="93">
                  <c:v>1.8599999999999998E-2</c:v>
                </c:pt>
                <c:pt idx="94">
                  <c:v>1.8799999999999997E-2</c:v>
                </c:pt>
                <c:pt idx="95">
                  <c:v>1.8999999999999996E-2</c:v>
                </c:pt>
                <c:pt idx="96">
                  <c:v>1.9199999999999995E-2</c:v>
                </c:pt>
                <c:pt idx="97">
                  <c:v>1.9399999999999994E-2</c:v>
                </c:pt>
                <c:pt idx="98">
                  <c:v>1.9599999999999992E-2</c:v>
                </c:pt>
                <c:pt idx="99">
                  <c:v>1.9799999999999991E-2</c:v>
                </c:pt>
                <c:pt idx="100">
                  <c:v>1.999999999999999E-2</c:v>
                </c:pt>
              </c:numCache>
            </c:numRef>
          </c:cat>
          <c:val>
            <c:numRef>
              <c:f>'Query Sampling'!$D$16:$D$116</c:f>
              <c:numCache>
                <c:formatCode>General</c:formatCode>
                <c:ptCount val="101"/>
                <c:pt idx="0">
                  <c:v>0</c:v>
                </c:pt>
                <c:pt idx="1">
                  <c:v>2.0000000000000044E-4</c:v>
                </c:pt>
                <c:pt idx="2">
                  <c:v>4.0000000000000034E-4</c:v>
                </c:pt>
                <c:pt idx="3">
                  <c:v>6.0000000000000125E-4</c:v>
                </c:pt>
                <c:pt idx="4">
                  <c:v>8.0000000000000156E-4</c:v>
                </c:pt>
                <c:pt idx="5">
                  <c:v>1.0000000000000022E-3</c:v>
                </c:pt>
                <c:pt idx="6">
                  <c:v>1.2000000000000001E-3</c:v>
                </c:pt>
                <c:pt idx="7">
                  <c:v>1.4000000000000022E-3</c:v>
                </c:pt>
                <c:pt idx="8">
                  <c:v>1.6000000000000033E-3</c:v>
                </c:pt>
                <c:pt idx="9">
                  <c:v>1.8000000000000039E-3</c:v>
                </c:pt>
                <c:pt idx="10">
                  <c:v>2.0000000000000044E-3</c:v>
                </c:pt>
                <c:pt idx="11">
                  <c:v>2.2000000000000049E-3</c:v>
                </c:pt>
                <c:pt idx="12">
                  <c:v>2.4000000000000011E-3</c:v>
                </c:pt>
                <c:pt idx="13">
                  <c:v>2.6000000000000077E-3</c:v>
                </c:pt>
                <c:pt idx="14">
                  <c:v>2.8000000000000047E-3</c:v>
                </c:pt>
                <c:pt idx="15">
                  <c:v>3.0000000000000053E-3</c:v>
                </c:pt>
                <c:pt idx="16">
                  <c:v>3.2000000000000067E-3</c:v>
                </c:pt>
                <c:pt idx="17">
                  <c:v>3.4000000000000063E-3</c:v>
                </c:pt>
                <c:pt idx="18">
                  <c:v>3.6000000000000077E-3</c:v>
                </c:pt>
                <c:pt idx="19">
                  <c:v>3.8000000000000052E-3</c:v>
                </c:pt>
                <c:pt idx="20">
                  <c:v>4.0000000000000088E-3</c:v>
                </c:pt>
                <c:pt idx="21">
                  <c:v>4.2000000000000023E-3</c:v>
                </c:pt>
                <c:pt idx="22">
                  <c:v>4.4000000000000089E-3</c:v>
                </c:pt>
                <c:pt idx="23">
                  <c:v>4.6000000000000034E-3</c:v>
                </c:pt>
                <c:pt idx="24">
                  <c:v>4.8000000000000004E-3</c:v>
                </c:pt>
                <c:pt idx="25">
                  <c:v>5.000000000000007E-3</c:v>
                </c:pt>
                <c:pt idx="26">
                  <c:v>5.1999999999999989E-3</c:v>
                </c:pt>
                <c:pt idx="27">
                  <c:v>5.3999999999999994E-3</c:v>
                </c:pt>
                <c:pt idx="28">
                  <c:v>5.6000000000000034E-3</c:v>
                </c:pt>
                <c:pt idx="29">
                  <c:v>5.8000000000000013E-3</c:v>
                </c:pt>
                <c:pt idx="30">
                  <c:v>6.0000000000000071E-3</c:v>
                </c:pt>
                <c:pt idx="31">
                  <c:v>6.2000000000000076E-3</c:v>
                </c:pt>
                <c:pt idx="32">
                  <c:v>6.3999999999999994E-3</c:v>
                </c:pt>
                <c:pt idx="33">
                  <c:v>6.6000000000000034E-3</c:v>
                </c:pt>
                <c:pt idx="34">
                  <c:v>6.8000000000000074E-3</c:v>
                </c:pt>
                <c:pt idx="35">
                  <c:v>7.0000000000000062E-3</c:v>
                </c:pt>
                <c:pt idx="36">
                  <c:v>7.2000000000000059E-3</c:v>
                </c:pt>
                <c:pt idx="37">
                  <c:v>7.4000000000000038E-3</c:v>
                </c:pt>
                <c:pt idx="38">
                  <c:v>7.6000000000000043E-3</c:v>
                </c:pt>
                <c:pt idx="39">
                  <c:v>7.8000000000000074E-3</c:v>
                </c:pt>
                <c:pt idx="40">
                  <c:v>8.0000000000000123E-3</c:v>
                </c:pt>
                <c:pt idx="41">
                  <c:v>8.2000000000000024E-3</c:v>
                </c:pt>
                <c:pt idx="42">
                  <c:v>8.4000000000000047E-3</c:v>
                </c:pt>
                <c:pt idx="43">
                  <c:v>8.6000000000000139E-3</c:v>
                </c:pt>
                <c:pt idx="44">
                  <c:v>8.8000000000000161E-3</c:v>
                </c:pt>
                <c:pt idx="45">
                  <c:v>9.0000000000000028E-3</c:v>
                </c:pt>
                <c:pt idx="46">
                  <c:v>9.2000000000000068E-3</c:v>
                </c:pt>
                <c:pt idx="47">
                  <c:v>9.4000000000000177E-3</c:v>
                </c:pt>
                <c:pt idx="48">
                  <c:v>9.6000000000000026E-3</c:v>
                </c:pt>
                <c:pt idx="49">
                  <c:v>9.8000000000000257E-3</c:v>
                </c:pt>
                <c:pt idx="50">
                  <c:v>1.0000000000000005E-2</c:v>
                </c:pt>
                <c:pt idx="51">
                  <c:v>1.0200000000000001E-2</c:v>
                </c:pt>
                <c:pt idx="52">
                  <c:v>1.0400000000000001E-2</c:v>
                </c:pt>
                <c:pt idx="53">
                  <c:v>1.0600000000000021E-2</c:v>
                </c:pt>
                <c:pt idx="54">
                  <c:v>1.0800000000000021E-2</c:v>
                </c:pt>
                <c:pt idx="55">
                  <c:v>1.1000000000000027E-2</c:v>
                </c:pt>
                <c:pt idx="56">
                  <c:v>1.1200000000000024E-2</c:v>
                </c:pt>
                <c:pt idx="57">
                  <c:v>1.140000000000003E-2</c:v>
                </c:pt>
                <c:pt idx="58">
                  <c:v>1.1600000000000029E-2</c:v>
                </c:pt>
                <c:pt idx="59">
                  <c:v>1.1800000000000034E-2</c:v>
                </c:pt>
                <c:pt idx="60">
                  <c:v>1.2000000000000005E-2</c:v>
                </c:pt>
                <c:pt idx="61">
                  <c:v>1.2200000000000009E-2</c:v>
                </c:pt>
                <c:pt idx="62">
                  <c:v>1.2400000000000026E-2</c:v>
                </c:pt>
                <c:pt idx="63">
                  <c:v>1.2600000000000021E-2</c:v>
                </c:pt>
                <c:pt idx="64">
                  <c:v>1.2800000000000021E-2</c:v>
                </c:pt>
                <c:pt idx="65">
                  <c:v>1.3000000000000031E-2</c:v>
                </c:pt>
                <c:pt idx="66">
                  <c:v>1.3200000000000031E-2</c:v>
                </c:pt>
                <c:pt idx="67">
                  <c:v>1.3400000000000032E-2</c:v>
                </c:pt>
                <c:pt idx="68">
                  <c:v>1.3600000000000036E-2</c:v>
                </c:pt>
                <c:pt idx="69">
                  <c:v>1.3800000000000043E-2</c:v>
                </c:pt>
                <c:pt idx="70">
                  <c:v>1.4000000000000021E-2</c:v>
                </c:pt>
                <c:pt idx="71">
                  <c:v>1.4200000000000011E-2</c:v>
                </c:pt>
                <c:pt idx="72">
                  <c:v>1.440000000000002E-2</c:v>
                </c:pt>
                <c:pt idx="73">
                  <c:v>1.4600000000000021E-2</c:v>
                </c:pt>
                <c:pt idx="74">
                  <c:v>1.4800000000000021E-2</c:v>
                </c:pt>
                <c:pt idx="75">
                  <c:v>1.5000000000000025E-2</c:v>
                </c:pt>
                <c:pt idx="76">
                  <c:v>1.5200000000000035E-2</c:v>
                </c:pt>
                <c:pt idx="77">
                  <c:v>1.5400000000000021E-2</c:v>
                </c:pt>
                <c:pt idx="78">
                  <c:v>1.5600000000000039E-2</c:v>
                </c:pt>
                <c:pt idx="79">
                  <c:v>1.5800000000000043E-2</c:v>
                </c:pt>
                <c:pt idx="80">
                  <c:v>1.6000000000000021E-2</c:v>
                </c:pt>
                <c:pt idx="81">
                  <c:v>1.6200000000000023E-2</c:v>
                </c:pt>
                <c:pt idx="82">
                  <c:v>1.6400000000000043E-2</c:v>
                </c:pt>
                <c:pt idx="83">
                  <c:v>1.6600000000000045E-2</c:v>
                </c:pt>
                <c:pt idx="84">
                  <c:v>1.6800000000000044E-2</c:v>
                </c:pt>
                <c:pt idx="85">
                  <c:v>1.7000000000000022E-2</c:v>
                </c:pt>
                <c:pt idx="86">
                  <c:v>1.7200000000000007E-2</c:v>
                </c:pt>
                <c:pt idx="87">
                  <c:v>1.7400000000000009E-2</c:v>
                </c:pt>
                <c:pt idx="88">
                  <c:v>1.7600000000000011E-2</c:v>
                </c:pt>
                <c:pt idx="89">
                  <c:v>1.7800000000000003E-2</c:v>
                </c:pt>
                <c:pt idx="90">
                  <c:v>1.8000000000000023E-2</c:v>
                </c:pt>
                <c:pt idx="91">
                  <c:v>1.8200000000000032E-2</c:v>
                </c:pt>
                <c:pt idx="92">
                  <c:v>1.8400000000000031E-2</c:v>
                </c:pt>
                <c:pt idx="93">
                  <c:v>1.8599999999999998E-2</c:v>
                </c:pt>
                <c:pt idx="94">
                  <c:v>1.8799999999999997E-2</c:v>
                </c:pt>
                <c:pt idx="95">
                  <c:v>1.8999999999999996E-2</c:v>
                </c:pt>
                <c:pt idx="96">
                  <c:v>1.9199999999999995E-2</c:v>
                </c:pt>
                <c:pt idx="97">
                  <c:v>1.9399999999999994E-2</c:v>
                </c:pt>
                <c:pt idx="98">
                  <c:v>1.9599999999999992E-2</c:v>
                </c:pt>
                <c:pt idx="99">
                  <c:v>1.9799999999999991E-2</c:v>
                </c:pt>
                <c:pt idx="100">
                  <c:v>1.999999999999999E-2</c:v>
                </c:pt>
              </c:numCache>
            </c:numRef>
          </c:val>
        </c:ser>
        <c:marker val="1"/>
        <c:axId val="106011264"/>
        <c:axId val="107393408"/>
      </c:lineChart>
      <c:catAx>
        <c:axId val="106011264"/>
        <c:scaling>
          <c:orientation val="minMax"/>
        </c:scaling>
        <c:axPos val="b"/>
        <c:title>
          <c:tx>
            <c:rich>
              <a:bodyPr/>
              <a:lstStyle/>
              <a:p>
                <a:pPr>
                  <a:defRPr/>
                </a:pPr>
                <a:r>
                  <a:rPr lang="de-DE"/>
                  <a:t>Sample size</a:t>
                </a:r>
              </a:p>
            </c:rich>
          </c:tx>
          <c:layout/>
        </c:title>
        <c:numFmt formatCode="0.0%" sourceLinked="0"/>
        <c:tickLblPos val="nextTo"/>
        <c:crossAx val="107393408"/>
        <c:crosses val="autoZero"/>
        <c:auto val="1"/>
        <c:lblAlgn val="ctr"/>
        <c:lblOffset val="100"/>
        <c:tickLblSkip val="25"/>
        <c:tickMarkSkip val="25"/>
      </c:catAx>
      <c:valAx>
        <c:axId val="107393408"/>
        <c:scaling>
          <c:orientation val="minMax"/>
          <c:max val="1"/>
        </c:scaling>
        <c:axPos val="l"/>
        <c:title>
          <c:tx>
            <c:rich>
              <a:bodyPr rot="-5400000" vert="horz"/>
              <a:lstStyle/>
              <a:p>
                <a:pPr>
                  <a:defRPr/>
                </a:pPr>
                <a:r>
                  <a:rPr lang="de-DE"/>
                  <a:t>Percentage of retrieved</a:t>
                </a:r>
                <a:r>
                  <a:rPr lang="de-DE" baseline="0"/>
                  <a:t> data</a:t>
                </a:r>
                <a:endParaRPr lang="de-DE"/>
              </a:p>
            </c:rich>
          </c:tx>
          <c:layout/>
        </c:title>
        <c:numFmt formatCode="0%" sourceLinked="0"/>
        <c:tickLblPos val="nextTo"/>
        <c:crossAx val="106011264"/>
        <c:crosses val="autoZero"/>
        <c:crossBetween val="between"/>
      </c:valAx>
    </c:plotArea>
    <c:plotVisOnly val="1"/>
  </c:chart>
  <c:spPr>
    <a:solidFill>
      <a:srgbClr val="FFFFFF"/>
    </a:solidFill>
    <a:ln>
      <a:solidFill>
        <a:srgbClr val="000000"/>
      </a:solid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title>
      <c:tx>
        <c:rich>
          <a:bodyPr/>
          <a:lstStyle/>
          <a:p>
            <a:pPr>
              <a:defRPr/>
            </a:pPr>
            <a:r>
              <a:rPr lang="de-DE"/>
              <a:t>Sampling</a:t>
            </a:r>
            <a:r>
              <a:rPr lang="de-DE" baseline="0"/>
              <a:t> cost</a:t>
            </a:r>
            <a:endParaRPr lang="de-DE"/>
          </a:p>
        </c:rich>
      </c:tx>
      <c:layout>
        <c:manualLayout>
          <c:xMode val="edge"/>
          <c:yMode val="edge"/>
          <c:x val="0.35430277777777891"/>
          <c:y val="0"/>
        </c:manualLayout>
      </c:layout>
      <c:overlay val="1"/>
    </c:title>
    <c:plotArea>
      <c:layout/>
      <c:lineChart>
        <c:grouping val="standard"/>
        <c:ser>
          <c:idx val="0"/>
          <c:order val="0"/>
          <c:spPr>
            <a:ln>
              <a:solidFill>
                <a:srgbClr val="808080"/>
              </a:solidFill>
              <a:prstDash val="solid"/>
            </a:ln>
          </c:spPr>
          <c:marker>
            <c:symbol val="none"/>
          </c:marker>
          <c:cat>
            <c:numRef>
              <c:f>'Query Sampling'!$A$16:$A$116</c:f>
              <c:numCache>
                <c:formatCode>0.00%</c:formatCode>
                <c:ptCount val="101"/>
                <c:pt idx="0" formatCode="General">
                  <c:v>0</c:v>
                </c:pt>
                <c:pt idx="1">
                  <c:v>2.0000000000000044E-4</c:v>
                </c:pt>
                <c:pt idx="2">
                  <c:v>4.0000000000000034E-4</c:v>
                </c:pt>
                <c:pt idx="3">
                  <c:v>6.0000000000000125E-4</c:v>
                </c:pt>
                <c:pt idx="4">
                  <c:v>8.0000000000000156E-4</c:v>
                </c:pt>
                <c:pt idx="5">
                  <c:v>1.0000000000000022E-3</c:v>
                </c:pt>
                <c:pt idx="6">
                  <c:v>1.2000000000000001E-3</c:v>
                </c:pt>
                <c:pt idx="7">
                  <c:v>1.4000000000000022E-3</c:v>
                </c:pt>
                <c:pt idx="8">
                  <c:v>1.6000000000000033E-3</c:v>
                </c:pt>
                <c:pt idx="9">
                  <c:v>1.8000000000000039E-3</c:v>
                </c:pt>
                <c:pt idx="10">
                  <c:v>2.0000000000000044E-3</c:v>
                </c:pt>
                <c:pt idx="11">
                  <c:v>2.2000000000000049E-3</c:v>
                </c:pt>
                <c:pt idx="12">
                  <c:v>2.4000000000000011E-3</c:v>
                </c:pt>
                <c:pt idx="13">
                  <c:v>2.6000000000000077E-3</c:v>
                </c:pt>
                <c:pt idx="14">
                  <c:v>2.8000000000000047E-3</c:v>
                </c:pt>
                <c:pt idx="15">
                  <c:v>3.0000000000000053E-3</c:v>
                </c:pt>
                <c:pt idx="16">
                  <c:v>3.2000000000000067E-3</c:v>
                </c:pt>
                <c:pt idx="17">
                  <c:v>3.4000000000000063E-3</c:v>
                </c:pt>
                <c:pt idx="18">
                  <c:v>3.6000000000000077E-3</c:v>
                </c:pt>
                <c:pt idx="19">
                  <c:v>3.8000000000000052E-3</c:v>
                </c:pt>
                <c:pt idx="20">
                  <c:v>4.0000000000000088E-3</c:v>
                </c:pt>
                <c:pt idx="21">
                  <c:v>4.2000000000000023E-3</c:v>
                </c:pt>
                <c:pt idx="22">
                  <c:v>4.4000000000000089E-3</c:v>
                </c:pt>
                <c:pt idx="23">
                  <c:v>4.6000000000000034E-3</c:v>
                </c:pt>
                <c:pt idx="24">
                  <c:v>4.8000000000000004E-3</c:v>
                </c:pt>
                <c:pt idx="25">
                  <c:v>5.000000000000007E-3</c:v>
                </c:pt>
                <c:pt idx="26">
                  <c:v>5.1999999999999989E-3</c:v>
                </c:pt>
                <c:pt idx="27">
                  <c:v>5.3999999999999994E-3</c:v>
                </c:pt>
                <c:pt idx="28">
                  <c:v>5.6000000000000034E-3</c:v>
                </c:pt>
                <c:pt idx="29">
                  <c:v>5.8000000000000013E-3</c:v>
                </c:pt>
                <c:pt idx="30">
                  <c:v>6.0000000000000071E-3</c:v>
                </c:pt>
                <c:pt idx="31">
                  <c:v>6.2000000000000076E-3</c:v>
                </c:pt>
                <c:pt idx="32">
                  <c:v>6.3999999999999994E-3</c:v>
                </c:pt>
                <c:pt idx="33">
                  <c:v>6.6000000000000034E-3</c:v>
                </c:pt>
                <c:pt idx="34">
                  <c:v>6.8000000000000074E-3</c:v>
                </c:pt>
                <c:pt idx="35">
                  <c:v>7.0000000000000062E-3</c:v>
                </c:pt>
                <c:pt idx="36">
                  <c:v>7.2000000000000059E-3</c:v>
                </c:pt>
                <c:pt idx="37">
                  <c:v>7.4000000000000038E-3</c:v>
                </c:pt>
                <c:pt idx="38">
                  <c:v>7.6000000000000043E-3</c:v>
                </c:pt>
                <c:pt idx="39">
                  <c:v>7.8000000000000074E-3</c:v>
                </c:pt>
                <c:pt idx="40">
                  <c:v>8.0000000000000123E-3</c:v>
                </c:pt>
                <c:pt idx="41">
                  <c:v>8.2000000000000024E-3</c:v>
                </c:pt>
                <c:pt idx="42">
                  <c:v>8.4000000000000047E-3</c:v>
                </c:pt>
                <c:pt idx="43">
                  <c:v>8.6000000000000139E-3</c:v>
                </c:pt>
                <c:pt idx="44">
                  <c:v>8.8000000000000161E-3</c:v>
                </c:pt>
                <c:pt idx="45">
                  <c:v>9.0000000000000028E-3</c:v>
                </c:pt>
                <c:pt idx="46">
                  <c:v>9.2000000000000068E-3</c:v>
                </c:pt>
                <c:pt idx="47">
                  <c:v>9.4000000000000177E-3</c:v>
                </c:pt>
                <c:pt idx="48">
                  <c:v>9.6000000000000026E-3</c:v>
                </c:pt>
                <c:pt idx="49">
                  <c:v>9.8000000000000257E-3</c:v>
                </c:pt>
                <c:pt idx="50">
                  <c:v>1.0000000000000005E-2</c:v>
                </c:pt>
                <c:pt idx="51">
                  <c:v>1.0200000000000001E-2</c:v>
                </c:pt>
                <c:pt idx="52">
                  <c:v>1.0400000000000001E-2</c:v>
                </c:pt>
                <c:pt idx="53">
                  <c:v>1.0600000000000021E-2</c:v>
                </c:pt>
                <c:pt idx="54">
                  <c:v>1.0800000000000021E-2</c:v>
                </c:pt>
                <c:pt idx="55">
                  <c:v>1.1000000000000027E-2</c:v>
                </c:pt>
                <c:pt idx="56">
                  <c:v>1.1200000000000024E-2</c:v>
                </c:pt>
                <c:pt idx="57">
                  <c:v>1.140000000000003E-2</c:v>
                </c:pt>
                <c:pt idx="58">
                  <c:v>1.1600000000000029E-2</c:v>
                </c:pt>
                <c:pt idx="59">
                  <c:v>1.1800000000000034E-2</c:v>
                </c:pt>
                <c:pt idx="60">
                  <c:v>1.2000000000000005E-2</c:v>
                </c:pt>
                <c:pt idx="61">
                  <c:v>1.2200000000000009E-2</c:v>
                </c:pt>
                <c:pt idx="62">
                  <c:v>1.2400000000000026E-2</c:v>
                </c:pt>
                <c:pt idx="63">
                  <c:v>1.2600000000000021E-2</c:v>
                </c:pt>
                <c:pt idx="64">
                  <c:v>1.2800000000000021E-2</c:v>
                </c:pt>
                <c:pt idx="65">
                  <c:v>1.3000000000000031E-2</c:v>
                </c:pt>
                <c:pt idx="66">
                  <c:v>1.3200000000000031E-2</c:v>
                </c:pt>
                <c:pt idx="67">
                  <c:v>1.3400000000000032E-2</c:v>
                </c:pt>
                <c:pt idx="68">
                  <c:v>1.3600000000000036E-2</c:v>
                </c:pt>
                <c:pt idx="69">
                  <c:v>1.3800000000000043E-2</c:v>
                </c:pt>
                <c:pt idx="70">
                  <c:v>1.4000000000000021E-2</c:v>
                </c:pt>
                <c:pt idx="71">
                  <c:v>1.4200000000000011E-2</c:v>
                </c:pt>
                <c:pt idx="72">
                  <c:v>1.440000000000002E-2</c:v>
                </c:pt>
                <c:pt idx="73">
                  <c:v>1.4600000000000021E-2</c:v>
                </c:pt>
                <c:pt idx="74">
                  <c:v>1.4800000000000021E-2</c:v>
                </c:pt>
                <c:pt idx="75">
                  <c:v>1.5000000000000025E-2</c:v>
                </c:pt>
                <c:pt idx="76">
                  <c:v>1.5200000000000035E-2</c:v>
                </c:pt>
                <c:pt idx="77">
                  <c:v>1.5400000000000021E-2</c:v>
                </c:pt>
                <c:pt idx="78">
                  <c:v>1.5600000000000039E-2</c:v>
                </c:pt>
                <c:pt idx="79">
                  <c:v>1.5800000000000043E-2</c:v>
                </c:pt>
                <c:pt idx="80">
                  <c:v>1.6000000000000021E-2</c:v>
                </c:pt>
                <c:pt idx="81">
                  <c:v>1.6200000000000023E-2</c:v>
                </c:pt>
                <c:pt idx="82">
                  <c:v>1.6400000000000043E-2</c:v>
                </c:pt>
                <c:pt idx="83">
                  <c:v>1.6600000000000045E-2</c:v>
                </c:pt>
                <c:pt idx="84">
                  <c:v>1.6800000000000044E-2</c:v>
                </c:pt>
                <c:pt idx="85">
                  <c:v>1.7000000000000022E-2</c:v>
                </c:pt>
                <c:pt idx="86">
                  <c:v>1.7200000000000007E-2</c:v>
                </c:pt>
                <c:pt idx="87">
                  <c:v>1.7400000000000009E-2</c:v>
                </c:pt>
                <c:pt idx="88">
                  <c:v>1.7600000000000011E-2</c:v>
                </c:pt>
                <c:pt idx="89">
                  <c:v>1.7800000000000003E-2</c:v>
                </c:pt>
                <c:pt idx="90">
                  <c:v>1.8000000000000023E-2</c:v>
                </c:pt>
                <c:pt idx="91">
                  <c:v>1.8200000000000032E-2</c:v>
                </c:pt>
                <c:pt idx="92">
                  <c:v>1.8400000000000031E-2</c:v>
                </c:pt>
                <c:pt idx="93">
                  <c:v>1.8599999999999998E-2</c:v>
                </c:pt>
                <c:pt idx="94">
                  <c:v>1.8799999999999997E-2</c:v>
                </c:pt>
                <c:pt idx="95">
                  <c:v>1.8999999999999996E-2</c:v>
                </c:pt>
                <c:pt idx="96">
                  <c:v>1.9199999999999995E-2</c:v>
                </c:pt>
                <c:pt idx="97">
                  <c:v>1.9399999999999994E-2</c:v>
                </c:pt>
                <c:pt idx="98">
                  <c:v>1.9599999999999992E-2</c:v>
                </c:pt>
                <c:pt idx="99">
                  <c:v>1.9799999999999991E-2</c:v>
                </c:pt>
                <c:pt idx="100">
                  <c:v>1.999999999999999E-2</c:v>
                </c:pt>
              </c:numCache>
            </c:numRef>
          </c:cat>
          <c:val>
            <c:numRef>
              <c:f>'Query Sampling'!$C$16:$C$116</c:f>
              <c:numCache>
                <c:formatCode>0.00%</c:formatCode>
                <c:ptCount val="101"/>
                <c:pt idx="0">
                  <c:v>0</c:v>
                </c:pt>
                <c:pt idx="1">
                  <c:v>1.9803287350054665E-2</c:v>
                </c:pt>
                <c:pt idx="2">
                  <c:v>3.9218249182720495E-2</c:v>
                </c:pt>
                <c:pt idx="3">
                  <c:v>5.8252424808428578E-2</c:v>
                </c:pt>
                <c:pt idx="4">
                  <c:v>7.6913208627295004E-2</c:v>
                </c:pt>
                <c:pt idx="5">
                  <c:v>9.5207852886290537E-2</c:v>
                </c:pt>
                <c:pt idx="6">
                  <c:v>0.11314347038439865</c:v>
                </c:pt>
                <c:pt idx="7">
                  <c:v>0.13072703712682293</c:v>
                </c:pt>
                <c:pt idx="8">
                  <c:v>0.14796539492922509</c:v>
                </c:pt>
                <c:pt idx="9">
                  <c:v>0.1648652539728562</c:v>
                </c:pt>
                <c:pt idx="10">
                  <c:v>0.18143319531157207</c:v>
                </c:pt>
                <c:pt idx="11">
                  <c:v>0.19767567333156649</c:v>
                </c:pt>
                <c:pt idx="12">
                  <c:v>0.21359901816471721</c:v>
                </c:pt>
                <c:pt idx="13">
                  <c:v>0.22920943805644101</c:v>
                </c:pt>
                <c:pt idx="14">
                  <c:v>0.24451302168886571</c:v>
                </c:pt>
                <c:pt idx="15">
                  <c:v>0.25951574046021625</c:v>
                </c:pt>
                <c:pt idx="16">
                  <c:v>0.27422345072115223</c:v>
                </c:pt>
                <c:pt idx="17">
                  <c:v>0.28864189596890238</c:v>
                </c:pt>
                <c:pt idx="18">
                  <c:v>0.30277670899999837</c:v>
                </c:pt>
                <c:pt idx="19">
                  <c:v>0.31663341402232076</c:v>
                </c:pt>
                <c:pt idx="20">
                  <c:v>0.33021742872735382</c:v>
                </c:pt>
                <c:pt idx="21">
                  <c:v>0.34353406632320138</c:v>
                </c:pt>
                <c:pt idx="22">
                  <c:v>0.35658853752924147</c:v>
                </c:pt>
                <c:pt idx="23">
                  <c:v>0.36938595253308537</c:v>
                </c:pt>
                <c:pt idx="24">
                  <c:v>0.38193132291052778</c:v>
                </c:pt>
                <c:pt idx="25">
                  <c:v>0.39422956350927241</c:v>
                </c:pt>
                <c:pt idx="26">
                  <c:v>0.40628549429696381</c:v>
                </c:pt>
                <c:pt idx="27">
                  <c:v>0.41810384217430968</c:v>
                </c:pt>
                <c:pt idx="28">
                  <c:v>0.42968924275390985</c:v>
                </c:pt>
                <c:pt idx="29">
                  <c:v>0.44104624210541699</c:v>
                </c:pt>
                <c:pt idx="30">
                  <c:v>0.45217929846769167</c:v>
                </c:pt>
                <c:pt idx="31">
                  <c:v>0.46309278392856945</c:v>
                </c:pt>
                <c:pt idx="32">
                  <c:v>0.47379098607276582</c:v>
                </c:pt>
                <c:pt idx="33">
                  <c:v>0.48427810959867468</c:v>
                </c:pt>
                <c:pt idx="34">
                  <c:v>0.49455827790445428</c:v>
                </c:pt>
                <c:pt idx="35">
                  <c:v>0.50463553464414979</c:v>
                </c:pt>
                <c:pt idx="36">
                  <c:v>0.51451384525429256</c:v>
                </c:pt>
                <c:pt idx="37">
                  <c:v>0.52419709845159579</c:v>
                </c:pt>
                <c:pt idx="38">
                  <c:v>0.53368910770222733</c:v>
                </c:pt>
                <c:pt idx="39">
                  <c:v>0.54299361266329993</c:v>
                </c:pt>
                <c:pt idx="40">
                  <c:v>0.55211428059692258</c:v>
                </c:pt>
                <c:pt idx="41">
                  <c:v>0.56105470775759014</c:v>
                </c:pt>
                <c:pt idx="42">
                  <c:v>0.56981842075311062</c:v>
                </c:pt>
                <c:pt idx="43">
                  <c:v>0.57840887787979622</c:v>
                </c:pt>
                <c:pt idx="44">
                  <c:v>0.5868294704322996</c:v>
                </c:pt>
                <c:pt idx="45">
                  <c:v>0.59508352398857289</c:v>
                </c:pt>
                <c:pt idx="46">
                  <c:v>0.60317429967049085</c:v>
                </c:pt>
                <c:pt idx="47">
                  <c:v>0.61110499538045771</c:v>
                </c:pt>
                <c:pt idx="48">
                  <c:v>0.61887874701462064</c:v>
                </c:pt>
                <c:pt idx="49">
                  <c:v>0.62649862965294478</c:v>
                </c:pt>
                <c:pt idx="50">
                  <c:v>0.63396765872677163</c:v>
                </c:pt>
                <c:pt idx="51">
                  <c:v>0.64128879116412985</c:v>
                </c:pt>
                <c:pt idx="52">
                  <c:v>0.64846492651330556</c:v>
                </c:pt>
                <c:pt idx="53">
                  <c:v>0.65549890804504685</c:v>
                </c:pt>
                <c:pt idx="54">
                  <c:v>0.66239352383380856</c:v>
                </c:pt>
                <c:pt idx="55">
                  <c:v>0.66915150781845079</c:v>
                </c:pt>
                <c:pt idx="56">
                  <c:v>0.6757755408427526</c:v>
                </c:pt>
                <c:pt idx="57">
                  <c:v>0.68226825167612981</c:v>
                </c:pt>
                <c:pt idx="58">
                  <c:v>0.68863221801492869</c:v>
                </c:pt>
                <c:pt idx="59">
                  <c:v>0.69486996746466434</c:v>
                </c:pt>
                <c:pt idx="60">
                  <c:v>0.70098397850357796</c:v>
                </c:pt>
                <c:pt idx="61">
                  <c:v>0.70697668142782111</c:v>
                </c:pt>
                <c:pt idx="62">
                  <c:v>0.71285045927866364</c:v>
                </c:pt>
                <c:pt idx="63">
                  <c:v>0.71860764875202787</c:v>
                </c:pt>
                <c:pt idx="64">
                  <c:v>0.72425054109069142</c:v>
                </c:pt>
                <c:pt idx="65">
                  <c:v>0.72978138295951445</c:v>
                </c:pt>
                <c:pt idx="66">
                  <c:v>0.73520237730395166</c:v>
                </c:pt>
                <c:pt idx="67">
                  <c:v>0.74051568419223457</c:v>
                </c:pt>
                <c:pt idx="68">
                  <c:v>0.74572342164146665</c:v>
                </c:pt>
                <c:pt idx="69">
                  <c:v>0.75082766642796961</c:v>
                </c:pt>
                <c:pt idx="70">
                  <c:v>0.75583045488220413</c:v>
                </c:pt>
                <c:pt idx="71">
                  <c:v>0.76073378366848254</c:v>
                </c:pt>
                <c:pt idx="72">
                  <c:v>0.76553961054982844</c:v>
                </c:pt>
                <c:pt idx="73">
                  <c:v>0.77024985513823796</c:v>
                </c:pt>
                <c:pt idx="74">
                  <c:v>0.77486639963060444</c:v>
                </c:pt>
                <c:pt idx="75">
                  <c:v>0.77939108953061265</c:v>
                </c:pt>
                <c:pt idx="76">
                  <c:v>0.78382573435683478</c:v>
                </c:pt>
                <c:pt idx="77">
                  <c:v>0.78817210833729157</c:v>
                </c:pt>
                <c:pt idx="78">
                  <c:v>0.7924319510907778</c:v>
                </c:pt>
                <c:pt idx="79">
                  <c:v>0.79660696829512023</c:v>
                </c:pt>
                <c:pt idx="80">
                  <c:v>0.80069883234271899</c:v>
                </c:pt>
                <c:pt idx="81">
                  <c:v>0.80470918298350025</c:v>
                </c:pt>
                <c:pt idx="82">
                  <c:v>0.8086396279556286</c:v>
                </c:pt>
                <c:pt idx="83">
                  <c:v>0.81249174360412668</c:v>
                </c:pt>
                <c:pt idx="84">
                  <c:v>0.81626707548765043</c:v>
                </c:pt>
                <c:pt idx="85">
                  <c:v>0.81996713897371254</c:v>
                </c:pt>
                <c:pt idx="86">
                  <c:v>0.8235934198224405</c:v>
                </c:pt>
                <c:pt idx="87">
                  <c:v>0.82714737475922606</c:v>
                </c:pt>
                <c:pt idx="88">
                  <c:v>0.83063043203637366</c:v>
                </c:pt>
                <c:pt idx="89">
                  <c:v>0.83404399198400203</c:v>
                </c:pt>
                <c:pt idx="90">
                  <c:v>0.83738942755042622</c:v>
                </c:pt>
                <c:pt idx="91">
                  <c:v>0.84066808483213451</c:v>
                </c:pt>
                <c:pt idx="92">
                  <c:v>0.84388128359366399</c:v>
                </c:pt>
                <c:pt idx="93">
                  <c:v>0.84703031777747284</c:v>
                </c:pt>
                <c:pt idx="94">
                  <c:v>0.85011645600408015</c:v>
                </c:pt>
                <c:pt idx="95">
                  <c:v>0.85314094206257174</c:v>
                </c:pt>
                <c:pt idx="96">
                  <c:v>0.856104995391747</c:v>
                </c:pt>
                <c:pt idx="97">
                  <c:v>0.85900981155201384</c:v>
                </c:pt>
                <c:pt idx="98">
                  <c:v>0.86185656268822164</c:v>
                </c:pt>
                <c:pt idx="99">
                  <c:v>0.86464639798365084</c:v>
                </c:pt>
                <c:pt idx="100">
                  <c:v>0.86738044410524728</c:v>
                </c:pt>
              </c:numCache>
            </c:numRef>
          </c:val>
        </c:ser>
        <c:ser>
          <c:idx val="1"/>
          <c:order val="1"/>
          <c:spPr>
            <a:ln>
              <a:solidFill>
                <a:srgbClr val="4F81BD"/>
              </a:solidFill>
            </a:ln>
          </c:spPr>
          <c:marker>
            <c:symbol val="none"/>
          </c:marker>
          <c:cat>
            <c:numRef>
              <c:f>'Query Sampling'!$A$16:$A$116</c:f>
              <c:numCache>
                <c:formatCode>0.00%</c:formatCode>
                <c:ptCount val="101"/>
                <c:pt idx="0" formatCode="General">
                  <c:v>0</c:v>
                </c:pt>
                <c:pt idx="1">
                  <c:v>2.0000000000000044E-4</c:v>
                </c:pt>
                <c:pt idx="2">
                  <c:v>4.0000000000000034E-4</c:v>
                </c:pt>
                <c:pt idx="3">
                  <c:v>6.0000000000000125E-4</c:v>
                </c:pt>
                <c:pt idx="4">
                  <c:v>8.0000000000000156E-4</c:v>
                </c:pt>
                <c:pt idx="5">
                  <c:v>1.0000000000000022E-3</c:v>
                </c:pt>
                <c:pt idx="6">
                  <c:v>1.2000000000000001E-3</c:v>
                </c:pt>
                <c:pt idx="7">
                  <c:v>1.4000000000000022E-3</c:v>
                </c:pt>
                <c:pt idx="8">
                  <c:v>1.6000000000000033E-3</c:v>
                </c:pt>
                <c:pt idx="9">
                  <c:v>1.8000000000000039E-3</c:v>
                </c:pt>
                <c:pt idx="10">
                  <c:v>2.0000000000000044E-3</c:v>
                </c:pt>
                <c:pt idx="11">
                  <c:v>2.2000000000000049E-3</c:v>
                </c:pt>
                <c:pt idx="12">
                  <c:v>2.4000000000000011E-3</c:v>
                </c:pt>
                <c:pt idx="13">
                  <c:v>2.6000000000000077E-3</c:v>
                </c:pt>
                <c:pt idx="14">
                  <c:v>2.8000000000000047E-3</c:v>
                </c:pt>
                <c:pt idx="15">
                  <c:v>3.0000000000000053E-3</c:v>
                </c:pt>
                <c:pt idx="16">
                  <c:v>3.2000000000000067E-3</c:v>
                </c:pt>
                <c:pt idx="17">
                  <c:v>3.4000000000000063E-3</c:v>
                </c:pt>
                <c:pt idx="18">
                  <c:v>3.6000000000000077E-3</c:v>
                </c:pt>
                <c:pt idx="19">
                  <c:v>3.8000000000000052E-3</c:v>
                </c:pt>
                <c:pt idx="20">
                  <c:v>4.0000000000000088E-3</c:v>
                </c:pt>
                <c:pt idx="21">
                  <c:v>4.2000000000000023E-3</c:v>
                </c:pt>
                <c:pt idx="22">
                  <c:v>4.4000000000000089E-3</c:v>
                </c:pt>
                <c:pt idx="23">
                  <c:v>4.6000000000000034E-3</c:v>
                </c:pt>
                <c:pt idx="24">
                  <c:v>4.8000000000000004E-3</c:v>
                </c:pt>
                <c:pt idx="25">
                  <c:v>5.000000000000007E-3</c:v>
                </c:pt>
                <c:pt idx="26">
                  <c:v>5.1999999999999989E-3</c:v>
                </c:pt>
                <c:pt idx="27">
                  <c:v>5.3999999999999994E-3</c:v>
                </c:pt>
                <c:pt idx="28">
                  <c:v>5.6000000000000034E-3</c:v>
                </c:pt>
                <c:pt idx="29">
                  <c:v>5.8000000000000013E-3</c:v>
                </c:pt>
                <c:pt idx="30">
                  <c:v>6.0000000000000071E-3</c:v>
                </c:pt>
                <c:pt idx="31">
                  <c:v>6.2000000000000076E-3</c:v>
                </c:pt>
                <c:pt idx="32">
                  <c:v>6.3999999999999994E-3</c:v>
                </c:pt>
                <c:pt idx="33">
                  <c:v>6.6000000000000034E-3</c:v>
                </c:pt>
                <c:pt idx="34">
                  <c:v>6.8000000000000074E-3</c:v>
                </c:pt>
                <c:pt idx="35">
                  <c:v>7.0000000000000062E-3</c:v>
                </c:pt>
                <c:pt idx="36">
                  <c:v>7.2000000000000059E-3</c:v>
                </c:pt>
                <c:pt idx="37">
                  <c:v>7.4000000000000038E-3</c:v>
                </c:pt>
                <c:pt idx="38">
                  <c:v>7.6000000000000043E-3</c:v>
                </c:pt>
                <c:pt idx="39">
                  <c:v>7.8000000000000074E-3</c:v>
                </c:pt>
                <c:pt idx="40">
                  <c:v>8.0000000000000123E-3</c:v>
                </c:pt>
                <c:pt idx="41">
                  <c:v>8.2000000000000024E-3</c:v>
                </c:pt>
                <c:pt idx="42">
                  <c:v>8.4000000000000047E-3</c:v>
                </c:pt>
                <c:pt idx="43">
                  <c:v>8.6000000000000139E-3</c:v>
                </c:pt>
                <c:pt idx="44">
                  <c:v>8.8000000000000161E-3</c:v>
                </c:pt>
                <c:pt idx="45">
                  <c:v>9.0000000000000028E-3</c:v>
                </c:pt>
                <c:pt idx="46">
                  <c:v>9.2000000000000068E-3</c:v>
                </c:pt>
                <c:pt idx="47">
                  <c:v>9.4000000000000177E-3</c:v>
                </c:pt>
                <c:pt idx="48">
                  <c:v>9.6000000000000026E-3</c:v>
                </c:pt>
                <c:pt idx="49">
                  <c:v>9.8000000000000257E-3</c:v>
                </c:pt>
                <c:pt idx="50">
                  <c:v>1.0000000000000005E-2</c:v>
                </c:pt>
                <c:pt idx="51">
                  <c:v>1.0200000000000001E-2</c:v>
                </c:pt>
                <c:pt idx="52">
                  <c:v>1.0400000000000001E-2</c:v>
                </c:pt>
                <c:pt idx="53">
                  <c:v>1.0600000000000021E-2</c:v>
                </c:pt>
                <c:pt idx="54">
                  <c:v>1.0800000000000021E-2</c:v>
                </c:pt>
                <c:pt idx="55">
                  <c:v>1.1000000000000027E-2</c:v>
                </c:pt>
                <c:pt idx="56">
                  <c:v>1.1200000000000024E-2</c:v>
                </c:pt>
                <c:pt idx="57">
                  <c:v>1.140000000000003E-2</c:v>
                </c:pt>
                <c:pt idx="58">
                  <c:v>1.1600000000000029E-2</c:v>
                </c:pt>
                <c:pt idx="59">
                  <c:v>1.1800000000000034E-2</c:v>
                </c:pt>
                <c:pt idx="60">
                  <c:v>1.2000000000000005E-2</c:v>
                </c:pt>
                <c:pt idx="61">
                  <c:v>1.2200000000000009E-2</c:v>
                </c:pt>
                <c:pt idx="62">
                  <c:v>1.2400000000000026E-2</c:v>
                </c:pt>
                <c:pt idx="63">
                  <c:v>1.2600000000000021E-2</c:v>
                </c:pt>
                <c:pt idx="64">
                  <c:v>1.2800000000000021E-2</c:v>
                </c:pt>
                <c:pt idx="65">
                  <c:v>1.3000000000000031E-2</c:v>
                </c:pt>
                <c:pt idx="66">
                  <c:v>1.3200000000000031E-2</c:v>
                </c:pt>
                <c:pt idx="67">
                  <c:v>1.3400000000000032E-2</c:v>
                </c:pt>
                <c:pt idx="68">
                  <c:v>1.3600000000000036E-2</c:v>
                </c:pt>
                <c:pt idx="69">
                  <c:v>1.3800000000000043E-2</c:v>
                </c:pt>
                <c:pt idx="70">
                  <c:v>1.4000000000000021E-2</c:v>
                </c:pt>
                <c:pt idx="71">
                  <c:v>1.4200000000000011E-2</c:v>
                </c:pt>
                <c:pt idx="72">
                  <c:v>1.440000000000002E-2</c:v>
                </c:pt>
                <c:pt idx="73">
                  <c:v>1.4600000000000021E-2</c:v>
                </c:pt>
                <c:pt idx="74">
                  <c:v>1.4800000000000021E-2</c:v>
                </c:pt>
                <c:pt idx="75">
                  <c:v>1.5000000000000025E-2</c:v>
                </c:pt>
                <c:pt idx="76">
                  <c:v>1.5200000000000035E-2</c:v>
                </c:pt>
                <c:pt idx="77">
                  <c:v>1.5400000000000021E-2</c:v>
                </c:pt>
                <c:pt idx="78">
                  <c:v>1.5600000000000039E-2</c:v>
                </c:pt>
                <c:pt idx="79">
                  <c:v>1.5800000000000043E-2</c:v>
                </c:pt>
                <c:pt idx="80">
                  <c:v>1.6000000000000021E-2</c:v>
                </c:pt>
                <c:pt idx="81">
                  <c:v>1.6200000000000023E-2</c:v>
                </c:pt>
                <c:pt idx="82">
                  <c:v>1.6400000000000043E-2</c:v>
                </c:pt>
                <c:pt idx="83">
                  <c:v>1.6600000000000045E-2</c:v>
                </c:pt>
                <c:pt idx="84">
                  <c:v>1.6800000000000044E-2</c:v>
                </c:pt>
                <c:pt idx="85">
                  <c:v>1.7000000000000022E-2</c:v>
                </c:pt>
                <c:pt idx="86">
                  <c:v>1.7200000000000007E-2</c:v>
                </c:pt>
                <c:pt idx="87">
                  <c:v>1.7400000000000009E-2</c:v>
                </c:pt>
                <c:pt idx="88">
                  <c:v>1.7600000000000011E-2</c:v>
                </c:pt>
                <c:pt idx="89">
                  <c:v>1.7800000000000003E-2</c:v>
                </c:pt>
                <c:pt idx="90">
                  <c:v>1.8000000000000023E-2</c:v>
                </c:pt>
                <c:pt idx="91">
                  <c:v>1.8200000000000032E-2</c:v>
                </c:pt>
                <c:pt idx="92">
                  <c:v>1.8400000000000031E-2</c:v>
                </c:pt>
                <c:pt idx="93">
                  <c:v>1.8599999999999998E-2</c:v>
                </c:pt>
                <c:pt idx="94">
                  <c:v>1.8799999999999997E-2</c:v>
                </c:pt>
                <c:pt idx="95">
                  <c:v>1.8999999999999996E-2</c:v>
                </c:pt>
                <c:pt idx="96">
                  <c:v>1.9199999999999995E-2</c:v>
                </c:pt>
                <c:pt idx="97">
                  <c:v>1.9399999999999994E-2</c:v>
                </c:pt>
                <c:pt idx="98">
                  <c:v>1.9599999999999992E-2</c:v>
                </c:pt>
                <c:pt idx="99">
                  <c:v>1.9799999999999991E-2</c:v>
                </c:pt>
                <c:pt idx="100">
                  <c:v>1.999999999999999E-2</c:v>
                </c:pt>
              </c:numCache>
            </c:numRef>
          </c:cat>
          <c:val>
            <c:numRef>
              <c:f>'Query Sampling'!$D$16:$D$116</c:f>
              <c:numCache>
                <c:formatCode>General</c:formatCode>
                <c:ptCount val="101"/>
                <c:pt idx="0">
                  <c:v>0</c:v>
                </c:pt>
                <c:pt idx="1">
                  <c:v>2.0000000000000044E-4</c:v>
                </c:pt>
                <c:pt idx="2">
                  <c:v>4.0000000000000034E-4</c:v>
                </c:pt>
                <c:pt idx="3">
                  <c:v>6.0000000000000125E-4</c:v>
                </c:pt>
                <c:pt idx="4">
                  <c:v>8.0000000000000156E-4</c:v>
                </c:pt>
                <c:pt idx="5">
                  <c:v>1.0000000000000022E-3</c:v>
                </c:pt>
                <c:pt idx="6">
                  <c:v>1.2000000000000001E-3</c:v>
                </c:pt>
                <c:pt idx="7">
                  <c:v>1.4000000000000022E-3</c:v>
                </c:pt>
                <c:pt idx="8">
                  <c:v>1.6000000000000033E-3</c:v>
                </c:pt>
                <c:pt idx="9">
                  <c:v>1.8000000000000039E-3</c:v>
                </c:pt>
                <c:pt idx="10">
                  <c:v>2.0000000000000044E-3</c:v>
                </c:pt>
                <c:pt idx="11">
                  <c:v>2.2000000000000049E-3</c:v>
                </c:pt>
                <c:pt idx="12">
                  <c:v>2.4000000000000011E-3</c:v>
                </c:pt>
                <c:pt idx="13">
                  <c:v>2.6000000000000077E-3</c:v>
                </c:pt>
                <c:pt idx="14">
                  <c:v>2.8000000000000047E-3</c:v>
                </c:pt>
                <c:pt idx="15">
                  <c:v>3.0000000000000053E-3</c:v>
                </c:pt>
                <c:pt idx="16">
                  <c:v>3.2000000000000067E-3</c:v>
                </c:pt>
                <c:pt idx="17">
                  <c:v>3.4000000000000063E-3</c:v>
                </c:pt>
                <c:pt idx="18">
                  <c:v>3.6000000000000077E-3</c:v>
                </c:pt>
                <c:pt idx="19">
                  <c:v>3.8000000000000052E-3</c:v>
                </c:pt>
                <c:pt idx="20">
                  <c:v>4.0000000000000088E-3</c:v>
                </c:pt>
                <c:pt idx="21">
                  <c:v>4.2000000000000023E-3</c:v>
                </c:pt>
                <c:pt idx="22">
                  <c:v>4.4000000000000089E-3</c:v>
                </c:pt>
                <c:pt idx="23">
                  <c:v>4.6000000000000034E-3</c:v>
                </c:pt>
                <c:pt idx="24">
                  <c:v>4.8000000000000004E-3</c:v>
                </c:pt>
                <c:pt idx="25">
                  <c:v>5.000000000000007E-3</c:v>
                </c:pt>
                <c:pt idx="26">
                  <c:v>5.1999999999999989E-3</c:v>
                </c:pt>
                <c:pt idx="27">
                  <c:v>5.3999999999999994E-3</c:v>
                </c:pt>
                <c:pt idx="28">
                  <c:v>5.6000000000000034E-3</c:v>
                </c:pt>
                <c:pt idx="29">
                  <c:v>5.8000000000000013E-3</c:v>
                </c:pt>
                <c:pt idx="30">
                  <c:v>6.0000000000000071E-3</c:v>
                </c:pt>
                <c:pt idx="31">
                  <c:v>6.2000000000000076E-3</c:v>
                </c:pt>
                <c:pt idx="32">
                  <c:v>6.3999999999999994E-3</c:v>
                </c:pt>
                <c:pt idx="33">
                  <c:v>6.6000000000000034E-3</c:v>
                </c:pt>
                <c:pt idx="34">
                  <c:v>6.8000000000000074E-3</c:v>
                </c:pt>
                <c:pt idx="35">
                  <c:v>7.0000000000000062E-3</c:v>
                </c:pt>
                <c:pt idx="36">
                  <c:v>7.2000000000000059E-3</c:v>
                </c:pt>
                <c:pt idx="37">
                  <c:v>7.4000000000000038E-3</c:v>
                </c:pt>
                <c:pt idx="38">
                  <c:v>7.6000000000000043E-3</c:v>
                </c:pt>
                <c:pt idx="39">
                  <c:v>7.8000000000000074E-3</c:v>
                </c:pt>
                <c:pt idx="40">
                  <c:v>8.0000000000000123E-3</c:v>
                </c:pt>
                <c:pt idx="41">
                  <c:v>8.2000000000000024E-3</c:v>
                </c:pt>
                <c:pt idx="42">
                  <c:v>8.4000000000000047E-3</c:v>
                </c:pt>
                <c:pt idx="43">
                  <c:v>8.6000000000000139E-3</c:v>
                </c:pt>
                <c:pt idx="44">
                  <c:v>8.8000000000000161E-3</c:v>
                </c:pt>
                <c:pt idx="45">
                  <c:v>9.0000000000000028E-3</c:v>
                </c:pt>
                <c:pt idx="46">
                  <c:v>9.2000000000000068E-3</c:v>
                </c:pt>
                <c:pt idx="47">
                  <c:v>9.4000000000000177E-3</c:v>
                </c:pt>
                <c:pt idx="48">
                  <c:v>9.6000000000000026E-3</c:v>
                </c:pt>
                <c:pt idx="49">
                  <c:v>9.8000000000000257E-3</c:v>
                </c:pt>
                <c:pt idx="50">
                  <c:v>1.0000000000000005E-2</c:v>
                </c:pt>
                <c:pt idx="51">
                  <c:v>1.0200000000000001E-2</c:v>
                </c:pt>
                <c:pt idx="52">
                  <c:v>1.0400000000000001E-2</c:v>
                </c:pt>
                <c:pt idx="53">
                  <c:v>1.0600000000000021E-2</c:v>
                </c:pt>
                <c:pt idx="54">
                  <c:v>1.0800000000000021E-2</c:v>
                </c:pt>
                <c:pt idx="55">
                  <c:v>1.1000000000000027E-2</c:v>
                </c:pt>
                <c:pt idx="56">
                  <c:v>1.1200000000000024E-2</c:v>
                </c:pt>
                <c:pt idx="57">
                  <c:v>1.140000000000003E-2</c:v>
                </c:pt>
                <c:pt idx="58">
                  <c:v>1.1600000000000029E-2</c:v>
                </c:pt>
                <c:pt idx="59">
                  <c:v>1.1800000000000034E-2</c:v>
                </c:pt>
                <c:pt idx="60">
                  <c:v>1.2000000000000005E-2</c:v>
                </c:pt>
                <c:pt idx="61">
                  <c:v>1.2200000000000009E-2</c:v>
                </c:pt>
                <c:pt idx="62">
                  <c:v>1.2400000000000026E-2</c:v>
                </c:pt>
                <c:pt idx="63">
                  <c:v>1.2600000000000021E-2</c:v>
                </c:pt>
                <c:pt idx="64">
                  <c:v>1.2800000000000021E-2</c:v>
                </c:pt>
                <c:pt idx="65">
                  <c:v>1.3000000000000031E-2</c:v>
                </c:pt>
                <c:pt idx="66">
                  <c:v>1.3200000000000031E-2</c:v>
                </c:pt>
                <c:pt idx="67">
                  <c:v>1.3400000000000032E-2</c:v>
                </c:pt>
                <c:pt idx="68">
                  <c:v>1.3600000000000036E-2</c:v>
                </c:pt>
                <c:pt idx="69">
                  <c:v>1.3800000000000043E-2</c:v>
                </c:pt>
                <c:pt idx="70">
                  <c:v>1.4000000000000021E-2</c:v>
                </c:pt>
                <c:pt idx="71">
                  <c:v>1.4200000000000011E-2</c:v>
                </c:pt>
                <c:pt idx="72">
                  <c:v>1.440000000000002E-2</c:v>
                </c:pt>
                <c:pt idx="73">
                  <c:v>1.4600000000000021E-2</c:v>
                </c:pt>
                <c:pt idx="74">
                  <c:v>1.4800000000000021E-2</c:v>
                </c:pt>
                <c:pt idx="75">
                  <c:v>1.5000000000000025E-2</c:v>
                </c:pt>
                <c:pt idx="76">
                  <c:v>1.5200000000000035E-2</c:v>
                </c:pt>
                <c:pt idx="77">
                  <c:v>1.5400000000000021E-2</c:v>
                </c:pt>
                <c:pt idx="78">
                  <c:v>1.5600000000000039E-2</c:v>
                </c:pt>
                <c:pt idx="79">
                  <c:v>1.5800000000000043E-2</c:v>
                </c:pt>
                <c:pt idx="80">
                  <c:v>1.6000000000000021E-2</c:v>
                </c:pt>
                <c:pt idx="81">
                  <c:v>1.6200000000000023E-2</c:v>
                </c:pt>
                <c:pt idx="82">
                  <c:v>1.6400000000000043E-2</c:v>
                </c:pt>
                <c:pt idx="83">
                  <c:v>1.6600000000000045E-2</c:v>
                </c:pt>
                <c:pt idx="84">
                  <c:v>1.6800000000000044E-2</c:v>
                </c:pt>
                <c:pt idx="85">
                  <c:v>1.7000000000000022E-2</c:v>
                </c:pt>
                <c:pt idx="86">
                  <c:v>1.7200000000000007E-2</c:v>
                </c:pt>
                <c:pt idx="87">
                  <c:v>1.7400000000000009E-2</c:v>
                </c:pt>
                <c:pt idx="88">
                  <c:v>1.7600000000000011E-2</c:v>
                </c:pt>
                <c:pt idx="89">
                  <c:v>1.7800000000000003E-2</c:v>
                </c:pt>
                <c:pt idx="90">
                  <c:v>1.8000000000000023E-2</c:v>
                </c:pt>
                <c:pt idx="91">
                  <c:v>1.8200000000000032E-2</c:v>
                </c:pt>
                <c:pt idx="92">
                  <c:v>1.8400000000000031E-2</c:v>
                </c:pt>
                <c:pt idx="93">
                  <c:v>1.8599999999999998E-2</c:v>
                </c:pt>
                <c:pt idx="94">
                  <c:v>1.8799999999999997E-2</c:v>
                </c:pt>
                <c:pt idx="95">
                  <c:v>1.8999999999999996E-2</c:v>
                </c:pt>
                <c:pt idx="96">
                  <c:v>1.9199999999999995E-2</c:v>
                </c:pt>
                <c:pt idx="97">
                  <c:v>1.9399999999999994E-2</c:v>
                </c:pt>
                <c:pt idx="98">
                  <c:v>1.9599999999999992E-2</c:v>
                </c:pt>
                <c:pt idx="99">
                  <c:v>1.9799999999999991E-2</c:v>
                </c:pt>
                <c:pt idx="100">
                  <c:v>1.999999999999999E-2</c:v>
                </c:pt>
              </c:numCache>
            </c:numRef>
          </c:val>
        </c:ser>
        <c:marker val="1"/>
        <c:axId val="107512576"/>
        <c:axId val="107514496"/>
      </c:lineChart>
      <c:catAx>
        <c:axId val="107512576"/>
        <c:scaling>
          <c:orientation val="minMax"/>
        </c:scaling>
        <c:axPos val="b"/>
        <c:title>
          <c:tx>
            <c:rich>
              <a:bodyPr/>
              <a:lstStyle/>
              <a:p>
                <a:pPr>
                  <a:defRPr/>
                </a:pPr>
                <a:r>
                  <a:rPr lang="de-DE"/>
                  <a:t>Sample size</a:t>
                </a:r>
              </a:p>
            </c:rich>
          </c:tx>
          <c:layout/>
        </c:title>
        <c:numFmt formatCode="0.0%" sourceLinked="0"/>
        <c:tickLblPos val="nextTo"/>
        <c:crossAx val="107514496"/>
        <c:crosses val="autoZero"/>
        <c:auto val="1"/>
        <c:lblAlgn val="ctr"/>
        <c:lblOffset val="100"/>
        <c:tickLblSkip val="25"/>
        <c:tickMarkSkip val="25"/>
      </c:catAx>
      <c:valAx>
        <c:axId val="107514496"/>
        <c:scaling>
          <c:orientation val="minMax"/>
          <c:max val="1"/>
        </c:scaling>
        <c:axPos val="l"/>
        <c:title>
          <c:tx>
            <c:rich>
              <a:bodyPr rot="-5400000" vert="horz"/>
              <a:lstStyle/>
              <a:p>
                <a:pPr>
                  <a:defRPr/>
                </a:pPr>
                <a:r>
                  <a:rPr lang="de-DE"/>
                  <a:t>Percentage of retrieved</a:t>
                </a:r>
                <a:r>
                  <a:rPr lang="de-DE" baseline="0"/>
                  <a:t> data</a:t>
                </a:r>
                <a:endParaRPr lang="de-DE"/>
              </a:p>
            </c:rich>
          </c:tx>
          <c:layout/>
        </c:title>
        <c:numFmt formatCode="0%" sourceLinked="0"/>
        <c:tickLblPos val="nextTo"/>
        <c:crossAx val="107512576"/>
        <c:crosses val="autoZero"/>
        <c:crossBetween val="between"/>
      </c:valAx>
    </c:plotArea>
    <c:plotVisOnly val="1"/>
  </c:chart>
  <c:spPr>
    <a:solidFill>
      <a:srgbClr val="FFFFFF"/>
    </a:solidFill>
    <a:ln>
      <a:solidFill>
        <a:srgbClr val="000000"/>
      </a:solid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plotArea>
      <c:layout/>
      <c:scatterChart>
        <c:scatterStyle val="lineMarker"/>
        <c:ser>
          <c:idx val="1"/>
          <c:order val="1"/>
          <c:marker>
            <c:symbol val="none"/>
          </c:marker>
          <c:xVal>
            <c:numRef>
              <c:f>Size!$A$3:$A$13</c:f>
              <c:numCache>
                <c:formatCode>General</c:formatCode>
                <c:ptCount val="11"/>
                <c:pt idx="0">
                  <c:v>0</c:v>
                </c:pt>
                <c:pt idx="1">
                  <c:v>1000000</c:v>
                </c:pt>
                <c:pt idx="2">
                  <c:v>2000000</c:v>
                </c:pt>
                <c:pt idx="3">
                  <c:v>3000000</c:v>
                </c:pt>
                <c:pt idx="4">
                  <c:v>4000000</c:v>
                </c:pt>
                <c:pt idx="5">
                  <c:v>5000000</c:v>
                </c:pt>
                <c:pt idx="6">
                  <c:v>6000000</c:v>
                </c:pt>
                <c:pt idx="7">
                  <c:v>7000000</c:v>
                </c:pt>
                <c:pt idx="8">
                  <c:v>8000000</c:v>
                </c:pt>
                <c:pt idx="9">
                  <c:v>9000000</c:v>
                </c:pt>
                <c:pt idx="10">
                  <c:v>10000000</c:v>
                </c:pt>
              </c:numCache>
            </c:numRef>
          </c:xVal>
          <c:yVal>
            <c:numRef>
              <c:f>Size!$B$3:$B$13</c:f>
              <c:numCache>
                <c:formatCode>General</c:formatCode>
                <c:ptCount val="11"/>
                <c:pt idx="0">
                  <c:v>0</c:v>
                </c:pt>
                <c:pt idx="1">
                  <c:v>800000</c:v>
                </c:pt>
                <c:pt idx="2">
                  <c:v>800000</c:v>
                </c:pt>
                <c:pt idx="3">
                  <c:v>800000</c:v>
                </c:pt>
                <c:pt idx="4">
                  <c:v>800000</c:v>
                </c:pt>
                <c:pt idx="5">
                  <c:v>800000</c:v>
                </c:pt>
                <c:pt idx="6">
                  <c:v>800000</c:v>
                </c:pt>
                <c:pt idx="7">
                  <c:v>800000</c:v>
                </c:pt>
                <c:pt idx="8">
                  <c:v>800000</c:v>
                </c:pt>
                <c:pt idx="9">
                  <c:v>800000</c:v>
                </c:pt>
                <c:pt idx="10">
                  <c:v>800000</c:v>
                </c:pt>
              </c:numCache>
            </c:numRef>
          </c:yVal>
        </c:ser>
        <c:ser>
          <c:idx val="0"/>
          <c:order val="0"/>
          <c:marker>
            <c:symbol val="none"/>
          </c:marker>
          <c:xVal>
            <c:numRef>
              <c:f>Size!$A$3:$A$13</c:f>
              <c:numCache>
                <c:formatCode>General</c:formatCode>
                <c:ptCount val="11"/>
                <c:pt idx="0">
                  <c:v>0</c:v>
                </c:pt>
                <c:pt idx="1">
                  <c:v>1000000</c:v>
                </c:pt>
                <c:pt idx="2">
                  <c:v>2000000</c:v>
                </c:pt>
                <c:pt idx="3">
                  <c:v>3000000</c:v>
                </c:pt>
                <c:pt idx="4">
                  <c:v>4000000</c:v>
                </c:pt>
                <c:pt idx="5">
                  <c:v>5000000</c:v>
                </c:pt>
                <c:pt idx="6">
                  <c:v>6000000</c:v>
                </c:pt>
                <c:pt idx="7">
                  <c:v>7000000</c:v>
                </c:pt>
                <c:pt idx="8">
                  <c:v>8000000</c:v>
                </c:pt>
                <c:pt idx="9">
                  <c:v>9000000</c:v>
                </c:pt>
                <c:pt idx="10">
                  <c:v>10000000</c:v>
                </c:pt>
              </c:numCache>
            </c:numRef>
          </c:xVal>
          <c:yVal>
            <c:numRef>
              <c:f>Size!$B$3:$B$13</c:f>
              <c:numCache>
                <c:formatCode>General</c:formatCode>
                <c:ptCount val="11"/>
                <c:pt idx="0">
                  <c:v>0</c:v>
                </c:pt>
                <c:pt idx="1">
                  <c:v>800000</c:v>
                </c:pt>
                <c:pt idx="2">
                  <c:v>800000</c:v>
                </c:pt>
                <c:pt idx="3">
                  <c:v>800000</c:v>
                </c:pt>
                <c:pt idx="4">
                  <c:v>800000</c:v>
                </c:pt>
                <c:pt idx="5">
                  <c:v>800000</c:v>
                </c:pt>
                <c:pt idx="6">
                  <c:v>800000</c:v>
                </c:pt>
                <c:pt idx="7">
                  <c:v>800000</c:v>
                </c:pt>
                <c:pt idx="8">
                  <c:v>800000</c:v>
                </c:pt>
                <c:pt idx="9">
                  <c:v>800000</c:v>
                </c:pt>
                <c:pt idx="10">
                  <c:v>800000</c:v>
                </c:pt>
              </c:numCache>
            </c:numRef>
          </c:yVal>
        </c:ser>
        <c:axId val="107586688"/>
        <c:axId val="97742848"/>
      </c:scatterChart>
      <c:valAx>
        <c:axId val="107586688"/>
        <c:scaling>
          <c:orientation val="minMax"/>
          <c:max val="10000000"/>
          <c:min val="0"/>
        </c:scaling>
        <c:axPos val="b"/>
        <c:title>
          <c:tx>
            <c:rich>
              <a:bodyPr/>
              <a:lstStyle/>
              <a:p>
                <a:pPr>
                  <a:defRPr/>
                </a:pPr>
                <a:r>
                  <a:rPr lang="de-DE"/>
                  <a:t>Dataset size (millions)</a:t>
                </a:r>
              </a:p>
            </c:rich>
          </c:tx>
          <c:layout>
            <c:manualLayout>
              <c:xMode val="edge"/>
              <c:yMode val="edge"/>
              <c:x val="0.28241506246379972"/>
              <c:y val="0.77012755905511865"/>
            </c:manualLayout>
          </c:layout>
        </c:title>
        <c:numFmt formatCode="General" sourceLinked="1"/>
        <c:tickLblPos val="nextTo"/>
        <c:crossAx val="97742848"/>
        <c:crosses val="autoZero"/>
        <c:crossBetween val="midCat"/>
        <c:dispUnits>
          <c:builtInUnit val="millions"/>
        </c:dispUnits>
      </c:valAx>
      <c:valAx>
        <c:axId val="97742848"/>
        <c:scaling>
          <c:orientation val="minMax"/>
          <c:max val="1000000"/>
          <c:min val="0"/>
        </c:scaling>
        <c:axPos val="l"/>
        <c:title>
          <c:tx>
            <c:rich>
              <a:bodyPr rot="-5400000" vert="horz"/>
              <a:lstStyle/>
              <a:p>
                <a:pPr>
                  <a:defRPr/>
                </a:pPr>
                <a:r>
                  <a:rPr lang="en-US"/>
                  <a:t>Sample size (millions)</a:t>
                </a:r>
              </a:p>
            </c:rich>
          </c:tx>
          <c:layout>
            <c:manualLayout>
              <c:xMode val="edge"/>
              <c:yMode val="edge"/>
              <c:x val="7.859520636230842E-2"/>
              <c:y val="3.4102362204724415E-2"/>
            </c:manualLayout>
          </c:layout>
        </c:title>
        <c:numFmt formatCode="General" sourceLinked="1"/>
        <c:tickLblPos val="nextTo"/>
        <c:crossAx val="107586688"/>
        <c:crosses val="autoZero"/>
        <c:crossBetween val="midCat"/>
        <c:majorUnit val="200000"/>
        <c:dispUnits>
          <c:builtInUnit val="millions"/>
        </c:dispUnits>
      </c:valAx>
    </c:plotArea>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plotArea>
      <c:layout/>
      <c:scatterChart>
        <c:scatterStyle val="lineMarker"/>
        <c:ser>
          <c:idx val="0"/>
          <c:order val="0"/>
          <c:marker>
            <c:symbol val="none"/>
          </c:marker>
          <c:xVal>
            <c:numRef>
              <c:f>Size!$A$3:$A$13</c:f>
              <c:numCache>
                <c:formatCode>General</c:formatCode>
                <c:ptCount val="11"/>
                <c:pt idx="0">
                  <c:v>0</c:v>
                </c:pt>
                <c:pt idx="1">
                  <c:v>1000000</c:v>
                </c:pt>
                <c:pt idx="2">
                  <c:v>2000000</c:v>
                </c:pt>
                <c:pt idx="3">
                  <c:v>3000000</c:v>
                </c:pt>
                <c:pt idx="4">
                  <c:v>4000000</c:v>
                </c:pt>
                <c:pt idx="5">
                  <c:v>5000000</c:v>
                </c:pt>
                <c:pt idx="6">
                  <c:v>6000000</c:v>
                </c:pt>
                <c:pt idx="7">
                  <c:v>7000000</c:v>
                </c:pt>
                <c:pt idx="8">
                  <c:v>8000000</c:v>
                </c:pt>
                <c:pt idx="9">
                  <c:v>9000000</c:v>
                </c:pt>
                <c:pt idx="10">
                  <c:v>10000000</c:v>
                </c:pt>
              </c:numCache>
            </c:numRef>
          </c:xVal>
          <c:yVal>
            <c:numRef>
              <c:f>Size!$C$3:$C$13</c:f>
              <c:numCache>
                <c:formatCode>General</c:formatCode>
                <c:ptCount val="11"/>
                <c:pt idx="0">
                  <c:v>0</c:v>
                </c:pt>
                <c:pt idx="1">
                  <c:v>100000</c:v>
                </c:pt>
                <c:pt idx="2">
                  <c:v>200000</c:v>
                </c:pt>
                <c:pt idx="3">
                  <c:v>300000</c:v>
                </c:pt>
                <c:pt idx="4">
                  <c:v>400000</c:v>
                </c:pt>
                <c:pt idx="5">
                  <c:v>500000</c:v>
                </c:pt>
                <c:pt idx="6">
                  <c:v>600000</c:v>
                </c:pt>
                <c:pt idx="7">
                  <c:v>700000</c:v>
                </c:pt>
                <c:pt idx="8">
                  <c:v>800000</c:v>
                </c:pt>
                <c:pt idx="9">
                  <c:v>900000</c:v>
                </c:pt>
                <c:pt idx="10">
                  <c:v>1000000</c:v>
                </c:pt>
              </c:numCache>
            </c:numRef>
          </c:yVal>
        </c:ser>
        <c:axId val="97750400"/>
        <c:axId val="107505536"/>
      </c:scatterChart>
      <c:valAx>
        <c:axId val="97750400"/>
        <c:scaling>
          <c:orientation val="minMax"/>
          <c:max val="10000000"/>
          <c:min val="0"/>
        </c:scaling>
        <c:axPos val="b"/>
        <c:title>
          <c:tx>
            <c:rich>
              <a:bodyPr/>
              <a:lstStyle/>
              <a:p>
                <a:pPr>
                  <a:defRPr/>
                </a:pPr>
                <a:r>
                  <a:rPr lang="de-DE"/>
                  <a:t>Dataset size (millions)</a:t>
                </a:r>
              </a:p>
            </c:rich>
          </c:tx>
          <c:layout>
            <c:manualLayout>
              <c:xMode val="edge"/>
              <c:yMode val="edge"/>
              <c:x val="0.28241506246379972"/>
              <c:y val="0.77012755905511865"/>
            </c:manualLayout>
          </c:layout>
        </c:title>
        <c:numFmt formatCode="General" sourceLinked="1"/>
        <c:tickLblPos val="nextTo"/>
        <c:crossAx val="107505536"/>
        <c:crosses val="autoZero"/>
        <c:crossBetween val="midCat"/>
        <c:dispUnits>
          <c:builtInUnit val="millions"/>
        </c:dispUnits>
      </c:valAx>
      <c:valAx>
        <c:axId val="107505536"/>
        <c:scaling>
          <c:orientation val="minMax"/>
          <c:max val="1000000"/>
          <c:min val="0"/>
        </c:scaling>
        <c:axPos val="l"/>
        <c:title>
          <c:tx>
            <c:rich>
              <a:bodyPr rot="-5400000" vert="horz"/>
              <a:lstStyle/>
              <a:p>
                <a:pPr>
                  <a:defRPr/>
                </a:pPr>
                <a:r>
                  <a:rPr lang="en-US"/>
                  <a:t>Sample size (millions)</a:t>
                </a:r>
              </a:p>
            </c:rich>
          </c:tx>
          <c:layout>
            <c:manualLayout>
              <c:xMode val="edge"/>
              <c:yMode val="edge"/>
              <c:x val="7.859520636230842E-2"/>
              <c:y val="3.4102362204724415E-2"/>
            </c:manualLayout>
          </c:layout>
        </c:title>
        <c:numFmt formatCode="General" sourceLinked="1"/>
        <c:tickLblPos val="nextTo"/>
        <c:crossAx val="97750400"/>
        <c:crosses val="autoZero"/>
        <c:crossBetween val="midCat"/>
        <c:majorUnit val="200000"/>
        <c:dispUnits>
          <c:builtInUnit val="millions"/>
        </c:dispUnits>
      </c:valAx>
    </c:plotArea>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plotArea>
      <c:layout/>
      <c:scatterChart>
        <c:scatterStyle val="smoothMarker"/>
        <c:ser>
          <c:idx val="3"/>
          <c:order val="0"/>
          <c:tx>
            <c:strRef>
              <c:f>RP!$E$3</c:f>
              <c:strCache>
                <c:ptCount val="1"/>
                <c:pt idx="0">
                  <c:v>Refill</c:v>
                </c:pt>
              </c:strCache>
            </c:strRef>
          </c:tx>
          <c:spPr>
            <a:ln>
              <a:solidFill>
                <a:schemeClr val="accent3"/>
              </a:solidFill>
            </a:ln>
          </c:spPr>
          <c:marker>
            <c:symbol val="none"/>
          </c:marker>
          <c:xVal>
            <c:numRef>
              <c:f>RP!$A$4:$A$429</c:f>
              <c:numCache>
                <c:formatCode>General</c:formatCode>
                <c:ptCount val="426"/>
                <c:pt idx="0">
                  <c:v>0</c:v>
                </c:pt>
                <c:pt idx="1">
                  <c:v>0</c:v>
                </c:pt>
                <c:pt idx="2">
                  <c:v>9999</c:v>
                </c:pt>
                <c:pt idx="3">
                  <c:v>19999</c:v>
                </c:pt>
                <c:pt idx="4">
                  <c:v>29999</c:v>
                </c:pt>
                <c:pt idx="5">
                  <c:v>39999</c:v>
                </c:pt>
                <c:pt idx="6">
                  <c:v>49999</c:v>
                </c:pt>
                <c:pt idx="7">
                  <c:v>59999</c:v>
                </c:pt>
                <c:pt idx="8">
                  <c:v>69999</c:v>
                </c:pt>
                <c:pt idx="9">
                  <c:v>79999</c:v>
                </c:pt>
                <c:pt idx="10">
                  <c:v>89999</c:v>
                </c:pt>
                <c:pt idx="11">
                  <c:v>99999</c:v>
                </c:pt>
                <c:pt idx="12">
                  <c:v>109999</c:v>
                </c:pt>
                <c:pt idx="13">
                  <c:v>119999</c:v>
                </c:pt>
                <c:pt idx="14">
                  <c:v>129999</c:v>
                </c:pt>
                <c:pt idx="15">
                  <c:v>139999</c:v>
                </c:pt>
                <c:pt idx="16">
                  <c:v>149999</c:v>
                </c:pt>
                <c:pt idx="17">
                  <c:v>159999</c:v>
                </c:pt>
                <c:pt idx="18">
                  <c:v>169999</c:v>
                </c:pt>
                <c:pt idx="19">
                  <c:v>179999</c:v>
                </c:pt>
                <c:pt idx="20">
                  <c:v>189999</c:v>
                </c:pt>
                <c:pt idx="21">
                  <c:v>199999</c:v>
                </c:pt>
                <c:pt idx="22">
                  <c:v>209999</c:v>
                </c:pt>
                <c:pt idx="23">
                  <c:v>219999</c:v>
                </c:pt>
                <c:pt idx="24">
                  <c:v>229999</c:v>
                </c:pt>
                <c:pt idx="25">
                  <c:v>239999</c:v>
                </c:pt>
                <c:pt idx="26">
                  <c:v>249999</c:v>
                </c:pt>
                <c:pt idx="27">
                  <c:v>259999</c:v>
                </c:pt>
                <c:pt idx="28">
                  <c:v>269999</c:v>
                </c:pt>
                <c:pt idx="29">
                  <c:v>279999</c:v>
                </c:pt>
                <c:pt idx="30">
                  <c:v>289999</c:v>
                </c:pt>
                <c:pt idx="31">
                  <c:v>299999</c:v>
                </c:pt>
                <c:pt idx="32">
                  <c:v>309999</c:v>
                </c:pt>
                <c:pt idx="33">
                  <c:v>319999</c:v>
                </c:pt>
                <c:pt idx="34">
                  <c:v>329999</c:v>
                </c:pt>
                <c:pt idx="35">
                  <c:v>339999</c:v>
                </c:pt>
                <c:pt idx="36">
                  <c:v>349999</c:v>
                </c:pt>
                <c:pt idx="37">
                  <c:v>359999</c:v>
                </c:pt>
                <c:pt idx="38">
                  <c:v>369999</c:v>
                </c:pt>
                <c:pt idx="39">
                  <c:v>379999</c:v>
                </c:pt>
                <c:pt idx="40">
                  <c:v>389999</c:v>
                </c:pt>
                <c:pt idx="41">
                  <c:v>399999</c:v>
                </c:pt>
                <c:pt idx="42">
                  <c:v>409999</c:v>
                </c:pt>
                <c:pt idx="43">
                  <c:v>419999</c:v>
                </c:pt>
                <c:pt idx="44">
                  <c:v>429999</c:v>
                </c:pt>
                <c:pt idx="45">
                  <c:v>439999</c:v>
                </c:pt>
                <c:pt idx="46">
                  <c:v>449999</c:v>
                </c:pt>
                <c:pt idx="47">
                  <c:v>459999</c:v>
                </c:pt>
                <c:pt idx="48">
                  <c:v>469999</c:v>
                </c:pt>
                <c:pt idx="49">
                  <c:v>479999</c:v>
                </c:pt>
                <c:pt idx="50">
                  <c:v>489999</c:v>
                </c:pt>
                <c:pt idx="51">
                  <c:v>499999</c:v>
                </c:pt>
                <c:pt idx="52">
                  <c:v>509999</c:v>
                </c:pt>
                <c:pt idx="53">
                  <c:v>519999</c:v>
                </c:pt>
                <c:pt idx="54">
                  <c:v>529999</c:v>
                </c:pt>
                <c:pt idx="55">
                  <c:v>539999</c:v>
                </c:pt>
                <c:pt idx="56">
                  <c:v>549999</c:v>
                </c:pt>
                <c:pt idx="57">
                  <c:v>559999</c:v>
                </c:pt>
                <c:pt idx="58">
                  <c:v>569999</c:v>
                </c:pt>
                <c:pt idx="59">
                  <c:v>579999</c:v>
                </c:pt>
                <c:pt idx="60">
                  <c:v>589999</c:v>
                </c:pt>
                <c:pt idx="61">
                  <c:v>599999</c:v>
                </c:pt>
                <c:pt idx="62">
                  <c:v>609999</c:v>
                </c:pt>
                <c:pt idx="63">
                  <c:v>619999</c:v>
                </c:pt>
                <c:pt idx="64">
                  <c:v>629999</c:v>
                </c:pt>
                <c:pt idx="65">
                  <c:v>639999</c:v>
                </c:pt>
                <c:pt idx="66">
                  <c:v>649999</c:v>
                </c:pt>
                <c:pt idx="67">
                  <c:v>659999</c:v>
                </c:pt>
                <c:pt idx="68">
                  <c:v>669999</c:v>
                </c:pt>
                <c:pt idx="69">
                  <c:v>679999</c:v>
                </c:pt>
                <c:pt idx="70">
                  <c:v>689999</c:v>
                </c:pt>
                <c:pt idx="71">
                  <c:v>699999</c:v>
                </c:pt>
                <c:pt idx="72">
                  <c:v>709999</c:v>
                </c:pt>
                <c:pt idx="73">
                  <c:v>719999</c:v>
                </c:pt>
                <c:pt idx="74">
                  <c:v>729999</c:v>
                </c:pt>
                <c:pt idx="75">
                  <c:v>739999</c:v>
                </c:pt>
                <c:pt idx="76">
                  <c:v>749999</c:v>
                </c:pt>
                <c:pt idx="77">
                  <c:v>759999</c:v>
                </c:pt>
                <c:pt idx="78">
                  <c:v>769999</c:v>
                </c:pt>
                <c:pt idx="79">
                  <c:v>779999</c:v>
                </c:pt>
                <c:pt idx="80">
                  <c:v>789999</c:v>
                </c:pt>
                <c:pt idx="81">
                  <c:v>799999</c:v>
                </c:pt>
                <c:pt idx="82">
                  <c:v>809999</c:v>
                </c:pt>
                <c:pt idx="83">
                  <c:v>819999</c:v>
                </c:pt>
                <c:pt idx="84">
                  <c:v>829999</c:v>
                </c:pt>
                <c:pt idx="85">
                  <c:v>839999</c:v>
                </c:pt>
                <c:pt idx="86">
                  <c:v>849999</c:v>
                </c:pt>
                <c:pt idx="87">
                  <c:v>859999</c:v>
                </c:pt>
                <c:pt idx="88">
                  <c:v>869999</c:v>
                </c:pt>
                <c:pt idx="89">
                  <c:v>879999</c:v>
                </c:pt>
                <c:pt idx="90">
                  <c:v>889999</c:v>
                </c:pt>
                <c:pt idx="91">
                  <c:v>899999</c:v>
                </c:pt>
                <c:pt idx="92">
                  <c:v>909999</c:v>
                </c:pt>
                <c:pt idx="93">
                  <c:v>919999</c:v>
                </c:pt>
                <c:pt idx="94">
                  <c:v>929999</c:v>
                </c:pt>
                <c:pt idx="95">
                  <c:v>939999</c:v>
                </c:pt>
                <c:pt idx="96">
                  <c:v>949999</c:v>
                </c:pt>
                <c:pt idx="97">
                  <c:v>959999</c:v>
                </c:pt>
                <c:pt idx="98">
                  <c:v>969999</c:v>
                </c:pt>
                <c:pt idx="99">
                  <c:v>979999</c:v>
                </c:pt>
                <c:pt idx="100">
                  <c:v>989999</c:v>
                </c:pt>
                <c:pt idx="101">
                  <c:v>999999</c:v>
                </c:pt>
                <c:pt idx="102">
                  <c:v>1009999</c:v>
                </c:pt>
                <c:pt idx="103">
                  <c:v>1019999</c:v>
                </c:pt>
                <c:pt idx="104">
                  <c:v>1029999</c:v>
                </c:pt>
                <c:pt idx="105">
                  <c:v>1039999</c:v>
                </c:pt>
                <c:pt idx="106">
                  <c:v>1049999</c:v>
                </c:pt>
                <c:pt idx="107">
                  <c:v>1059999</c:v>
                </c:pt>
                <c:pt idx="108">
                  <c:v>1069999</c:v>
                </c:pt>
                <c:pt idx="109">
                  <c:v>1079999</c:v>
                </c:pt>
                <c:pt idx="110">
                  <c:v>1089999</c:v>
                </c:pt>
                <c:pt idx="111">
                  <c:v>1099999</c:v>
                </c:pt>
                <c:pt idx="112">
                  <c:v>1109999</c:v>
                </c:pt>
                <c:pt idx="113">
                  <c:v>1119999</c:v>
                </c:pt>
                <c:pt idx="114">
                  <c:v>1129999</c:v>
                </c:pt>
                <c:pt idx="115">
                  <c:v>1139999</c:v>
                </c:pt>
                <c:pt idx="116">
                  <c:v>1149999</c:v>
                </c:pt>
                <c:pt idx="117">
                  <c:v>1159999</c:v>
                </c:pt>
                <c:pt idx="118">
                  <c:v>1169999</c:v>
                </c:pt>
                <c:pt idx="119">
                  <c:v>1179999</c:v>
                </c:pt>
                <c:pt idx="120">
                  <c:v>1189999</c:v>
                </c:pt>
                <c:pt idx="121">
                  <c:v>1199999</c:v>
                </c:pt>
                <c:pt idx="122">
                  <c:v>1209999</c:v>
                </c:pt>
                <c:pt idx="123">
                  <c:v>1219999</c:v>
                </c:pt>
                <c:pt idx="124">
                  <c:v>1229999</c:v>
                </c:pt>
                <c:pt idx="125">
                  <c:v>1239999</c:v>
                </c:pt>
                <c:pt idx="126">
                  <c:v>1249999</c:v>
                </c:pt>
                <c:pt idx="127">
                  <c:v>1259999</c:v>
                </c:pt>
                <c:pt idx="128">
                  <c:v>1269999</c:v>
                </c:pt>
                <c:pt idx="129">
                  <c:v>1279999</c:v>
                </c:pt>
                <c:pt idx="130">
                  <c:v>1289999</c:v>
                </c:pt>
                <c:pt idx="131">
                  <c:v>1299999</c:v>
                </c:pt>
                <c:pt idx="132">
                  <c:v>1309999</c:v>
                </c:pt>
                <c:pt idx="133">
                  <c:v>1319999</c:v>
                </c:pt>
                <c:pt idx="134">
                  <c:v>1329999</c:v>
                </c:pt>
                <c:pt idx="135">
                  <c:v>1339999</c:v>
                </c:pt>
                <c:pt idx="136">
                  <c:v>1349999</c:v>
                </c:pt>
                <c:pt idx="137">
                  <c:v>1359999</c:v>
                </c:pt>
                <c:pt idx="138">
                  <c:v>1369999</c:v>
                </c:pt>
                <c:pt idx="139">
                  <c:v>1379999</c:v>
                </c:pt>
                <c:pt idx="140">
                  <c:v>1389999</c:v>
                </c:pt>
                <c:pt idx="141">
                  <c:v>1399999</c:v>
                </c:pt>
                <c:pt idx="142">
                  <c:v>1409999</c:v>
                </c:pt>
                <c:pt idx="143">
                  <c:v>1419999</c:v>
                </c:pt>
                <c:pt idx="144">
                  <c:v>1429999</c:v>
                </c:pt>
                <c:pt idx="145">
                  <c:v>1439999</c:v>
                </c:pt>
                <c:pt idx="146">
                  <c:v>1446102</c:v>
                </c:pt>
                <c:pt idx="147">
                  <c:v>1446102</c:v>
                </c:pt>
                <c:pt idx="148">
                  <c:v>1449999</c:v>
                </c:pt>
                <c:pt idx="149">
                  <c:v>1459999</c:v>
                </c:pt>
                <c:pt idx="150">
                  <c:v>1469999</c:v>
                </c:pt>
                <c:pt idx="151">
                  <c:v>1479999</c:v>
                </c:pt>
                <c:pt idx="152">
                  <c:v>1485660</c:v>
                </c:pt>
                <c:pt idx="153">
                  <c:v>1485660</c:v>
                </c:pt>
                <c:pt idx="154">
                  <c:v>1489999</c:v>
                </c:pt>
                <c:pt idx="155">
                  <c:v>1499999</c:v>
                </c:pt>
                <c:pt idx="156">
                  <c:v>1509999</c:v>
                </c:pt>
                <c:pt idx="157">
                  <c:v>1519999</c:v>
                </c:pt>
                <c:pt idx="158">
                  <c:v>1529999</c:v>
                </c:pt>
                <c:pt idx="159">
                  <c:v>1539999</c:v>
                </c:pt>
                <c:pt idx="160">
                  <c:v>1549999</c:v>
                </c:pt>
                <c:pt idx="161">
                  <c:v>1559999</c:v>
                </c:pt>
                <c:pt idx="162">
                  <c:v>1569999</c:v>
                </c:pt>
                <c:pt idx="163">
                  <c:v>1579999</c:v>
                </c:pt>
                <c:pt idx="164">
                  <c:v>1589999</c:v>
                </c:pt>
                <c:pt idx="165">
                  <c:v>1599999</c:v>
                </c:pt>
                <c:pt idx="166">
                  <c:v>1609999</c:v>
                </c:pt>
                <c:pt idx="167">
                  <c:v>1619999</c:v>
                </c:pt>
                <c:pt idx="168">
                  <c:v>1629999</c:v>
                </c:pt>
                <c:pt idx="169">
                  <c:v>1639999</c:v>
                </c:pt>
                <c:pt idx="170">
                  <c:v>1649999</c:v>
                </c:pt>
                <c:pt idx="171">
                  <c:v>1659999</c:v>
                </c:pt>
                <c:pt idx="172">
                  <c:v>1669999</c:v>
                </c:pt>
                <c:pt idx="173">
                  <c:v>1679999</c:v>
                </c:pt>
                <c:pt idx="174">
                  <c:v>1689999</c:v>
                </c:pt>
                <c:pt idx="175">
                  <c:v>1699999</c:v>
                </c:pt>
                <c:pt idx="176">
                  <c:v>1709999</c:v>
                </c:pt>
                <c:pt idx="177">
                  <c:v>1719999</c:v>
                </c:pt>
                <c:pt idx="178">
                  <c:v>1729999</c:v>
                </c:pt>
                <c:pt idx="179">
                  <c:v>1739999</c:v>
                </c:pt>
                <c:pt idx="180">
                  <c:v>1749999</c:v>
                </c:pt>
                <c:pt idx="181">
                  <c:v>1759999</c:v>
                </c:pt>
                <c:pt idx="182">
                  <c:v>1769999</c:v>
                </c:pt>
                <c:pt idx="183">
                  <c:v>1779999</c:v>
                </c:pt>
                <c:pt idx="184">
                  <c:v>1789999</c:v>
                </c:pt>
                <c:pt idx="185">
                  <c:v>1799999</c:v>
                </c:pt>
                <c:pt idx="186">
                  <c:v>1809999</c:v>
                </c:pt>
                <c:pt idx="187">
                  <c:v>1819999</c:v>
                </c:pt>
                <c:pt idx="188">
                  <c:v>1829999</c:v>
                </c:pt>
                <c:pt idx="189">
                  <c:v>1839999</c:v>
                </c:pt>
                <c:pt idx="190">
                  <c:v>1849999</c:v>
                </c:pt>
                <c:pt idx="191">
                  <c:v>1859999</c:v>
                </c:pt>
                <c:pt idx="192">
                  <c:v>1869999</c:v>
                </c:pt>
                <c:pt idx="193">
                  <c:v>1879999</c:v>
                </c:pt>
                <c:pt idx="194">
                  <c:v>1889999</c:v>
                </c:pt>
                <c:pt idx="195">
                  <c:v>1890469</c:v>
                </c:pt>
                <c:pt idx="196">
                  <c:v>1890469</c:v>
                </c:pt>
                <c:pt idx="197">
                  <c:v>1899999</c:v>
                </c:pt>
                <c:pt idx="198">
                  <c:v>1909999</c:v>
                </c:pt>
                <c:pt idx="199">
                  <c:v>1919999</c:v>
                </c:pt>
                <c:pt idx="200">
                  <c:v>1929999</c:v>
                </c:pt>
                <c:pt idx="201">
                  <c:v>1939999</c:v>
                </c:pt>
                <c:pt idx="202">
                  <c:v>1949999</c:v>
                </c:pt>
                <c:pt idx="203">
                  <c:v>1959999</c:v>
                </c:pt>
                <c:pt idx="204">
                  <c:v>1969234</c:v>
                </c:pt>
                <c:pt idx="205">
                  <c:v>1969234</c:v>
                </c:pt>
                <c:pt idx="206">
                  <c:v>1969999</c:v>
                </c:pt>
                <c:pt idx="207">
                  <c:v>1979999</c:v>
                </c:pt>
                <c:pt idx="208">
                  <c:v>1989999</c:v>
                </c:pt>
                <c:pt idx="209">
                  <c:v>1999999</c:v>
                </c:pt>
                <c:pt idx="210">
                  <c:v>2009999</c:v>
                </c:pt>
                <c:pt idx="211">
                  <c:v>2019999</c:v>
                </c:pt>
                <c:pt idx="212">
                  <c:v>2029999</c:v>
                </c:pt>
                <c:pt idx="213">
                  <c:v>2039999</c:v>
                </c:pt>
                <c:pt idx="214">
                  <c:v>2049999</c:v>
                </c:pt>
                <c:pt idx="215">
                  <c:v>2059999</c:v>
                </c:pt>
                <c:pt idx="216">
                  <c:v>2069999</c:v>
                </c:pt>
                <c:pt idx="217">
                  <c:v>2079999</c:v>
                </c:pt>
                <c:pt idx="218">
                  <c:v>2089999</c:v>
                </c:pt>
                <c:pt idx="219">
                  <c:v>2099999</c:v>
                </c:pt>
                <c:pt idx="220">
                  <c:v>2109999</c:v>
                </c:pt>
                <c:pt idx="221">
                  <c:v>2119999</c:v>
                </c:pt>
                <c:pt idx="222">
                  <c:v>2129999</c:v>
                </c:pt>
                <c:pt idx="223">
                  <c:v>2139999</c:v>
                </c:pt>
                <c:pt idx="224">
                  <c:v>2149999</c:v>
                </c:pt>
                <c:pt idx="225">
                  <c:v>2159999</c:v>
                </c:pt>
                <c:pt idx="226">
                  <c:v>2169999</c:v>
                </c:pt>
                <c:pt idx="227">
                  <c:v>2179999</c:v>
                </c:pt>
                <c:pt idx="228">
                  <c:v>2189999</c:v>
                </c:pt>
                <c:pt idx="229">
                  <c:v>2199999</c:v>
                </c:pt>
                <c:pt idx="230">
                  <c:v>2209999</c:v>
                </c:pt>
                <c:pt idx="231">
                  <c:v>2219999</c:v>
                </c:pt>
                <c:pt idx="232">
                  <c:v>2229999</c:v>
                </c:pt>
                <c:pt idx="233">
                  <c:v>2239999</c:v>
                </c:pt>
                <c:pt idx="234">
                  <c:v>2249999</c:v>
                </c:pt>
                <c:pt idx="235">
                  <c:v>2259999</c:v>
                </c:pt>
                <c:pt idx="236">
                  <c:v>2269999</c:v>
                </c:pt>
                <c:pt idx="237">
                  <c:v>2279999</c:v>
                </c:pt>
                <c:pt idx="238">
                  <c:v>2289999</c:v>
                </c:pt>
                <c:pt idx="239">
                  <c:v>2299999</c:v>
                </c:pt>
                <c:pt idx="240">
                  <c:v>2309999</c:v>
                </c:pt>
                <c:pt idx="241">
                  <c:v>2319999</c:v>
                </c:pt>
                <c:pt idx="242">
                  <c:v>2329999</c:v>
                </c:pt>
                <c:pt idx="243">
                  <c:v>2336854</c:v>
                </c:pt>
                <c:pt idx="244">
                  <c:v>2336854</c:v>
                </c:pt>
                <c:pt idx="245">
                  <c:v>2339999</c:v>
                </c:pt>
                <c:pt idx="246">
                  <c:v>2349999</c:v>
                </c:pt>
                <c:pt idx="247">
                  <c:v>2359999</c:v>
                </c:pt>
                <c:pt idx="248">
                  <c:v>2369999</c:v>
                </c:pt>
                <c:pt idx="249">
                  <c:v>2379999</c:v>
                </c:pt>
                <c:pt idx="250">
                  <c:v>2389999</c:v>
                </c:pt>
                <c:pt idx="251">
                  <c:v>2399999</c:v>
                </c:pt>
                <c:pt idx="252">
                  <c:v>2409999</c:v>
                </c:pt>
                <c:pt idx="253">
                  <c:v>2419999</c:v>
                </c:pt>
                <c:pt idx="254">
                  <c:v>2429999</c:v>
                </c:pt>
                <c:pt idx="255">
                  <c:v>2439999</c:v>
                </c:pt>
                <c:pt idx="256">
                  <c:v>2449837</c:v>
                </c:pt>
                <c:pt idx="257">
                  <c:v>2449837</c:v>
                </c:pt>
                <c:pt idx="258">
                  <c:v>2449999</c:v>
                </c:pt>
                <c:pt idx="259">
                  <c:v>2459999</c:v>
                </c:pt>
                <c:pt idx="260">
                  <c:v>2469999</c:v>
                </c:pt>
                <c:pt idx="261">
                  <c:v>2479999</c:v>
                </c:pt>
                <c:pt idx="262">
                  <c:v>2489999</c:v>
                </c:pt>
                <c:pt idx="263">
                  <c:v>2499999</c:v>
                </c:pt>
                <c:pt idx="264">
                  <c:v>2509999</c:v>
                </c:pt>
                <c:pt idx="265">
                  <c:v>2519999</c:v>
                </c:pt>
                <c:pt idx="266">
                  <c:v>2529999</c:v>
                </c:pt>
                <c:pt idx="267">
                  <c:v>2539999</c:v>
                </c:pt>
                <c:pt idx="268">
                  <c:v>2549999</c:v>
                </c:pt>
                <c:pt idx="269">
                  <c:v>2559999</c:v>
                </c:pt>
                <c:pt idx="270">
                  <c:v>2569999</c:v>
                </c:pt>
                <c:pt idx="271">
                  <c:v>2579999</c:v>
                </c:pt>
                <c:pt idx="272">
                  <c:v>2589999</c:v>
                </c:pt>
                <c:pt idx="273">
                  <c:v>2599999</c:v>
                </c:pt>
                <c:pt idx="274">
                  <c:v>2609999</c:v>
                </c:pt>
                <c:pt idx="275">
                  <c:v>2619999</c:v>
                </c:pt>
                <c:pt idx="276">
                  <c:v>2629999</c:v>
                </c:pt>
                <c:pt idx="277">
                  <c:v>2639999</c:v>
                </c:pt>
                <c:pt idx="278">
                  <c:v>2649999</c:v>
                </c:pt>
                <c:pt idx="279">
                  <c:v>2659999</c:v>
                </c:pt>
                <c:pt idx="280">
                  <c:v>2669999</c:v>
                </c:pt>
                <c:pt idx="281">
                  <c:v>2679999</c:v>
                </c:pt>
                <c:pt idx="282">
                  <c:v>2689999</c:v>
                </c:pt>
                <c:pt idx="283">
                  <c:v>2699999</c:v>
                </c:pt>
                <c:pt idx="284">
                  <c:v>2709999</c:v>
                </c:pt>
                <c:pt idx="285">
                  <c:v>2719999</c:v>
                </c:pt>
                <c:pt idx="286">
                  <c:v>2729999</c:v>
                </c:pt>
                <c:pt idx="287">
                  <c:v>2739999</c:v>
                </c:pt>
                <c:pt idx="288">
                  <c:v>2749999</c:v>
                </c:pt>
                <c:pt idx="289">
                  <c:v>2759999</c:v>
                </c:pt>
                <c:pt idx="290">
                  <c:v>2769999</c:v>
                </c:pt>
                <c:pt idx="291">
                  <c:v>2779999</c:v>
                </c:pt>
                <c:pt idx="292">
                  <c:v>2789999</c:v>
                </c:pt>
                <c:pt idx="293">
                  <c:v>2791873</c:v>
                </c:pt>
                <c:pt idx="294">
                  <c:v>2791873</c:v>
                </c:pt>
                <c:pt idx="295">
                  <c:v>2799999</c:v>
                </c:pt>
                <c:pt idx="296">
                  <c:v>2809999</c:v>
                </c:pt>
                <c:pt idx="297">
                  <c:v>2819999</c:v>
                </c:pt>
                <c:pt idx="298">
                  <c:v>2829999</c:v>
                </c:pt>
                <c:pt idx="299">
                  <c:v>2839999</c:v>
                </c:pt>
                <c:pt idx="300">
                  <c:v>2849999</c:v>
                </c:pt>
                <c:pt idx="301">
                  <c:v>2859999</c:v>
                </c:pt>
                <c:pt idx="302">
                  <c:v>2869999</c:v>
                </c:pt>
                <c:pt idx="303">
                  <c:v>2879999</c:v>
                </c:pt>
                <c:pt idx="304">
                  <c:v>2889999</c:v>
                </c:pt>
                <c:pt idx="305">
                  <c:v>2899999</c:v>
                </c:pt>
                <c:pt idx="306">
                  <c:v>2909999</c:v>
                </c:pt>
                <c:pt idx="307">
                  <c:v>2919999</c:v>
                </c:pt>
                <c:pt idx="308">
                  <c:v>2924712</c:v>
                </c:pt>
                <c:pt idx="309">
                  <c:v>2924712</c:v>
                </c:pt>
                <c:pt idx="310">
                  <c:v>2929999</c:v>
                </c:pt>
                <c:pt idx="311">
                  <c:v>2939999</c:v>
                </c:pt>
                <c:pt idx="312">
                  <c:v>2949999</c:v>
                </c:pt>
                <c:pt idx="313">
                  <c:v>2959999</c:v>
                </c:pt>
                <c:pt idx="314">
                  <c:v>2969999</c:v>
                </c:pt>
                <c:pt idx="315">
                  <c:v>2979999</c:v>
                </c:pt>
                <c:pt idx="316">
                  <c:v>2989999</c:v>
                </c:pt>
                <c:pt idx="317">
                  <c:v>2999999</c:v>
                </c:pt>
                <c:pt idx="318">
                  <c:v>3009999</c:v>
                </c:pt>
                <c:pt idx="319">
                  <c:v>3019999</c:v>
                </c:pt>
                <c:pt idx="320">
                  <c:v>3029999</c:v>
                </c:pt>
                <c:pt idx="321">
                  <c:v>3039999</c:v>
                </c:pt>
                <c:pt idx="322">
                  <c:v>3049999</c:v>
                </c:pt>
                <c:pt idx="323">
                  <c:v>3059999</c:v>
                </c:pt>
                <c:pt idx="324">
                  <c:v>3069999</c:v>
                </c:pt>
                <c:pt idx="325">
                  <c:v>3079999</c:v>
                </c:pt>
                <c:pt idx="326">
                  <c:v>3089999</c:v>
                </c:pt>
                <c:pt idx="327">
                  <c:v>3099999</c:v>
                </c:pt>
                <c:pt idx="328">
                  <c:v>3109999</c:v>
                </c:pt>
                <c:pt idx="329">
                  <c:v>3119999</c:v>
                </c:pt>
                <c:pt idx="330">
                  <c:v>3129999</c:v>
                </c:pt>
                <c:pt idx="331">
                  <c:v>3139999</c:v>
                </c:pt>
                <c:pt idx="332">
                  <c:v>3149999</c:v>
                </c:pt>
                <c:pt idx="333">
                  <c:v>3159999</c:v>
                </c:pt>
                <c:pt idx="334">
                  <c:v>3169999</c:v>
                </c:pt>
                <c:pt idx="335">
                  <c:v>3179999</c:v>
                </c:pt>
                <c:pt idx="336">
                  <c:v>3189999</c:v>
                </c:pt>
                <c:pt idx="337">
                  <c:v>3199999</c:v>
                </c:pt>
                <c:pt idx="338">
                  <c:v>3209999</c:v>
                </c:pt>
                <c:pt idx="339">
                  <c:v>3219999</c:v>
                </c:pt>
                <c:pt idx="340">
                  <c:v>3229999</c:v>
                </c:pt>
                <c:pt idx="341">
                  <c:v>3239999</c:v>
                </c:pt>
                <c:pt idx="342">
                  <c:v>3240558</c:v>
                </c:pt>
                <c:pt idx="343">
                  <c:v>3240558</c:v>
                </c:pt>
                <c:pt idx="344">
                  <c:v>3249999</c:v>
                </c:pt>
                <c:pt idx="345">
                  <c:v>3259999</c:v>
                </c:pt>
                <c:pt idx="346">
                  <c:v>3269999</c:v>
                </c:pt>
                <c:pt idx="347">
                  <c:v>3279999</c:v>
                </c:pt>
                <c:pt idx="348">
                  <c:v>3289999</c:v>
                </c:pt>
                <c:pt idx="349">
                  <c:v>3299999</c:v>
                </c:pt>
                <c:pt idx="350">
                  <c:v>3309999</c:v>
                </c:pt>
                <c:pt idx="351">
                  <c:v>3319999</c:v>
                </c:pt>
                <c:pt idx="352">
                  <c:v>3329999</c:v>
                </c:pt>
                <c:pt idx="353">
                  <c:v>3339999</c:v>
                </c:pt>
                <c:pt idx="354">
                  <c:v>3349999</c:v>
                </c:pt>
                <c:pt idx="355">
                  <c:v>3359999</c:v>
                </c:pt>
                <c:pt idx="356">
                  <c:v>3369999</c:v>
                </c:pt>
                <c:pt idx="357">
                  <c:v>3379999</c:v>
                </c:pt>
                <c:pt idx="358">
                  <c:v>3389999</c:v>
                </c:pt>
                <c:pt idx="359">
                  <c:v>3390734</c:v>
                </c:pt>
                <c:pt idx="360">
                  <c:v>3390734</c:v>
                </c:pt>
                <c:pt idx="361">
                  <c:v>3399999</c:v>
                </c:pt>
                <c:pt idx="362">
                  <c:v>3409999</c:v>
                </c:pt>
                <c:pt idx="363">
                  <c:v>3419999</c:v>
                </c:pt>
                <c:pt idx="364">
                  <c:v>3429999</c:v>
                </c:pt>
                <c:pt idx="365">
                  <c:v>3439999</c:v>
                </c:pt>
                <c:pt idx="366">
                  <c:v>3449999</c:v>
                </c:pt>
                <c:pt idx="367">
                  <c:v>3459999</c:v>
                </c:pt>
                <c:pt idx="368">
                  <c:v>3469999</c:v>
                </c:pt>
                <c:pt idx="369">
                  <c:v>3479999</c:v>
                </c:pt>
                <c:pt idx="370">
                  <c:v>3489999</c:v>
                </c:pt>
                <c:pt idx="371">
                  <c:v>3499999</c:v>
                </c:pt>
                <c:pt idx="372">
                  <c:v>3509999</c:v>
                </c:pt>
                <c:pt idx="373">
                  <c:v>3519999</c:v>
                </c:pt>
                <c:pt idx="374">
                  <c:v>3529999</c:v>
                </c:pt>
                <c:pt idx="375">
                  <c:v>3539999</c:v>
                </c:pt>
                <c:pt idx="376">
                  <c:v>3549999</c:v>
                </c:pt>
                <c:pt idx="377">
                  <c:v>3559999</c:v>
                </c:pt>
                <c:pt idx="378">
                  <c:v>3569999</c:v>
                </c:pt>
                <c:pt idx="379">
                  <c:v>3579999</c:v>
                </c:pt>
                <c:pt idx="380">
                  <c:v>3589999</c:v>
                </c:pt>
                <c:pt idx="381">
                  <c:v>3599999</c:v>
                </c:pt>
                <c:pt idx="382">
                  <c:v>3609999</c:v>
                </c:pt>
                <c:pt idx="383">
                  <c:v>3619999</c:v>
                </c:pt>
                <c:pt idx="384">
                  <c:v>3629999</c:v>
                </c:pt>
                <c:pt idx="385">
                  <c:v>3639999</c:v>
                </c:pt>
                <c:pt idx="386">
                  <c:v>3649999</c:v>
                </c:pt>
                <c:pt idx="387">
                  <c:v>3659999</c:v>
                </c:pt>
                <c:pt idx="388">
                  <c:v>3669999</c:v>
                </c:pt>
                <c:pt idx="389">
                  <c:v>3679999</c:v>
                </c:pt>
                <c:pt idx="390">
                  <c:v>3688039</c:v>
                </c:pt>
                <c:pt idx="391">
                  <c:v>3688039</c:v>
                </c:pt>
                <c:pt idx="392">
                  <c:v>3689999</c:v>
                </c:pt>
                <c:pt idx="393">
                  <c:v>3699999</c:v>
                </c:pt>
                <c:pt idx="394">
                  <c:v>3709999</c:v>
                </c:pt>
                <c:pt idx="395">
                  <c:v>3719999</c:v>
                </c:pt>
                <c:pt idx="396">
                  <c:v>3729999</c:v>
                </c:pt>
                <c:pt idx="397">
                  <c:v>3739999</c:v>
                </c:pt>
                <c:pt idx="398">
                  <c:v>3749999</c:v>
                </c:pt>
                <c:pt idx="399">
                  <c:v>3759999</c:v>
                </c:pt>
                <c:pt idx="400">
                  <c:v>3769999</c:v>
                </c:pt>
                <c:pt idx="401">
                  <c:v>3779999</c:v>
                </c:pt>
                <c:pt idx="402">
                  <c:v>3789999</c:v>
                </c:pt>
                <c:pt idx="403">
                  <c:v>3799999</c:v>
                </c:pt>
                <c:pt idx="404">
                  <c:v>3809999</c:v>
                </c:pt>
                <c:pt idx="405">
                  <c:v>3819999</c:v>
                </c:pt>
                <c:pt idx="406">
                  <c:v>3829999</c:v>
                </c:pt>
                <c:pt idx="407">
                  <c:v>3839999</c:v>
                </c:pt>
                <c:pt idx="408">
                  <c:v>3849999</c:v>
                </c:pt>
                <c:pt idx="409">
                  <c:v>3854545</c:v>
                </c:pt>
                <c:pt idx="410">
                  <c:v>3854545</c:v>
                </c:pt>
                <c:pt idx="411">
                  <c:v>3859999</c:v>
                </c:pt>
                <c:pt idx="412">
                  <c:v>3869999</c:v>
                </c:pt>
                <c:pt idx="413">
                  <c:v>3879999</c:v>
                </c:pt>
                <c:pt idx="414">
                  <c:v>3889999</c:v>
                </c:pt>
                <c:pt idx="415">
                  <c:v>3899999</c:v>
                </c:pt>
                <c:pt idx="416">
                  <c:v>3909999</c:v>
                </c:pt>
                <c:pt idx="417">
                  <c:v>3919999</c:v>
                </c:pt>
                <c:pt idx="418">
                  <c:v>3929999</c:v>
                </c:pt>
                <c:pt idx="419">
                  <c:v>3939999</c:v>
                </c:pt>
                <c:pt idx="420">
                  <c:v>3949999</c:v>
                </c:pt>
                <c:pt idx="421">
                  <c:v>3959999</c:v>
                </c:pt>
                <c:pt idx="422">
                  <c:v>3969999</c:v>
                </c:pt>
                <c:pt idx="423">
                  <c:v>3979999</c:v>
                </c:pt>
                <c:pt idx="424">
                  <c:v>3989999</c:v>
                </c:pt>
                <c:pt idx="425">
                  <c:v>3999999</c:v>
                </c:pt>
              </c:numCache>
            </c:numRef>
          </c:xVal>
          <c:yVal>
            <c:numRef>
              <c:f>RP!$E$4:$E$429</c:f>
              <c:numCache>
                <c:formatCode>General</c:formatCode>
                <c:ptCount val="426"/>
                <c:pt idx="0">
                  <c:v>0</c:v>
                </c:pt>
                <c:pt idx="1">
                  <c:v>1</c:v>
                </c:pt>
                <c:pt idx="2">
                  <c:v>10000</c:v>
                </c:pt>
                <c:pt idx="3">
                  <c:v>20000</c:v>
                </c:pt>
                <c:pt idx="4">
                  <c:v>30000</c:v>
                </c:pt>
                <c:pt idx="5">
                  <c:v>40000</c:v>
                </c:pt>
                <c:pt idx="6">
                  <c:v>50000</c:v>
                </c:pt>
                <c:pt idx="7">
                  <c:v>60000</c:v>
                </c:pt>
                <c:pt idx="8">
                  <c:v>70000</c:v>
                </c:pt>
                <c:pt idx="9">
                  <c:v>80000</c:v>
                </c:pt>
                <c:pt idx="10">
                  <c:v>90000</c:v>
                </c:pt>
                <c:pt idx="11">
                  <c:v>100000</c:v>
                </c:pt>
                <c:pt idx="12">
                  <c:v>100000</c:v>
                </c:pt>
                <c:pt idx="13">
                  <c:v>100000</c:v>
                </c:pt>
                <c:pt idx="14">
                  <c:v>100000</c:v>
                </c:pt>
                <c:pt idx="15">
                  <c:v>100000</c:v>
                </c:pt>
                <c:pt idx="16">
                  <c:v>100000</c:v>
                </c:pt>
                <c:pt idx="17">
                  <c:v>100000</c:v>
                </c:pt>
                <c:pt idx="18">
                  <c:v>100000</c:v>
                </c:pt>
                <c:pt idx="19">
                  <c:v>100000</c:v>
                </c:pt>
                <c:pt idx="20">
                  <c:v>100000</c:v>
                </c:pt>
                <c:pt idx="21">
                  <c:v>100000</c:v>
                </c:pt>
                <c:pt idx="22">
                  <c:v>100000</c:v>
                </c:pt>
                <c:pt idx="23">
                  <c:v>100000</c:v>
                </c:pt>
                <c:pt idx="24">
                  <c:v>100000</c:v>
                </c:pt>
                <c:pt idx="25">
                  <c:v>100000</c:v>
                </c:pt>
                <c:pt idx="26">
                  <c:v>100000</c:v>
                </c:pt>
                <c:pt idx="27">
                  <c:v>100000</c:v>
                </c:pt>
                <c:pt idx="28">
                  <c:v>100000</c:v>
                </c:pt>
                <c:pt idx="29">
                  <c:v>100000</c:v>
                </c:pt>
                <c:pt idx="30">
                  <c:v>100000</c:v>
                </c:pt>
                <c:pt idx="31">
                  <c:v>100000</c:v>
                </c:pt>
                <c:pt idx="32">
                  <c:v>100000</c:v>
                </c:pt>
                <c:pt idx="33">
                  <c:v>100000</c:v>
                </c:pt>
                <c:pt idx="34">
                  <c:v>100000</c:v>
                </c:pt>
                <c:pt idx="35">
                  <c:v>100000</c:v>
                </c:pt>
                <c:pt idx="36">
                  <c:v>100000</c:v>
                </c:pt>
                <c:pt idx="37">
                  <c:v>100000</c:v>
                </c:pt>
                <c:pt idx="38">
                  <c:v>100000</c:v>
                </c:pt>
                <c:pt idx="39">
                  <c:v>100000</c:v>
                </c:pt>
                <c:pt idx="40">
                  <c:v>100000</c:v>
                </c:pt>
                <c:pt idx="41">
                  <c:v>100000</c:v>
                </c:pt>
                <c:pt idx="42">
                  <c:v>100000</c:v>
                </c:pt>
                <c:pt idx="43">
                  <c:v>100000</c:v>
                </c:pt>
                <c:pt idx="44">
                  <c:v>100000</c:v>
                </c:pt>
                <c:pt idx="45">
                  <c:v>100000</c:v>
                </c:pt>
                <c:pt idx="46">
                  <c:v>100000</c:v>
                </c:pt>
                <c:pt idx="47">
                  <c:v>100000</c:v>
                </c:pt>
                <c:pt idx="48">
                  <c:v>100000</c:v>
                </c:pt>
                <c:pt idx="49">
                  <c:v>100000</c:v>
                </c:pt>
                <c:pt idx="50">
                  <c:v>100000</c:v>
                </c:pt>
                <c:pt idx="51">
                  <c:v>100000</c:v>
                </c:pt>
                <c:pt idx="52">
                  <c:v>100000</c:v>
                </c:pt>
                <c:pt idx="53">
                  <c:v>100000</c:v>
                </c:pt>
                <c:pt idx="54">
                  <c:v>100000</c:v>
                </c:pt>
                <c:pt idx="55">
                  <c:v>100000</c:v>
                </c:pt>
                <c:pt idx="56">
                  <c:v>100000</c:v>
                </c:pt>
                <c:pt idx="57">
                  <c:v>100000</c:v>
                </c:pt>
                <c:pt idx="58">
                  <c:v>100000</c:v>
                </c:pt>
                <c:pt idx="59">
                  <c:v>100000</c:v>
                </c:pt>
                <c:pt idx="60">
                  <c:v>100000</c:v>
                </c:pt>
                <c:pt idx="61">
                  <c:v>100000</c:v>
                </c:pt>
                <c:pt idx="62">
                  <c:v>100000</c:v>
                </c:pt>
                <c:pt idx="63">
                  <c:v>100000</c:v>
                </c:pt>
                <c:pt idx="64">
                  <c:v>100000</c:v>
                </c:pt>
                <c:pt idx="65">
                  <c:v>100000</c:v>
                </c:pt>
                <c:pt idx="66">
                  <c:v>100000</c:v>
                </c:pt>
                <c:pt idx="67">
                  <c:v>100000</c:v>
                </c:pt>
                <c:pt idx="68">
                  <c:v>100000</c:v>
                </c:pt>
                <c:pt idx="69">
                  <c:v>100000</c:v>
                </c:pt>
                <c:pt idx="70">
                  <c:v>100000</c:v>
                </c:pt>
                <c:pt idx="71">
                  <c:v>100000</c:v>
                </c:pt>
                <c:pt idx="72">
                  <c:v>100000</c:v>
                </c:pt>
                <c:pt idx="73">
                  <c:v>100000</c:v>
                </c:pt>
                <c:pt idx="74">
                  <c:v>100000</c:v>
                </c:pt>
                <c:pt idx="75">
                  <c:v>100000</c:v>
                </c:pt>
                <c:pt idx="76">
                  <c:v>100000</c:v>
                </c:pt>
                <c:pt idx="77">
                  <c:v>100000</c:v>
                </c:pt>
                <c:pt idx="78">
                  <c:v>100000</c:v>
                </c:pt>
                <c:pt idx="79">
                  <c:v>100000</c:v>
                </c:pt>
                <c:pt idx="80">
                  <c:v>100000</c:v>
                </c:pt>
                <c:pt idx="81">
                  <c:v>100000</c:v>
                </c:pt>
                <c:pt idx="82">
                  <c:v>100000</c:v>
                </c:pt>
                <c:pt idx="83">
                  <c:v>100000</c:v>
                </c:pt>
                <c:pt idx="84">
                  <c:v>100000</c:v>
                </c:pt>
                <c:pt idx="85">
                  <c:v>100000</c:v>
                </c:pt>
                <c:pt idx="86">
                  <c:v>100000</c:v>
                </c:pt>
                <c:pt idx="87">
                  <c:v>100000</c:v>
                </c:pt>
                <c:pt idx="88">
                  <c:v>100000</c:v>
                </c:pt>
                <c:pt idx="89">
                  <c:v>100000</c:v>
                </c:pt>
                <c:pt idx="90">
                  <c:v>100000</c:v>
                </c:pt>
                <c:pt idx="91">
                  <c:v>100000</c:v>
                </c:pt>
                <c:pt idx="92">
                  <c:v>100000</c:v>
                </c:pt>
                <c:pt idx="93">
                  <c:v>100000</c:v>
                </c:pt>
                <c:pt idx="94">
                  <c:v>100000</c:v>
                </c:pt>
                <c:pt idx="95">
                  <c:v>100000</c:v>
                </c:pt>
                <c:pt idx="96">
                  <c:v>100000</c:v>
                </c:pt>
                <c:pt idx="97">
                  <c:v>100000</c:v>
                </c:pt>
                <c:pt idx="98">
                  <c:v>100000</c:v>
                </c:pt>
                <c:pt idx="99">
                  <c:v>100000</c:v>
                </c:pt>
                <c:pt idx="100">
                  <c:v>100000</c:v>
                </c:pt>
                <c:pt idx="101">
                  <c:v>100000</c:v>
                </c:pt>
                <c:pt idx="102">
                  <c:v>100000</c:v>
                </c:pt>
                <c:pt idx="103">
                  <c:v>100000</c:v>
                </c:pt>
                <c:pt idx="104">
                  <c:v>100000</c:v>
                </c:pt>
                <c:pt idx="105">
                  <c:v>100000</c:v>
                </c:pt>
                <c:pt idx="106">
                  <c:v>100000</c:v>
                </c:pt>
                <c:pt idx="107">
                  <c:v>100000</c:v>
                </c:pt>
                <c:pt idx="108">
                  <c:v>100000</c:v>
                </c:pt>
                <c:pt idx="109">
                  <c:v>100000</c:v>
                </c:pt>
                <c:pt idx="110">
                  <c:v>100000</c:v>
                </c:pt>
                <c:pt idx="111">
                  <c:v>100000</c:v>
                </c:pt>
                <c:pt idx="112">
                  <c:v>100000</c:v>
                </c:pt>
                <c:pt idx="113">
                  <c:v>100000</c:v>
                </c:pt>
                <c:pt idx="114">
                  <c:v>100000</c:v>
                </c:pt>
                <c:pt idx="115">
                  <c:v>100000</c:v>
                </c:pt>
                <c:pt idx="116">
                  <c:v>100000</c:v>
                </c:pt>
                <c:pt idx="117">
                  <c:v>100000</c:v>
                </c:pt>
                <c:pt idx="118">
                  <c:v>100000</c:v>
                </c:pt>
                <c:pt idx="119">
                  <c:v>100000</c:v>
                </c:pt>
                <c:pt idx="120">
                  <c:v>100000</c:v>
                </c:pt>
                <c:pt idx="121">
                  <c:v>100000</c:v>
                </c:pt>
                <c:pt idx="122">
                  <c:v>100000</c:v>
                </c:pt>
                <c:pt idx="123">
                  <c:v>100000</c:v>
                </c:pt>
                <c:pt idx="124">
                  <c:v>100000</c:v>
                </c:pt>
                <c:pt idx="125">
                  <c:v>100000</c:v>
                </c:pt>
                <c:pt idx="126">
                  <c:v>100000</c:v>
                </c:pt>
                <c:pt idx="127">
                  <c:v>100000</c:v>
                </c:pt>
                <c:pt idx="128">
                  <c:v>100000</c:v>
                </c:pt>
                <c:pt idx="129">
                  <c:v>100000</c:v>
                </c:pt>
                <c:pt idx="130">
                  <c:v>100000</c:v>
                </c:pt>
                <c:pt idx="131">
                  <c:v>100000</c:v>
                </c:pt>
                <c:pt idx="132">
                  <c:v>100000</c:v>
                </c:pt>
                <c:pt idx="133">
                  <c:v>100000</c:v>
                </c:pt>
                <c:pt idx="134">
                  <c:v>100000</c:v>
                </c:pt>
                <c:pt idx="135">
                  <c:v>100000</c:v>
                </c:pt>
                <c:pt idx="136">
                  <c:v>100000</c:v>
                </c:pt>
                <c:pt idx="137">
                  <c:v>100000</c:v>
                </c:pt>
                <c:pt idx="138">
                  <c:v>100000</c:v>
                </c:pt>
                <c:pt idx="139">
                  <c:v>100000</c:v>
                </c:pt>
                <c:pt idx="140">
                  <c:v>100000</c:v>
                </c:pt>
                <c:pt idx="141">
                  <c:v>100000</c:v>
                </c:pt>
                <c:pt idx="142">
                  <c:v>100000</c:v>
                </c:pt>
                <c:pt idx="143">
                  <c:v>100000</c:v>
                </c:pt>
                <c:pt idx="144">
                  <c:v>100000</c:v>
                </c:pt>
                <c:pt idx="145">
                  <c:v>100000</c:v>
                </c:pt>
                <c:pt idx="146">
                  <c:v>100000</c:v>
                </c:pt>
                <c:pt idx="147">
                  <c:v>100000</c:v>
                </c:pt>
                <c:pt idx="148">
                  <c:v>100000</c:v>
                </c:pt>
                <c:pt idx="149">
                  <c:v>100000</c:v>
                </c:pt>
                <c:pt idx="150">
                  <c:v>100000</c:v>
                </c:pt>
                <c:pt idx="151">
                  <c:v>100000</c:v>
                </c:pt>
                <c:pt idx="152">
                  <c:v>100000</c:v>
                </c:pt>
                <c:pt idx="153">
                  <c:v>100000</c:v>
                </c:pt>
                <c:pt idx="154">
                  <c:v>100000</c:v>
                </c:pt>
                <c:pt idx="155">
                  <c:v>100000</c:v>
                </c:pt>
                <c:pt idx="156">
                  <c:v>100000</c:v>
                </c:pt>
                <c:pt idx="157">
                  <c:v>100000</c:v>
                </c:pt>
                <c:pt idx="158">
                  <c:v>100000</c:v>
                </c:pt>
                <c:pt idx="159">
                  <c:v>100000</c:v>
                </c:pt>
                <c:pt idx="160">
                  <c:v>100000</c:v>
                </c:pt>
                <c:pt idx="161">
                  <c:v>100000</c:v>
                </c:pt>
                <c:pt idx="162">
                  <c:v>100000</c:v>
                </c:pt>
                <c:pt idx="163">
                  <c:v>100000</c:v>
                </c:pt>
                <c:pt idx="164">
                  <c:v>100000</c:v>
                </c:pt>
                <c:pt idx="165">
                  <c:v>100000</c:v>
                </c:pt>
                <c:pt idx="166">
                  <c:v>100000</c:v>
                </c:pt>
                <c:pt idx="167">
                  <c:v>100000</c:v>
                </c:pt>
                <c:pt idx="168">
                  <c:v>100000</c:v>
                </c:pt>
                <c:pt idx="169">
                  <c:v>100000</c:v>
                </c:pt>
                <c:pt idx="170">
                  <c:v>100000</c:v>
                </c:pt>
                <c:pt idx="171">
                  <c:v>100000</c:v>
                </c:pt>
                <c:pt idx="172">
                  <c:v>100000</c:v>
                </c:pt>
                <c:pt idx="173">
                  <c:v>100000</c:v>
                </c:pt>
                <c:pt idx="174">
                  <c:v>100000</c:v>
                </c:pt>
                <c:pt idx="175">
                  <c:v>100000</c:v>
                </c:pt>
                <c:pt idx="176">
                  <c:v>100000</c:v>
                </c:pt>
                <c:pt idx="177">
                  <c:v>100000</c:v>
                </c:pt>
                <c:pt idx="178">
                  <c:v>100000</c:v>
                </c:pt>
                <c:pt idx="179">
                  <c:v>100000</c:v>
                </c:pt>
                <c:pt idx="180">
                  <c:v>100000</c:v>
                </c:pt>
                <c:pt idx="181">
                  <c:v>100000</c:v>
                </c:pt>
                <c:pt idx="182">
                  <c:v>100000</c:v>
                </c:pt>
                <c:pt idx="183">
                  <c:v>100000</c:v>
                </c:pt>
                <c:pt idx="184">
                  <c:v>100000</c:v>
                </c:pt>
                <c:pt idx="185">
                  <c:v>100000</c:v>
                </c:pt>
                <c:pt idx="186">
                  <c:v>100000</c:v>
                </c:pt>
                <c:pt idx="187">
                  <c:v>100000</c:v>
                </c:pt>
                <c:pt idx="188">
                  <c:v>100000</c:v>
                </c:pt>
                <c:pt idx="189">
                  <c:v>100000</c:v>
                </c:pt>
                <c:pt idx="190">
                  <c:v>100000</c:v>
                </c:pt>
                <c:pt idx="191">
                  <c:v>100000</c:v>
                </c:pt>
                <c:pt idx="192">
                  <c:v>100000</c:v>
                </c:pt>
                <c:pt idx="193">
                  <c:v>100000</c:v>
                </c:pt>
                <c:pt idx="194">
                  <c:v>100000</c:v>
                </c:pt>
                <c:pt idx="195">
                  <c:v>100000</c:v>
                </c:pt>
                <c:pt idx="196">
                  <c:v>100000</c:v>
                </c:pt>
                <c:pt idx="197">
                  <c:v>100000</c:v>
                </c:pt>
                <c:pt idx="198">
                  <c:v>100000</c:v>
                </c:pt>
                <c:pt idx="199">
                  <c:v>100000</c:v>
                </c:pt>
                <c:pt idx="200">
                  <c:v>100000</c:v>
                </c:pt>
                <c:pt idx="201">
                  <c:v>100000</c:v>
                </c:pt>
                <c:pt idx="202">
                  <c:v>100000</c:v>
                </c:pt>
                <c:pt idx="203">
                  <c:v>100000</c:v>
                </c:pt>
                <c:pt idx="204">
                  <c:v>100000</c:v>
                </c:pt>
                <c:pt idx="205">
                  <c:v>100000</c:v>
                </c:pt>
                <c:pt idx="206">
                  <c:v>100000</c:v>
                </c:pt>
                <c:pt idx="207">
                  <c:v>100000</c:v>
                </c:pt>
                <c:pt idx="208">
                  <c:v>100000</c:v>
                </c:pt>
                <c:pt idx="209">
                  <c:v>100000</c:v>
                </c:pt>
                <c:pt idx="210">
                  <c:v>100000</c:v>
                </c:pt>
                <c:pt idx="211">
                  <c:v>100000</c:v>
                </c:pt>
                <c:pt idx="212">
                  <c:v>100000</c:v>
                </c:pt>
                <c:pt idx="213">
                  <c:v>100000</c:v>
                </c:pt>
                <c:pt idx="214">
                  <c:v>100000</c:v>
                </c:pt>
                <c:pt idx="215">
                  <c:v>100000</c:v>
                </c:pt>
                <c:pt idx="216">
                  <c:v>100000</c:v>
                </c:pt>
                <c:pt idx="217">
                  <c:v>100000</c:v>
                </c:pt>
                <c:pt idx="218">
                  <c:v>100000</c:v>
                </c:pt>
                <c:pt idx="219">
                  <c:v>100000</c:v>
                </c:pt>
                <c:pt idx="220">
                  <c:v>100000</c:v>
                </c:pt>
                <c:pt idx="221">
                  <c:v>100000</c:v>
                </c:pt>
                <c:pt idx="222">
                  <c:v>100000</c:v>
                </c:pt>
                <c:pt idx="223">
                  <c:v>100000</c:v>
                </c:pt>
                <c:pt idx="224">
                  <c:v>100000</c:v>
                </c:pt>
                <c:pt idx="225">
                  <c:v>100000</c:v>
                </c:pt>
                <c:pt idx="226">
                  <c:v>100000</c:v>
                </c:pt>
                <c:pt idx="227">
                  <c:v>100000</c:v>
                </c:pt>
                <c:pt idx="228">
                  <c:v>100000</c:v>
                </c:pt>
                <c:pt idx="229">
                  <c:v>100000</c:v>
                </c:pt>
                <c:pt idx="230">
                  <c:v>100000</c:v>
                </c:pt>
                <c:pt idx="231">
                  <c:v>100000</c:v>
                </c:pt>
                <c:pt idx="232">
                  <c:v>100000</c:v>
                </c:pt>
                <c:pt idx="233">
                  <c:v>100000</c:v>
                </c:pt>
                <c:pt idx="234">
                  <c:v>100000</c:v>
                </c:pt>
                <c:pt idx="235">
                  <c:v>100000</c:v>
                </c:pt>
                <c:pt idx="236">
                  <c:v>100000</c:v>
                </c:pt>
                <c:pt idx="237">
                  <c:v>100000</c:v>
                </c:pt>
                <c:pt idx="238">
                  <c:v>100000</c:v>
                </c:pt>
                <c:pt idx="239">
                  <c:v>100000</c:v>
                </c:pt>
                <c:pt idx="240">
                  <c:v>100000</c:v>
                </c:pt>
                <c:pt idx="241">
                  <c:v>100000</c:v>
                </c:pt>
                <c:pt idx="242">
                  <c:v>100000</c:v>
                </c:pt>
                <c:pt idx="243">
                  <c:v>100000</c:v>
                </c:pt>
                <c:pt idx="244">
                  <c:v>100000</c:v>
                </c:pt>
                <c:pt idx="245">
                  <c:v>100000</c:v>
                </c:pt>
                <c:pt idx="246">
                  <c:v>100000</c:v>
                </c:pt>
                <c:pt idx="247">
                  <c:v>100000</c:v>
                </c:pt>
                <c:pt idx="248">
                  <c:v>100000</c:v>
                </c:pt>
                <c:pt idx="249">
                  <c:v>100000</c:v>
                </c:pt>
                <c:pt idx="250">
                  <c:v>100000</c:v>
                </c:pt>
                <c:pt idx="251">
                  <c:v>100000</c:v>
                </c:pt>
                <c:pt idx="252">
                  <c:v>100000</c:v>
                </c:pt>
                <c:pt idx="253">
                  <c:v>100000</c:v>
                </c:pt>
                <c:pt idx="254">
                  <c:v>100000</c:v>
                </c:pt>
                <c:pt idx="255">
                  <c:v>100000</c:v>
                </c:pt>
                <c:pt idx="256">
                  <c:v>100000</c:v>
                </c:pt>
                <c:pt idx="257">
                  <c:v>100000</c:v>
                </c:pt>
                <c:pt idx="258">
                  <c:v>100000</c:v>
                </c:pt>
                <c:pt idx="259">
                  <c:v>100000</c:v>
                </c:pt>
                <c:pt idx="260">
                  <c:v>100000</c:v>
                </c:pt>
                <c:pt idx="261">
                  <c:v>100000</c:v>
                </c:pt>
                <c:pt idx="262">
                  <c:v>100000</c:v>
                </c:pt>
                <c:pt idx="263">
                  <c:v>100000</c:v>
                </c:pt>
                <c:pt idx="264">
                  <c:v>100000</c:v>
                </c:pt>
                <c:pt idx="265">
                  <c:v>100000</c:v>
                </c:pt>
                <c:pt idx="266">
                  <c:v>100000</c:v>
                </c:pt>
                <c:pt idx="267">
                  <c:v>100000</c:v>
                </c:pt>
                <c:pt idx="268">
                  <c:v>100000</c:v>
                </c:pt>
                <c:pt idx="269">
                  <c:v>100000</c:v>
                </c:pt>
                <c:pt idx="270">
                  <c:v>100000</c:v>
                </c:pt>
                <c:pt idx="271">
                  <c:v>100000</c:v>
                </c:pt>
                <c:pt idx="272">
                  <c:v>100000</c:v>
                </c:pt>
                <c:pt idx="273">
                  <c:v>100000</c:v>
                </c:pt>
                <c:pt idx="274">
                  <c:v>100000</c:v>
                </c:pt>
                <c:pt idx="275">
                  <c:v>100000</c:v>
                </c:pt>
                <c:pt idx="276">
                  <c:v>100000</c:v>
                </c:pt>
                <c:pt idx="277">
                  <c:v>100000</c:v>
                </c:pt>
                <c:pt idx="278">
                  <c:v>100000</c:v>
                </c:pt>
                <c:pt idx="279">
                  <c:v>100000</c:v>
                </c:pt>
                <c:pt idx="280">
                  <c:v>100000</c:v>
                </c:pt>
                <c:pt idx="281">
                  <c:v>100000</c:v>
                </c:pt>
                <c:pt idx="282">
                  <c:v>100000</c:v>
                </c:pt>
                <c:pt idx="283">
                  <c:v>100000</c:v>
                </c:pt>
                <c:pt idx="284">
                  <c:v>100000</c:v>
                </c:pt>
                <c:pt idx="285">
                  <c:v>100000</c:v>
                </c:pt>
                <c:pt idx="286">
                  <c:v>100000</c:v>
                </c:pt>
                <c:pt idx="287">
                  <c:v>100000</c:v>
                </c:pt>
                <c:pt idx="288">
                  <c:v>100000</c:v>
                </c:pt>
                <c:pt idx="289">
                  <c:v>100000</c:v>
                </c:pt>
                <c:pt idx="290">
                  <c:v>100000</c:v>
                </c:pt>
                <c:pt idx="291">
                  <c:v>100000</c:v>
                </c:pt>
                <c:pt idx="292">
                  <c:v>100000</c:v>
                </c:pt>
                <c:pt idx="293">
                  <c:v>100000</c:v>
                </c:pt>
                <c:pt idx="294">
                  <c:v>100000</c:v>
                </c:pt>
                <c:pt idx="295">
                  <c:v>100000</c:v>
                </c:pt>
                <c:pt idx="296">
                  <c:v>100000</c:v>
                </c:pt>
                <c:pt idx="297">
                  <c:v>100000</c:v>
                </c:pt>
                <c:pt idx="298">
                  <c:v>100000</c:v>
                </c:pt>
                <c:pt idx="299">
                  <c:v>100000</c:v>
                </c:pt>
                <c:pt idx="300">
                  <c:v>100000</c:v>
                </c:pt>
                <c:pt idx="301">
                  <c:v>100000</c:v>
                </c:pt>
                <c:pt idx="302">
                  <c:v>100000</c:v>
                </c:pt>
                <c:pt idx="303">
                  <c:v>100000</c:v>
                </c:pt>
                <c:pt idx="304">
                  <c:v>100000</c:v>
                </c:pt>
                <c:pt idx="305">
                  <c:v>100000</c:v>
                </c:pt>
                <c:pt idx="306">
                  <c:v>100000</c:v>
                </c:pt>
                <c:pt idx="307">
                  <c:v>100000</c:v>
                </c:pt>
                <c:pt idx="308">
                  <c:v>100000</c:v>
                </c:pt>
                <c:pt idx="309">
                  <c:v>100000</c:v>
                </c:pt>
                <c:pt idx="310">
                  <c:v>100000</c:v>
                </c:pt>
                <c:pt idx="311">
                  <c:v>100000</c:v>
                </c:pt>
                <c:pt idx="312">
                  <c:v>100000</c:v>
                </c:pt>
                <c:pt idx="313">
                  <c:v>100000</c:v>
                </c:pt>
                <c:pt idx="314">
                  <c:v>100000</c:v>
                </c:pt>
                <c:pt idx="315">
                  <c:v>100000</c:v>
                </c:pt>
                <c:pt idx="316">
                  <c:v>100000</c:v>
                </c:pt>
                <c:pt idx="317">
                  <c:v>100000</c:v>
                </c:pt>
                <c:pt idx="318">
                  <c:v>100000</c:v>
                </c:pt>
                <c:pt idx="319">
                  <c:v>100000</c:v>
                </c:pt>
                <c:pt idx="320">
                  <c:v>100000</c:v>
                </c:pt>
                <c:pt idx="321">
                  <c:v>100000</c:v>
                </c:pt>
                <c:pt idx="322">
                  <c:v>100000</c:v>
                </c:pt>
                <c:pt idx="323">
                  <c:v>100000</c:v>
                </c:pt>
                <c:pt idx="324">
                  <c:v>100000</c:v>
                </c:pt>
                <c:pt idx="325">
                  <c:v>100000</c:v>
                </c:pt>
                <c:pt idx="326">
                  <c:v>100000</c:v>
                </c:pt>
                <c:pt idx="327">
                  <c:v>100000</c:v>
                </c:pt>
                <c:pt idx="328">
                  <c:v>100000</c:v>
                </c:pt>
                <c:pt idx="329">
                  <c:v>100000</c:v>
                </c:pt>
                <c:pt idx="330">
                  <c:v>100000</c:v>
                </c:pt>
                <c:pt idx="331">
                  <c:v>100000</c:v>
                </c:pt>
                <c:pt idx="332">
                  <c:v>100000</c:v>
                </c:pt>
                <c:pt idx="333">
                  <c:v>100000</c:v>
                </c:pt>
                <c:pt idx="334">
                  <c:v>100000</c:v>
                </c:pt>
                <c:pt idx="335">
                  <c:v>100000</c:v>
                </c:pt>
                <c:pt idx="336">
                  <c:v>100000</c:v>
                </c:pt>
                <c:pt idx="337">
                  <c:v>100000</c:v>
                </c:pt>
                <c:pt idx="338">
                  <c:v>100000</c:v>
                </c:pt>
                <c:pt idx="339">
                  <c:v>100000</c:v>
                </c:pt>
                <c:pt idx="340">
                  <c:v>100000</c:v>
                </c:pt>
                <c:pt idx="341">
                  <c:v>100000</c:v>
                </c:pt>
                <c:pt idx="342">
                  <c:v>100000</c:v>
                </c:pt>
                <c:pt idx="343">
                  <c:v>100000</c:v>
                </c:pt>
                <c:pt idx="344">
                  <c:v>100000</c:v>
                </c:pt>
                <c:pt idx="345">
                  <c:v>100000</c:v>
                </c:pt>
                <c:pt idx="346">
                  <c:v>100000</c:v>
                </c:pt>
                <c:pt idx="347">
                  <c:v>100000</c:v>
                </c:pt>
                <c:pt idx="348">
                  <c:v>100000</c:v>
                </c:pt>
                <c:pt idx="349">
                  <c:v>100000</c:v>
                </c:pt>
                <c:pt idx="350">
                  <c:v>100000</c:v>
                </c:pt>
                <c:pt idx="351">
                  <c:v>100000</c:v>
                </c:pt>
                <c:pt idx="352">
                  <c:v>100000</c:v>
                </c:pt>
                <c:pt idx="353">
                  <c:v>100000</c:v>
                </c:pt>
                <c:pt idx="354">
                  <c:v>100000</c:v>
                </c:pt>
                <c:pt idx="355">
                  <c:v>100000</c:v>
                </c:pt>
                <c:pt idx="356">
                  <c:v>100000</c:v>
                </c:pt>
                <c:pt idx="357">
                  <c:v>100000</c:v>
                </c:pt>
                <c:pt idx="358">
                  <c:v>100000</c:v>
                </c:pt>
                <c:pt idx="359">
                  <c:v>100000</c:v>
                </c:pt>
                <c:pt idx="360">
                  <c:v>100000</c:v>
                </c:pt>
                <c:pt idx="361">
                  <c:v>100000</c:v>
                </c:pt>
                <c:pt idx="362">
                  <c:v>100000</c:v>
                </c:pt>
                <c:pt idx="363">
                  <c:v>100000</c:v>
                </c:pt>
                <c:pt idx="364">
                  <c:v>100000</c:v>
                </c:pt>
                <c:pt idx="365">
                  <c:v>100000</c:v>
                </c:pt>
                <c:pt idx="366">
                  <c:v>100000</c:v>
                </c:pt>
                <c:pt idx="367">
                  <c:v>100000</c:v>
                </c:pt>
                <c:pt idx="368">
                  <c:v>100000</c:v>
                </c:pt>
                <c:pt idx="369">
                  <c:v>100000</c:v>
                </c:pt>
                <c:pt idx="370">
                  <c:v>100000</c:v>
                </c:pt>
                <c:pt idx="371">
                  <c:v>100000</c:v>
                </c:pt>
                <c:pt idx="372">
                  <c:v>100000</c:v>
                </c:pt>
                <c:pt idx="373">
                  <c:v>100000</c:v>
                </c:pt>
                <c:pt idx="374">
                  <c:v>100000</c:v>
                </c:pt>
                <c:pt idx="375">
                  <c:v>100000</c:v>
                </c:pt>
                <c:pt idx="376">
                  <c:v>100000</c:v>
                </c:pt>
                <c:pt idx="377">
                  <c:v>100000</c:v>
                </c:pt>
                <c:pt idx="378">
                  <c:v>100000</c:v>
                </c:pt>
                <c:pt idx="379">
                  <c:v>100000</c:v>
                </c:pt>
                <c:pt idx="380">
                  <c:v>100000</c:v>
                </c:pt>
                <c:pt idx="381">
                  <c:v>100000</c:v>
                </c:pt>
                <c:pt idx="382">
                  <c:v>100000</c:v>
                </c:pt>
                <c:pt idx="383">
                  <c:v>100000</c:v>
                </c:pt>
                <c:pt idx="384">
                  <c:v>100000</c:v>
                </c:pt>
                <c:pt idx="385">
                  <c:v>100000</c:v>
                </c:pt>
                <c:pt idx="386">
                  <c:v>100000</c:v>
                </c:pt>
                <c:pt idx="387">
                  <c:v>100000</c:v>
                </c:pt>
                <c:pt idx="388">
                  <c:v>100000</c:v>
                </c:pt>
                <c:pt idx="389">
                  <c:v>100000</c:v>
                </c:pt>
                <c:pt idx="390">
                  <c:v>100000</c:v>
                </c:pt>
                <c:pt idx="391">
                  <c:v>100000</c:v>
                </c:pt>
                <c:pt idx="392">
                  <c:v>100000</c:v>
                </c:pt>
                <c:pt idx="393">
                  <c:v>100000</c:v>
                </c:pt>
                <c:pt idx="394">
                  <c:v>100000</c:v>
                </c:pt>
                <c:pt idx="395">
                  <c:v>100000</c:v>
                </c:pt>
                <c:pt idx="396">
                  <c:v>100000</c:v>
                </c:pt>
                <c:pt idx="397">
                  <c:v>100000</c:v>
                </c:pt>
                <c:pt idx="398">
                  <c:v>100000</c:v>
                </c:pt>
                <c:pt idx="399">
                  <c:v>100000</c:v>
                </c:pt>
                <c:pt idx="400">
                  <c:v>100000</c:v>
                </c:pt>
                <c:pt idx="401">
                  <c:v>100000</c:v>
                </c:pt>
                <c:pt idx="402">
                  <c:v>100000</c:v>
                </c:pt>
                <c:pt idx="403">
                  <c:v>100000</c:v>
                </c:pt>
                <c:pt idx="404">
                  <c:v>100000</c:v>
                </c:pt>
                <c:pt idx="405">
                  <c:v>100000</c:v>
                </c:pt>
                <c:pt idx="406">
                  <c:v>100000</c:v>
                </c:pt>
                <c:pt idx="407">
                  <c:v>100000</c:v>
                </c:pt>
                <c:pt idx="408">
                  <c:v>100000</c:v>
                </c:pt>
                <c:pt idx="409">
                  <c:v>100000</c:v>
                </c:pt>
                <c:pt idx="410">
                  <c:v>100000</c:v>
                </c:pt>
                <c:pt idx="411">
                  <c:v>100000</c:v>
                </c:pt>
                <c:pt idx="412">
                  <c:v>100000</c:v>
                </c:pt>
                <c:pt idx="413">
                  <c:v>100000</c:v>
                </c:pt>
                <c:pt idx="414">
                  <c:v>100000</c:v>
                </c:pt>
                <c:pt idx="415">
                  <c:v>100000</c:v>
                </c:pt>
                <c:pt idx="416">
                  <c:v>100000</c:v>
                </c:pt>
                <c:pt idx="417">
                  <c:v>100000</c:v>
                </c:pt>
                <c:pt idx="418">
                  <c:v>100000</c:v>
                </c:pt>
                <c:pt idx="419">
                  <c:v>100000</c:v>
                </c:pt>
                <c:pt idx="420">
                  <c:v>100000</c:v>
                </c:pt>
                <c:pt idx="421">
                  <c:v>100000</c:v>
                </c:pt>
                <c:pt idx="422">
                  <c:v>100000</c:v>
                </c:pt>
                <c:pt idx="423">
                  <c:v>100000</c:v>
                </c:pt>
                <c:pt idx="424">
                  <c:v>100000</c:v>
                </c:pt>
                <c:pt idx="425">
                  <c:v>100000</c:v>
                </c:pt>
              </c:numCache>
            </c:numRef>
          </c:yVal>
          <c:smooth val="1"/>
        </c:ser>
        <c:ser>
          <c:idx val="1"/>
          <c:order val="1"/>
          <c:tx>
            <c:strRef>
              <c:f>RP!$C$3</c:f>
              <c:strCache>
                <c:ptCount val="1"/>
                <c:pt idx="0">
                  <c:v>Recompute</c:v>
                </c:pt>
              </c:strCache>
            </c:strRef>
          </c:tx>
          <c:marker>
            <c:symbol val="none"/>
          </c:marker>
          <c:xVal>
            <c:numRef>
              <c:f>RP!$A$4:$A$429</c:f>
              <c:numCache>
                <c:formatCode>General</c:formatCode>
                <c:ptCount val="426"/>
                <c:pt idx="0">
                  <c:v>0</c:v>
                </c:pt>
                <c:pt idx="1">
                  <c:v>0</c:v>
                </c:pt>
                <c:pt idx="2">
                  <c:v>9999</c:v>
                </c:pt>
                <c:pt idx="3">
                  <c:v>19999</c:v>
                </c:pt>
                <c:pt idx="4">
                  <c:v>29999</c:v>
                </c:pt>
                <c:pt idx="5">
                  <c:v>39999</c:v>
                </c:pt>
                <c:pt idx="6">
                  <c:v>49999</c:v>
                </c:pt>
                <c:pt idx="7">
                  <c:v>59999</c:v>
                </c:pt>
                <c:pt idx="8">
                  <c:v>69999</c:v>
                </c:pt>
                <c:pt idx="9">
                  <c:v>79999</c:v>
                </c:pt>
                <c:pt idx="10">
                  <c:v>89999</c:v>
                </c:pt>
                <c:pt idx="11">
                  <c:v>99999</c:v>
                </c:pt>
                <c:pt idx="12">
                  <c:v>109999</c:v>
                </c:pt>
                <c:pt idx="13">
                  <c:v>119999</c:v>
                </c:pt>
                <c:pt idx="14">
                  <c:v>129999</c:v>
                </c:pt>
                <c:pt idx="15">
                  <c:v>139999</c:v>
                </c:pt>
                <c:pt idx="16">
                  <c:v>149999</c:v>
                </c:pt>
                <c:pt idx="17">
                  <c:v>159999</c:v>
                </c:pt>
                <c:pt idx="18">
                  <c:v>169999</c:v>
                </c:pt>
                <c:pt idx="19">
                  <c:v>179999</c:v>
                </c:pt>
                <c:pt idx="20">
                  <c:v>189999</c:v>
                </c:pt>
                <c:pt idx="21">
                  <c:v>199999</c:v>
                </c:pt>
                <c:pt idx="22">
                  <c:v>209999</c:v>
                </c:pt>
                <c:pt idx="23">
                  <c:v>219999</c:v>
                </c:pt>
                <c:pt idx="24">
                  <c:v>229999</c:v>
                </c:pt>
                <c:pt idx="25">
                  <c:v>239999</c:v>
                </c:pt>
                <c:pt idx="26">
                  <c:v>249999</c:v>
                </c:pt>
                <c:pt idx="27">
                  <c:v>259999</c:v>
                </c:pt>
                <c:pt idx="28">
                  <c:v>269999</c:v>
                </c:pt>
                <c:pt idx="29">
                  <c:v>279999</c:v>
                </c:pt>
                <c:pt idx="30">
                  <c:v>289999</c:v>
                </c:pt>
                <c:pt idx="31">
                  <c:v>299999</c:v>
                </c:pt>
                <c:pt idx="32">
                  <c:v>309999</c:v>
                </c:pt>
                <c:pt idx="33">
                  <c:v>319999</c:v>
                </c:pt>
                <c:pt idx="34">
                  <c:v>329999</c:v>
                </c:pt>
                <c:pt idx="35">
                  <c:v>339999</c:v>
                </c:pt>
                <c:pt idx="36">
                  <c:v>349999</c:v>
                </c:pt>
                <c:pt idx="37">
                  <c:v>359999</c:v>
                </c:pt>
                <c:pt idx="38">
                  <c:v>369999</c:v>
                </c:pt>
                <c:pt idx="39">
                  <c:v>379999</c:v>
                </c:pt>
                <c:pt idx="40">
                  <c:v>389999</c:v>
                </c:pt>
                <c:pt idx="41">
                  <c:v>399999</c:v>
                </c:pt>
                <c:pt idx="42">
                  <c:v>409999</c:v>
                </c:pt>
                <c:pt idx="43">
                  <c:v>419999</c:v>
                </c:pt>
                <c:pt idx="44">
                  <c:v>429999</c:v>
                </c:pt>
                <c:pt idx="45">
                  <c:v>439999</c:v>
                </c:pt>
                <c:pt idx="46">
                  <c:v>449999</c:v>
                </c:pt>
                <c:pt idx="47">
                  <c:v>459999</c:v>
                </c:pt>
                <c:pt idx="48">
                  <c:v>469999</c:v>
                </c:pt>
                <c:pt idx="49">
                  <c:v>479999</c:v>
                </c:pt>
                <c:pt idx="50">
                  <c:v>489999</c:v>
                </c:pt>
                <c:pt idx="51">
                  <c:v>499999</c:v>
                </c:pt>
                <c:pt idx="52">
                  <c:v>509999</c:v>
                </c:pt>
                <c:pt idx="53">
                  <c:v>519999</c:v>
                </c:pt>
                <c:pt idx="54">
                  <c:v>529999</c:v>
                </c:pt>
                <c:pt idx="55">
                  <c:v>539999</c:v>
                </c:pt>
                <c:pt idx="56">
                  <c:v>549999</c:v>
                </c:pt>
                <c:pt idx="57">
                  <c:v>559999</c:v>
                </c:pt>
                <c:pt idx="58">
                  <c:v>569999</c:v>
                </c:pt>
                <c:pt idx="59">
                  <c:v>579999</c:v>
                </c:pt>
                <c:pt idx="60">
                  <c:v>589999</c:v>
                </c:pt>
                <c:pt idx="61">
                  <c:v>599999</c:v>
                </c:pt>
                <c:pt idx="62">
                  <c:v>609999</c:v>
                </c:pt>
                <c:pt idx="63">
                  <c:v>619999</c:v>
                </c:pt>
                <c:pt idx="64">
                  <c:v>629999</c:v>
                </c:pt>
                <c:pt idx="65">
                  <c:v>639999</c:v>
                </c:pt>
                <c:pt idx="66">
                  <c:v>649999</c:v>
                </c:pt>
                <c:pt idx="67">
                  <c:v>659999</c:v>
                </c:pt>
                <c:pt idx="68">
                  <c:v>669999</c:v>
                </c:pt>
                <c:pt idx="69">
                  <c:v>679999</c:v>
                </c:pt>
                <c:pt idx="70">
                  <c:v>689999</c:v>
                </c:pt>
                <c:pt idx="71">
                  <c:v>699999</c:v>
                </c:pt>
                <c:pt idx="72">
                  <c:v>709999</c:v>
                </c:pt>
                <c:pt idx="73">
                  <c:v>719999</c:v>
                </c:pt>
                <c:pt idx="74">
                  <c:v>729999</c:v>
                </c:pt>
                <c:pt idx="75">
                  <c:v>739999</c:v>
                </c:pt>
                <c:pt idx="76">
                  <c:v>749999</c:v>
                </c:pt>
                <c:pt idx="77">
                  <c:v>759999</c:v>
                </c:pt>
                <c:pt idx="78">
                  <c:v>769999</c:v>
                </c:pt>
                <c:pt idx="79">
                  <c:v>779999</c:v>
                </c:pt>
                <c:pt idx="80">
                  <c:v>789999</c:v>
                </c:pt>
                <c:pt idx="81">
                  <c:v>799999</c:v>
                </c:pt>
                <c:pt idx="82">
                  <c:v>809999</c:v>
                </c:pt>
                <c:pt idx="83">
                  <c:v>819999</c:v>
                </c:pt>
                <c:pt idx="84">
                  <c:v>829999</c:v>
                </c:pt>
                <c:pt idx="85">
                  <c:v>839999</c:v>
                </c:pt>
                <c:pt idx="86">
                  <c:v>849999</c:v>
                </c:pt>
                <c:pt idx="87">
                  <c:v>859999</c:v>
                </c:pt>
                <c:pt idx="88">
                  <c:v>869999</c:v>
                </c:pt>
                <c:pt idx="89">
                  <c:v>879999</c:v>
                </c:pt>
                <c:pt idx="90">
                  <c:v>889999</c:v>
                </c:pt>
                <c:pt idx="91">
                  <c:v>899999</c:v>
                </c:pt>
                <c:pt idx="92">
                  <c:v>909999</c:v>
                </c:pt>
                <c:pt idx="93">
                  <c:v>919999</c:v>
                </c:pt>
                <c:pt idx="94">
                  <c:v>929999</c:v>
                </c:pt>
                <c:pt idx="95">
                  <c:v>939999</c:v>
                </c:pt>
                <c:pt idx="96">
                  <c:v>949999</c:v>
                </c:pt>
                <c:pt idx="97">
                  <c:v>959999</c:v>
                </c:pt>
                <c:pt idx="98">
                  <c:v>969999</c:v>
                </c:pt>
                <c:pt idx="99">
                  <c:v>979999</c:v>
                </c:pt>
                <c:pt idx="100">
                  <c:v>989999</c:v>
                </c:pt>
                <c:pt idx="101">
                  <c:v>999999</c:v>
                </c:pt>
                <c:pt idx="102">
                  <c:v>1009999</c:v>
                </c:pt>
                <c:pt idx="103">
                  <c:v>1019999</c:v>
                </c:pt>
                <c:pt idx="104">
                  <c:v>1029999</c:v>
                </c:pt>
                <c:pt idx="105">
                  <c:v>1039999</c:v>
                </c:pt>
                <c:pt idx="106">
                  <c:v>1049999</c:v>
                </c:pt>
                <c:pt idx="107">
                  <c:v>1059999</c:v>
                </c:pt>
                <c:pt idx="108">
                  <c:v>1069999</c:v>
                </c:pt>
                <c:pt idx="109">
                  <c:v>1079999</c:v>
                </c:pt>
                <c:pt idx="110">
                  <c:v>1089999</c:v>
                </c:pt>
                <c:pt idx="111">
                  <c:v>1099999</c:v>
                </c:pt>
                <c:pt idx="112">
                  <c:v>1109999</c:v>
                </c:pt>
                <c:pt idx="113">
                  <c:v>1119999</c:v>
                </c:pt>
                <c:pt idx="114">
                  <c:v>1129999</c:v>
                </c:pt>
                <c:pt idx="115">
                  <c:v>1139999</c:v>
                </c:pt>
                <c:pt idx="116">
                  <c:v>1149999</c:v>
                </c:pt>
                <c:pt idx="117">
                  <c:v>1159999</c:v>
                </c:pt>
                <c:pt idx="118">
                  <c:v>1169999</c:v>
                </c:pt>
                <c:pt idx="119">
                  <c:v>1179999</c:v>
                </c:pt>
                <c:pt idx="120">
                  <c:v>1189999</c:v>
                </c:pt>
                <c:pt idx="121">
                  <c:v>1199999</c:v>
                </c:pt>
                <c:pt idx="122">
                  <c:v>1209999</c:v>
                </c:pt>
                <c:pt idx="123">
                  <c:v>1219999</c:v>
                </c:pt>
                <c:pt idx="124">
                  <c:v>1229999</c:v>
                </c:pt>
                <c:pt idx="125">
                  <c:v>1239999</c:v>
                </c:pt>
                <c:pt idx="126">
                  <c:v>1249999</c:v>
                </c:pt>
                <c:pt idx="127">
                  <c:v>1259999</c:v>
                </c:pt>
                <c:pt idx="128">
                  <c:v>1269999</c:v>
                </c:pt>
                <c:pt idx="129">
                  <c:v>1279999</c:v>
                </c:pt>
                <c:pt idx="130">
                  <c:v>1289999</c:v>
                </c:pt>
                <c:pt idx="131">
                  <c:v>1299999</c:v>
                </c:pt>
                <c:pt idx="132">
                  <c:v>1309999</c:v>
                </c:pt>
                <c:pt idx="133">
                  <c:v>1319999</c:v>
                </c:pt>
                <c:pt idx="134">
                  <c:v>1329999</c:v>
                </c:pt>
                <c:pt idx="135">
                  <c:v>1339999</c:v>
                </c:pt>
                <c:pt idx="136">
                  <c:v>1349999</c:v>
                </c:pt>
                <c:pt idx="137">
                  <c:v>1359999</c:v>
                </c:pt>
                <c:pt idx="138">
                  <c:v>1369999</c:v>
                </c:pt>
                <c:pt idx="139">
                  <c:v>1379999</c:v>
                </c:pt>
                <c:pt idx="140">
                  <c:v>1389999</c:v>
                </c:pt>
                <c:pt idx="141">
                  <c:v>1399999</c:v>
                </c:pt>
                <c:pt idx="142">
                  <c:v>1409999</c:v>
                </c:pt>
                <c:pt idx="143">
                  <c:v>1419999</c:v>
                </c:pt>
                <c:pt idx="144">
                  <c:v>1429999</c:v>
                </c:pt>
                <c:pt idx="145">
                  <c:v>1439999</c:v>
                </c:pt>
                <c:pt idx="146">
                  <c:v>1446102</c:v>
                </c:pt>
                <c:pt idx="147">
                  <c:v>1446102</c:v>
                </c:pt>
                <c:pt idx="148">
                  <c:v>1449999</c:v>
                </c:pt>
                <c:pt idx="149">
                  <c:v>1459999</c:v>
                </c:pt>
                <c:pt idx="150">
                  <c:v>1469999</c:v>
                </c:pt>
                <c:pt idx="151">
                  <c:v>1479999</c:v>
                </c:pt>
                <c:pt idx="152">
                  <c:v>1485660</c:v>
                </c:pt>
                <c:pt idx="153">
                  <c:v>1485660</c:v>
                </c:pt>
                <c:pt idx="154">
                  <c:v>1489999</c:v>
                </c:pt>
                <c:pt idx="155">
                  <c:v>1499999</c:v>
                </c:pt>
                <c:pt idx="156">
                  <c:v>1509999</c:v>
                </c:pt>
                <c:pt idx="157">
                  <c:v>1519999</c:v>
                </c:pt>
                <c:pt idx="158">
                  <c:v>1529999</c:v>
                </c:pt>
                <c:pt idx="159">
                  <c:v>1539999</c:v>
                </c:pt>
                <c:pt idx="160">
                  <c:v>1549999</c:v>
                </c:pt>
                <c:pt idx="161">
                  <c:v>1559999</c:v>
                </c:pt>
                <c:pt idx="162">
                  <c:v>1569999</c:v>
                </c:pt>
                <c:pt idx="163">
                  <c:v>1579999</c:v>
                </c:pt>
                <c:pt idx="164">
                  <c:v>1589999</c:v>
                </c:pt>
                <c:pt idx="165">
                  <c:v>1599999</c:v>
                </c:pt>
                <c:pt idx="166">
                  <c:v>1609999</c:v>
                </c:pt>
                <c:pt idx="167">
                  <c:v>1619999</c:v>
                </c:pt>
                <c:pt idx="168">
                  <c:v>1629999</c:v>
                </c:pt>
                <c:pt idx="169">
                  <c:v>1639999</c:v>
                </c:pt>
                <c:pt idx="170">
                  <c:v>1649999</c:v>
                </c:pt>
                <c:pt idx="171">
                  <c:v>1659999</c:v>
                </c:pt>
                <c:pt idx="172">
                  <c:v>1669999</c:v>
                </c:pt>
                <c:pt idx="173">
                  <c:v>1679999</c:v>
                </c:pt>
                <c:pt idx="174">
                  <c:v>1689999</c:v>
                </c:pt>
                <c:pt idx="175">
                  <c:v>1699999</c:v>
                </c:pt>
                <c:pt idx="176">
                  <c:v>1709999</c:v>
                </c:pt>
                <c:pt idx="177">
                  <c:v>1719999</c:v>
                </c:pt>
                <c:pt idx="178">
                  <c:v>1729999</c:v>
                </c:pt>
                <c:pt idx="179">
                  <c:v>1739999</c:v>
                </c:pt>
                <c:pt idx="180">
                  <c:v>1749999</c:v>
                </c:pt>
                <c:pt idx="181">
                  <c:v>1759999</c:v>
                </c:pt>
                <c:pt idx="182">
                  <c:v>1769999</c:v>
                </c:pt>
                <c:pt idx="183">
                  <c:v>1779999</c:v>
                </c:pt>
                <c:pt idx="184">
                  <c:v>1789999</c:v>
                </c:pt>
                <c:pt idx="185">
                  <c:v>1799999</c:v>
                </c:pt>
                <c:pt idx="186">
                  <c:v>1809999</c:v>
                </c:pt>
                <c:pt idx="187">
                  <c:v>1819999</c:v>
                </c:pt>
                <c:pt idx="188">
                  <c:v>1829999</c:v>
                </c:pt>
                <c:pt idx="189">
                  <c:v>1839999</c:v>
                </c:pt>
                <c:pt idx="190">
                  <c:v>1849999</c:v>
                </c:pt>
                <c:pt idx="191">
                  <c:v>1859999</c:v>
                </c:pt>
                <c:pt idx="192">
                  <c:v>1869999</c:v>
                </c:pt>
                <c:pt idx="193">
                  <c:v>1879999</c:v>
                </c:pt>
                <c:pt idx="194">
                  <c:v>1889999</c:v>
                </c:pt>
                <c:pt idx="195">
                  <c:v>1890469</c:v>
                </c:pt>
                <c:pt idx="196">
                  <c:v>1890469</c:v>
                </c:pt>
                <c:pt idx="197">
                  <c:v>1899999</c:v>
                </c:pt>
                <c:pt idx="198">
                  <c:v>1909999</c:v>
                </c:pt>
                <c:pt idx="199">
                  <c:v>1919999</c:v>
                </c:pt>
                <c:pt idx="200">
                  <c:v>1929999</c:v>
                </c:pt>
                <c:pt idx="201">
                  <c:v>1939999</c:v>
                </c:pt>
                <c:pt idx="202">
                  <c:v>1949999</c:v>
                </c:pt>
                <c:pt idx="203">
                  <c:v>1959999</c:v>
                </c:pt>
                <c:pt idx="204">
                  <c:v>1969234</c:v>
                </c:pt>
                <c:pt idx="205">
                  <c:v>1969234</c:v>
                </c:pt>
                <c:pt idx="206">
                  <c:v>1969999</c:v>
                </c:pt>
                <c:pt idx="207">
                  <c:v>1979999</c:v>
                </c:pt>
                <c:pt idx="208">
                  <c:v>1989999</c:v>
                </c:pt>
                <c:pt idx="209">
                  <c:v>1999999</c:v>
                </c:pt>
                <c:pt idx="210">
                  <c:v>2009999</c:v>
                </c:pt>
                <c:pt idx="211">
                  <c:v>2019999</c:v>
                </c:pt>
                <c:pt idx="212">
                  <c:v>2029999</c:v>
                </c:pt>
                <c:pt idx="213">
                  <c:v>2039999</c:v>
                </c:pt>
                <c:pt idx="214">
                  <c:v>2049999</c:v>
                </c:pt>
                <c:pt idx="215">
                  <c:v>2059999</c:v>
                </c:pt>
                <c:pt idx="216">
                  <c:v>2069999</c:v>
                </c:pt>
                <c:pt idx="217">
                  <c:v>2079999</c:v>
                </c:pt>
                <c:pt idx="218">
                  <c:v>2089999</c:v>
                </c:pt>
                <c:pt idx="219">
                  <c:v>2099999</c:v>
                </c:pt>
                <c:pt idx="220">
                  <c:v>2109999</c:v>
                </c:pt>
                <c:pt idx="221">
                  <c:v>2119999</c:v>
                </c:pt>
                <c:pt idx="222">
                  <c:v>2129999</c:v>
                </c:pt>
                <c:pt idx="223">
                  <c:v>2139999</c:v>
                </c:pt>
                <c:pt idx="224">
                  <c:v>2149999</c:v>
                </c:pt>
                <c:pt idx="225">
                  <c:v>2159999</c:v>
                </c:pt>
                <c:pt idx="226">
                  <c:v>2169999</c:v>
                </c:pt>
                <c:pt idx="227">
                  <c:v>2179999</c:v>
                </c:pt>
                <c:pt idx="228">
                  <c:v>2189999</c:v>
                </c:pt>
                <c:pt idx="229">
                  <c:v>2199999</c:v>
                </c:pt>
                <c:pt idx="230">
                  <c:v>2209999</c:v>
                </c:pt>
                <c:pt idx="231">
                  <c:v>2219999</c:v>
                </c:pt>
                <c:pt idx="232">
                  <c:v>2229999</c:v>
                </c:pt>
                <c:pt idx="233">
                  <c:v>2239999</c:v>
                </c:pt>
                <c:pt idx="234">
                  <c:v>2249999</c:v>
                </c:pt>
                <c:pt idx="235">
                  <c:v>2259999</c:v>
                </c:pt>
                <c:pt idx="236">
                  <c:v>2269999</c:v>
                </c:pt>
                <c:pt idx="237">
                  <c:v>2279999</c:v>
                </c:pt>
                <c:pt idx="238">
                  <c:v>2289999</c:v>
                </c:pt>
                <c:pt idx="239">
                  <c:v>2299999</c:v>
                </c:pt>
                <c:pt idx="240">
                  <c:v>2309999</c:v>
                </c:pt>
                <c:pt idx="241">
                  <c:v>2319999</c:v>
                </c:pt>
                <c:pt idx="242">
                  <c:v>2329999</c:v>
                </c:pt>
                <c:pt idx="243">
                  <c:v>2336854</c:v>
                </c:pt>
                <c:pt idx="244">
                  <c:v>2336854</c:v>
                </c:pt>
                <c:pt idx="245">
                  <c:v>2339999</c:v>
                </c:pt>
                <c:pt idx="246">
                  <c:v>2349999</c:v>
                </c:pt>
                <c:pt idx="247">
                  <c:v>2359999</c:v>
                </c:pt>
                <c:pt idx="248">
                  <c:v>2369999</c:v>
                </c:pt>
                <c:pt idx="249">
                  <c:v>2379999</c:v>
                </c:pt>
                <c:pt idx="250">
                  <c:v>2389999</c:v>
                </c:pt>
                <c:pt idx="251">
                  <c:v>2399999</c:v>
                </c:pt>
                <c:pt idx="252">
                  <c:v>2409999</c:v>
                </c:pt>
                <c:pt idx="253">
                  <c:v>2419999</c:v>
                </c:pt>
                <c:pt idx="254">
                  <c:v>2429999</c:v>
                </c:pt>
                <c:pt idx="255">
                  <c:v>2439999</c:v>
                </c:pt>
                <c:pt idx="256">
                  <c:v>2449837</c:v>
                </c:pt>
                <c:pt idx="257">
                  <c:v>2449837</c:v>
                </c:pt>
                <c:pt idx="258">
                  <c:v>2449999</c:v>
                </c:pt>
                <c:pt idx="259">
                  <c:v>2459999</c:v>
                </c:pt>
                <c:pt idx="260">
                  <c:v>2469999</c:v>
                </c:pt>
                <c:pt idx="261">
                  <c:v>2479999</c:v>
                </c:pt>
                <c:pt idx="262">
                  <c:v>2489999</c:v>
                </c:pt>
                <c:pt idx="263">
                  <c:v>2499999</c:v>
                </c:pt>
                <c:pt idx="264">
                  <c:v>2509999</c:v>
                </c:pt>
                <c:pt idx="265">
                  <c:v>2519999</c:v>
                </c:pt>
                <c:pt idx="266">
                  <c:v>2529999</c:v>
                </c:pt>
                <c:pt idx="267">
                  <c:v>2539999</c:v>
                </c:pt>
                <c:pt idx="268">
                  <c:v>2549999</c:v>
                </c:pt>
                <c:pt idx="269">
                  <c:v>2559999</c:v>
                </c:pt>
                <c:pt idx="270">
                  <c:v>2569999</c:v>
                </c:pt>
                <c:pt idx="271">
                  <c:v>2579999</c:v>
                </c:pt>
                <c:pt idx="272">
                  <c:v>2589999</c:v>
                </c:pt>
                <c:pt idx="273">
                  <c:v>2599999</c:v>
                </c:pt>
                <c:pt idx="274">
                  <c:v>2609999</c:v>
                </c:pt>
                <c:pt idx="275">
                  <c:v>2619999</c:v>
                </c:pt>
                <c:pt idx="276">
                  <c:v>2629999</c:v>
                </c:pt>
                <c:pt idx="277">
                  <c:v>2639999</c:v>
                </c:pt>
                <c:pt idx="278">
                  <c:v>2649999</c:v>
                </c:pt>
                <c:pt idx="279">
                  <c:v>2659999</c:v>
                </c:pt>
                <c:pt idx="280">
                  <c:v>2669999</c:v>
                </c:pt>
                <c:pt idx="281">
                  <c:v>2679999</c:v>
                </c:pt>
                <c:pt idx="282">
                  <c:v>2689999</c:v>
                </c:pt>
                <c:pt idx="283">
                  <c:v>2699999</c:v>
                </c:pt>
                <c:pt idx="284">
                  <c:v>2709999</c:v>
                </c:pt>
                <c:pt idx="285">
                  <c:v>2719999</c:v>
                </c:pt>
                <c:pt idx="286">
                  <c:v>2729999</c:v>
                </c:pt>
                <c:pt idx="287">
                  <c:v>2739999</c:v>
                </c:pt>
                <c:pt idx="288">
                  <c:v>2749999</c:v>
                </c:pt>
                <c:pt idx="289">
                  <c:v>2759999</c:v>
                </c:pt>
                <c:pt idx="290">
                  <c:v>2769999</c:v>
                </c:pt>
                <c:pt idx="291">
                  <c:v>2779999</c:v>
                </c:pt>
                <c:pt idx="292">
                  <c:v>2789999</c:v>
                </c:pt>
                <c:pt idx="293">
                  <c:v>2791873</c:v>
                </c:pt>
                <c:pt idx="294">
                  <c:v>2791873</c:v>
                </c:pt>
                <c:pt idx="295">
                  <c:v>2799999</c:v>
                </c:pt>
                <c:pt idx="296">
                  <c:v>2809999</c:v>
                </c:pt>
                <c:pt idx="297">
                  <c:v>2819999</c:v>
                </c:pt>
                <c:pt idx="298">
                  <c:v>2829999</c:v>
                </c:pt>
                <c:pt idx="299">
                  <c:v>2839999</c:v>
                </c:pt>
                <c:pt idx="300">
                  <c:v>2849999</c:v>
                </c:pt>
                <c:pt idx="301">
                  <c:v>2859999</c:v>
                </c:pt>
                <c:pt idx="302">
                  <c:v>2869999</c:v>
                </c:pt>
                <c:pt idx="303">
                  <c:v>2879999</c:v>
                </c:pt>
                <c:pt idx="304">
                  <c:v>2889999</c:v>
                </c:pt>
                <c:pt idx="305">
                  <c:v>2899999</c:v>
                </c:pt>
                <c:pt idx="306">
                  <c:v>2909999</c:v>
                </c:pt>
                <c:pt idx="307">
                  <c:v>2919999</c:v>
                </c:pt>
                <c:pt idx="308">
                  <c:v>2924712</c:v>
                </c:pt>
                <c:pt idx="309">
                  <c:v>2924712</c:v>
                </c:pt>
                <c:pt idx="310">
                  <c:v>2929999</c:v>
                </c:pt>
                <c:pt idx="311">
                  <c:v>2939999</c:v>
                </c:pt>
                <c:pt idx="312">
                  <c:v>2949999</c:v>
                </c:pt>
                <c:pt idx="313">
                  <c:v>2959999</c:v>
                </c:pt>
                <c:pt idx="314">
                  <c:v>2969999</c:v>
                </c:pt>
                <c:pt idx="315">
                  <c:v>2979999</c:v>
                </c:pt>
                <c:pt idx="316">
                  <c:v>2989999</c:v>
                </c:pt>
                <c:pt idx="317">
                  <c:v>2999999</c:v>
                </c:pt>
                <c:pt idx="318">
                  <c:v>3009999</c:v>
                </c:pt>
                <c:pt idx="319">
                  <c:v>3019999</c:v>
                </c:pt>
                <c:pt idx="320">
                  <c:v>3029999</c:v>
                </c:pt>
                <c:pt idx="321">
                  <c:v>3039999</c:v>
                </c:pt>
                <c:pt idx="322">
                  <c:v>3049999</c:v>
                </c:pt>
                <c:pt idx="323">
                  <c:v>3059999</c:v>
                </c:pt>
                <c:pt idx="324">
                  <c:v>3069999</c:v>
                </c:pt>
                <c:pt idx="325">
                  <c:v>3079999</c:v>
                </c:pt>
                <c:pt idx="326">
                  <c:v>3089999</c:v>
                </c:pt>
                <c:pt idx="327">
                  <c:v>3099999</c:v>
                </c:pt>
                <c:pt idx="328">
                  <c:v>3109999</c:v>
                </c:pt>
                <c:pt idx="329">
                  <c:v>3119999</c:v>
                </c:pt>
                <c:pt idx="330">
                  <c:v>3129999</c:v>
                </c:pt>
                <c:pt idx="331">
                  <c:v>3139999</c:v>
                </c:pt>
                <c:pt idx="332">
                  <c:v>3149999</c:v>
                </c:pt>
                <c:pt idx="333">
                  <c:v>3159999</c:v>
                </c:pt>
                <c:pt idx="334">
                  <c:v>3169999</c:v>
                </c:pt>
                <c:pt idx="335">
                  <c:v>3179999</c:v>
                </c:pt>
                <c:pt idx="336">
                  <c:v>3189999</c:v>
                </c:pt>
                <c:pt idx="337">
                  <c:v>3199999</c:v>
                </c:pt>
                <c:pt idx="338">
                  <c:v>3209999</c:v>
                </c:pt>
                <c:pt idx="339">
                  <c:v>3219999</c:v>
                </c:pt>
                <c:pt idx="340">
                  <c:v>3229999</c:v>
                </c:pt>
                <c:pt idx="341">
                  <c:v>3239999</c:v>
                </c:pt>
                <c:pt idx="342">
                  <c:v>3240558</c:v>
                </c:pt>
                <c:pt idx="343">
                  <c:v>3240558</c:v>
                </c:pt>
                <c:pt idx="344">
                  <c:v>3249999</c:v>
                </c:pt>
                <c:pt idx="345">
                  <c:v>3259999</c:v>
                </c:pt>
                <c:pt idx="346">
                  <c:v>3269999</c:v>
                </c:pt>
                <c:pt idx="347">
                  <c:v>3279999</c:v>
                </c:pt>
                <c:pt idx="348">
                  <c:v>3289999</c:v>
                </c:pt>
                <c:pt idx="349">
                  <c:v>3299999</c:v>
                </c:pt>
                <c:pt idx="350">
                  <c:v>3309999</c:v>
                </c:pt>
                <c:pt idx="351">
                  <c:v>3319999</c:v>
                </c:pt>
                <c:pt idx="352">
                  <c:v>3329999</c:v>
                </c:pt>
                <c:pt idx="353">
                  <c:v>3339999</c:v>
                </c:pt>
                <c:pt idx="354">
                  <c:v>3349999</c:v>
                </c:pt>
                <c:pt idx="355">
                  <c:v>3359999</c:v>
                </c:pt>
                <c:pt idx="356">
                  <c:v>3369999</c:v>
                </c:pt>
                <c:pt idx="357">
                  <c:v>3379999</c:v>
                </c:pt>
                <c:pt idx="358">
                  <c:v>3389999</c:v>
                </c:pt>
                <c:pt idx="359">
                  <c:v>3390734</c:v>
                </c:pt>
                <c:pt idx="360">
                  <c:v>3390734</c:v>
                </c:pt>
                <c:pt idx="361">
                  <c:v>3399999</c:v>
                </c:pt>
                <c:pt idx="362">
                  <c:v>3409999</c:v>
                </c:pt>
                <c:pt idx="363">
                  <c:v>3419999</c:v>
                </c:pt>
                <c:pt idx="364">
                  <c:v>3429999</c:v>
                </c:pt>
                <c:pt idx="365">
                  <c:v>3439999</c:v>
                </c:pt>
                <c:pt idx="366">
                  <c:v>3449999</c:v>
                </c:pt>
                <c:pt idx="367">
                  <c:v>3459999</c:v>
                </c:pt>
                <c:pt idx="368">
                  <c:v>3469999</c:v>
                </c:pt>
                <c:pt idx="369">
                  <c:v>3479999</c:v>
                </c:pt>
                <c:pt idx="370">
                  <c:v>3489999</c:v>
                </c:pt>
                <c:pt idx="371">
                  <c:v>3499999</c:v>
                </c:pt>
                <c:pt idx="372">
                  <c:v>3509999</c:v>
                </c:pt>
                <c:pt idx="373">
                  <c:v>3519999</c:v>
                </c:pt>
                <c:pt idx="374">
                  <c:v>3529999</c:v>
                </c:pt>
                <c:pt idx="375">
                  <c:v>3539999</c:v>
                </c:pt>
                <c:pt idx="376">
                  <c:v>3549999</c:v>
                </c:pt>
                <c:pt idx="377">
                  <c:v>3559999</c:v>
                </c:pt>
                <c:pt idx="378">
                  <c:v>3569999</c:v>
                </c:pt>
                <c:pt idx="379">
                  <c:v>3579999</c:v>
                </c:pt>
                <c:pt idx="380">
                  <c:v>3589999</c:v>
                </c:pt>
                <c:pt idx="381">
                  <c:v>3599999</c:v>
                </c:pt>
                <c:pt idx="382">
                  <c:v>3609999</c:v>
                </c:pt>
                <c:pt idx="383">
                  <c:v>3619999</c:v>
                </c:pt>
                <c:pt idx="384">
                  <c:v>3629999</c:v>
                </c:pt>
                <c:pt idx="385">
                  <c:v>3639999</c:v>
                </c:pt>
                <c:pt idx="386">
                  <c:v>3649999</c:v>
                </c:pt>
                <c:pt idx="387">
                  <c:v>3659999</c:v>
                </c:pt>
                <c:pt idx="388">
                  <c:v>3669999</c:v>
                </c:pt>
                <c:pt idx="389">
                  <c:v>3679999</c:v>
                </c:pt>
                <c:pt idx="390">
                  <c:v>3688039</c:v>
                </c:pt>
                <c:pt idx="391">
                  <c:v>3688039</c:v>
                </c:pt>
                <c:pt idx="392">
                  <c:v>3689999</c:v>
                </c:pt>
                <c:pt idx="393">
                  <c:v>3699999</c:v>
                </c:pt>
                <c:pt idx="394">
                  <c:v>3709999</c:v>
                </c:pt>
                <c:pt idx="395">
                  <c:v>3719999</c:v>
                </c:pt>
                <c:pt idx="396">
                  <c:v>3729999</c:v>
                </c:pt>
                <c:pt idx="397">
                  <c:v>3739999</c:v>
                </c:pt>
                <c:pt idx="398">
                  <c:v>3749999</c:v>
                </c:pt>
                <c:pt idx="399">
                  <c:v>3759999</c:v>
                </c:pt>
                <c:pt idx="400">
                  <c:v>3769999</c:v>
                </c:pt>
                <c:pt idx="401">
                  <c:v>3779999</c:v>
                </c:pt>
                <c:pt idx="402">
                  <c:v>3789999</c:v>
                </c:pt>
                <c:pt idx="403">
                  <c:v>3799999</c:v>
                </c:pt>
                <c:pt idx="404">
                  <c:v>3809999</c:v>
                </c:pt>
                <c:pt idx="405">
                  <c:v>3819999</c:v>
                </c:pt>
                <c:pt idx="406">
                  <c:v>3829999</c:v>
                </c:pt>
                <c:pt idx="407">
                  <c:v>3839999</c:v>
                </c:pt>
                <c:pt idx="408">
                  <c:v>3849999</c:v>
                </c:pt>
                <c:pt idx="409">
                  <c:v>3854545</c:v>
                </c:pt>
                <c:pt idx="410">
                  <c:v>3854545</c:v>
                </c:pt>
                <c:pt idx="411">
                  <c:v>3859999</c:v>
                </c:pt>
                <c:pt idx="412">
                  <c:v>3869999</c:v>
                </c:pt>
                <c:pt idx="413">
                  <c:v>3879999</c:v>
                </c:pt>
                <c:pt idx="414">
                  <c:v>3889999</c:v>
                </c:pt>
                <c:pt idx="415">
                  <c:v>3899999</c:v>
                </c:pt>
                <c:pt idx="416">
                  <c:v>3909999</c:v>
                </c:pt>
                <c:pt idx="417">
                  <c:v>3919999</c:v>
                </c:pt>
                <c:pt idx="418">
                  <c:v>3929999</c:v>
                </c:pt>
                <c:pt idx="419">
                  <c:v>3939999</c:v>
                </c:pt>
                <c:pt idx="420">
                  <c:v>3949999</c:v>
                </c:pt>
                <c:pt idx="421">
                  <c:v>3959999</c:v>
                </c:pt>
                <c:pt idx="422">
                  <c:v>3969999</c:v>
                </c:pt>
                <c:pt idx="423">
                  <c:v>3979999</c:v>
                </c:pt>
                <c:pt idx="424">
                  <c:v>3989999</c:v>
                </c:pt>
                <c:pt idx="425">
                  <c:v>3999999</c:v>
                </c:pt>
              </c:numCache>
            </c:numRef>
          </c:xVal>
          <c:yVal>
            <c:numRef>
              <c:f>RP!$C$4:$C$429</c:f>
              <c:numCache>
                <c:formatCode>General</c:formatCode>
                <c:ptCount val="426"/>
                <c:pt idx="0">
                  <c:v>0</c:v>
                </c:pt>
                <c:pt idx="1">
                  <c:v>1</c:v>
                </c:pt>
                <c:pt idx="2">
                  <c:v>10000</c:v>
                </c:pt>
                <c:pt idx="3">
                  <c:v>20000</c:v>
                </c:pt>
                <c:pt idx="4">
                  <c:v>30000</c:v>
                </c:pt>
                <c:pt idx="5">
                  <c:v>40000</c:v>
                </c:pt>
                <c:pt idx="6">
                  <c:v>50000</c:v>
                </c:pt>
                <c:pt idx="7">
                  <c:v>60000</c:v>
                </c:pt>
                <c:pt idx="8">
                  <c:v>70000</c:v>
                </c:pt>
                <c:pt idx="9">
                  <c:v>80000</c:v>
                </c:pt>
                <c:pt idx="10">
                  <c:v>90000</c:v>
                </c:pt>
                <c:pt idx="11">
                  <c:v>100000</c:v>
                </c:pt>
                <c:pt idx="12">
                  <c:v>100000</c:v>
                </c:pt>
                <c:pt idx="13">
                  <c:v>100000</c:v>
                </c:pt>
                <c:pt idx="14">
                  <c:v>100000</c:v>
                </c:pt>
                <c:pt idx="15">
                  <c:v>100000</c:v>
                </c:pt>
                <c:pt idx="16">
                  <c:v>100000</c:v>
                </c:pt>
                <c:pt idx="17">
                  <c:v>100000</c:v>
                </c:pt>
                <c:pt idx="18">
                  <c:v>100000</c:v>
                </c:pt>
                <c:pt idx="19">
                  <c:v>100000</c:v>
                </c:pt>
                <c:pt idx="20">
                  <c:v>100000</c:v>
                </c:pt>
                <c:pt idx="21">
                  <c:v>100000</c:v>
                </c:pt>
                <c:pt idx="22">
                  <c:v>100000</c:v>
                </c:pt>
                <c:pt idx="23">
                  <c:v>100000</c:v>
                </c:pt>
                <c:pt idx="24">
                  <c:v>100000</c:v>
                </c:pt>
                <c:pt idx="25">
                  <c:v>100000</c:v>
                </c:pt>
                <c:pt idx="26">
                  <c:v>100000</c:v>
                </c:pt>
                <c:pt idx="27">
                  <c:v>100000</c:v>
                </c:pt>
                <c:pt idx="28">
                  <c:v>100000</c:v>
                </c:pt>
                <c:pt idx="29">
                  <c:v>100000</c:v>
                </c:pt>
                <c:pt idx="30">
                  <c:v>100000</c:v>
                </c:pt>
                <c:pt idx="31">
                  <c:v>100000</c:v>
                </c:pt>
                <c:pt idx="32">
                  <c:v>100000</c:v>
                </c:pt>
                <c:pt idx="33">
                  <c:v>100000</c:v>
                </c:pt>
                <c:pt idx="34">
                  <c:v>100000</c:v>
                </c:pt>
                <c:pt idx="35">
                  <c:v>100000</c:v>
                </c:pt>
                <c:pt idx="36">
                  <c:v>100000</c:v>
                </c:pt>
                <c:pt idx="37">
                  <c:v>100000</c:v>
                </c:pt>
                <c:pt idx="38">
                  <c:v>100000</c:v>
                </c:pt>
                <c:pt idx="39">
                  <c:v>100000</c:v>
                </c:pt>
                <c:pt idx="40">
                  <c:v>100000</c:v>
                </c:pt>
                <c:pt idx="41">
                  <c:v>100000</c:v>
                </c:pt>
                <c:pt idx="42">
                  <c:v>100000</c:v>
                </c:pt>
                <c:pt idx="43">
                  <c:v>100000</c:v>
                </c:pt>
                <c:pt idx="44">
                  <c:v>100000</c:v>
                </c:pt>
                <c:pt idx="45">
                  <c:v>100000</c:v>
                </c:pt>
                <c:pt idx="46">
                  <c:v>100000</c:v>
                </c:pt>
                <c:pt idx="47">
                  <c:v>100000</c:v>
                </c:pt>
                <c:pt idx="48">
                  <c:v>100000</c:v>
                </c:pt>
                <c:pt idx="49">
                  <c:v>100000</c:v>
                </c:pt>
                <c:pt idx="50">
                  <c:v>100000</c:v>
                </c:pt>
                <c:pt idx="51">
                  <c:v>100000</c:v>
                </c:pt>
                <c:pt idx="52">
                  <c:v>100000</c:v>
                </c:pt>
                <c:pt idx="53">
                  <c:v>100000</c:v>
                </c:pt>
                <c:pt idx="54">
                  <c:v>100000</c:v>
                </c:pt>
                <c:pt idx="55">
                  <c:v>100000</c:v>
                </c:pt>
                <c:pt idx="56">
                  <c:v>100000</c:v>
                </c:pt>
                <c:pt idx="57">
                  <c:v>100000</c:v>
                </c:pt>
                <c:pt idx="58">
                  <c:v>100000</c:v>
                </c:pt>
                <c:pt idx="59">
                  <c:v>100000</c:v>
                </c:pt>
                <c:pt idx="60">
                  <c:v>100000</c:v>
                </c:pt>
                <c:pt idx="61">
                  <c:v>100000</c:v>
                </c:pt>
                <c:pt idx="62">
                  <c:v>100000</c:v>
                </c:pt>
                <c:pt idx="63">
                  <c:v>100000</c:v>
                </c:pt>
                <c:pt idx="64">
                  <c:v>100000</c:v>
                </c:pt>
                <c:pt idx="65">
                  <c:v>100000</c:v>
                </c:pt>
                <c:pt idx="66">
                  <c:v>100000</c:v>
                </c:pt>
                <c:pt idx="67">
                  <c:v>100000</c:v>
                </c:pt>
                <c:pt idx="68">
                  <c:v>100000</c:v>
                </c:pt>
                <c:pt idx="69">
                  <c:v>100000</c:v>
                </c:pt>
                <c:pt idx="70">
                  <c:v>100000</c:v>
                </c:pt>
                <c:pt idx="71">
                  <c:v>100000</c:v>
                </c:pt>
                <c:pt idx="72">
                  <c:v>100000</c:v>
                </c:pt>
                <c:pt idx="73">
                  <c:v>100000</c:v>
                </c:pt>
                <c:pt idx="74">
                  <c:v>100000</c:v>
                </c:pt>
                <c:pt idx="75">
                  <c:v>100000</c:v>
                </c:pt>
                <c:pt idx="76">
                  <c:v>100000</c:v>
                </c:pt>
                <c:pt idx="77">
                  <c:v>100000</c:v>
                </c:pt>
                <c:pt idx="78">
                  <c:v>100000</c:v>
                </c:pt>
                <c:pt idx="79">
                  <c:v>100000</c:v>
                </c:pt>
                <c:pt idx="80">
                  <c:v>100000</c:v>
                </c:pt>
                <c:pt idx="81">
                  <c:v>100000</c:v>
                </c:pt>
                <c:pt idx="82">
                  <c:v>100000</c:v>
                </c:pt>
                <c:pt idx="83">
                  <c:v>100000</c:v>
                </c:pt>
                <c:pt idx="84">
                  <c:v>100000</c:v>
                </c:pt>
                <c:pt idx="85">
                  <c:v>100000</c:v>
                </c:pt>
                <c:pt idx="86">
                  <c:v>100000</c:v>
                </c:pt>
                <c:pt idx="87">
                  <c:v>100000</c:v>
                </c:pt>
                <c:pt idx="88">
                  <c:v>100000</c:v>
                </c:pt>
                <c:pt idx="89">
                  <c:v>100000</c:v>
                </c:pt>
                <c:pt idx="90">
                  <c:v>100000</c:v>
                </c:pt>
                <c:pt idx="91">
                  <c:v>100000</c:v>
                </c:pt>
                <c:pt idx="92">
                  <c:v>100000</c:v>
                </c:pt>
                <c:pt idx="93">
                  <c:v>100000</c:v>
                </c:pt>
                <c:pt idx="94">
                  <c:v>100000</c:v>
                </c:pt>
                <c:pt idx="95">
                  <c:v>100000</c:v>
                </c:pt>
                <c:pt idx="96">
                  <c:v>100000</c:v>
                </c:pt>
                <c:pt idx="97">
                  <c:v>100000</c:v>
                </c:pt>
                <c:pt idx="98">
                  <c:v>100000</c:v>
                </c:pt>
                <c:pt idx="99">
                  <c:v>100000</c:v>
                </c:pt>
                <c:pt idx="100">
                  <c:v>100000</c:v>
                </c:pt>
                <c:pt idx="101">
                  <c:v>100000</c:v>
                </c:pt>
                <c:pt idx="102">
                  <c:v>99491</c:v>
                </c:pt>
                <c:pt idx="103">
                  <c:v>99008</c:v>
                </c:pt>
                <c:pt idx="104">
                  <c:v>98526</c:v>
                </c:pt>
                <c:pt idx="105">
                  <c:v>98049</c:v>
                </c:pt>
                <c:pt idx="106">
                  <c:v>97550</c:v>
                </c:pt>
                <c:pt idx="107">
                  <c:v>97058</c:v>
                </c:pt>
                <c:pt idx="108">
                  <c:v>96588</c:v>
                </c:pt>
                <c:pt idx="109">
                  <c:v>96093</c:v>
                </c:pt>
                <c:pt idx="110">
                  <c:v>95608</c:v>
                </c:pt>
                <c:pt idx="111">
                  <c:v>95132</c:v>
                </c:pt>
                <c:pt idx="112">
                  <c:v>94665</c:v>
                </c:pt>
                <c:pt idx="113">
                  <c:v>94237</c:v>
                </c:pt>
                <c:pt idx="114">
                  <c:v>93776</c:v>
                </c:pt>
                <c:pt idx="115">
                  <c:v>93299</c:v>
                </c:pt>
                <c:pt idx="116">
                  <c:v>92840</c:v>
                </c:pt>
                <c:pt idx="117">
                  <c:v>92393</c:v>
                </c:pt>
                <c:pt idx="118">
                  <c:v>91943</c:v>
                </c:pt>
                <c:pt idx="119">
                  <c:v>91471</c:v>
                </c:pt>
                <c:pt idx="120">
                  <c:v>91006</c:v>
                </c:pt>
                <c:pt idx="121">
                  <c:v>90560</c:v>
                </c:pt>
                <c:pt idx="122">
                  <c:v>90104</c:v>
                </c:pt>
                <c:pt idx="123">
                  <c:v>89664</c:v>
                </c:pt>
                <c:pt idx="124">
                  <c:v>89196</c:v>
                </c:pt>
                <c:pt idx="125">
                  <c:v>88739</c:v>
                </c:pt>
                <c:pt idx="126">
                  <c:v>88323</c:v>
                </c:pt>
                <c:pt idx="127">
                  <c:v>87834</c:v>
                </c:pt>
                <c:pt idx="128">
                  <c:v>87346</c:v>
                </c:pt>
                <c:pt idx="129">
                  <c:v>86939</c:v>
                </c:pt>
                <c:pt idx="130">
                  <c:v>86461</c:v>
                </c:pt>
                <c:pt idx="131">
                  <c:v>86003</c:v>
                </c:pt>
                <c:pt idx="132">
                  <c:v>85536</c:v>
                </c:pt>
                <c:pt idx="133">
                  <c:v>85092</c:v>
                </c:pt>
                <c:pt idx="134">
                  <c:v>84671</c:v>
                </c:pt>
                <c:pt idx="135">
                  <c:v>84287</c:v>
                </c:pt>
                <c:pt idx="136">
                  <c:v>83839</c:v>
                </c:pt>
                <c:pt idx="137">
                  <c:v>83449</c:v>
                </c:pt>
                <c:pt idx="138">
                  <c:v>83047</c:v>
                </c:pt>
                <c:pt idx="139">
                  <c:v>82621</c:v>
                </c:pt>
                <c:pt idx="140">
                  <c:v>82228</c:v>
                </c:pt>
                <c:pt idx="141">
                  <c:v>81842</c:v>
                </c:pt>
                <c:pt idx="142">
                  <c:v>81437</c:v>
                </c:pt>
                <c:pt idx="143">
                  <c:v>81047</c:v>
                </c:pt>
                <c:pt idx="144">
                  <c:v>80668</c:v>
                </c:pt>
                <c:pt idx="145">
                  <c:v>80242</c:v>
                </c:pt>
                <c:pt idx="146">
                  <c:v>79999</c:v>
                </c:pt>
                <c:pt idx="147">
                  <c:v>100000</c:v>
                </c:pt>
                <c:pt idx="148">
                  <c:v>99813</c:v>
                </c:pt>
                <c:pt idx="149">
                  <c:v>99304</c:v>
                </c:pt>
                <c:pt idx="150">
                  <c:v>98821</c:v>
                </c:pt>
                <c:pt idx="151">
                  <c:v>98302</c:v>
                </c:pt>
                <c:pt idx="152">
                  <c:v>98013</c:v>
                </c:pt>
                <c:pt idx="153">
                  <c:v>98013</c:v>
                </c:pt>
                <c:pt idx="154">
                  <c:v>97827</c:v>
                </c:pt>
                <c:pt idx="155">
                  <c:v>97343</c:v>
                </c:pt>
                <c:pt idx="156">
                  <c:v>96842</c:v>
                </c:pt>
                <c:pt idx="157">
                  <c:v>96341</c:v>
                </c:pt>
                <c:pt idx="158">
                  <c:v>95846</c:v>
                </c:pt>
                <c:pt idx="159">
                  <c:v>95394</c:v>
                </c:pt>
                <c:pt idx="160">
                  <c:v>94911</c:v>
                </c:pt>
                <c:pt idx="161">
                  <c:v>94469</c:v>
                </c:pt>
                <c:pt idx="162">
                  <c:v>93996</c:v>
                </c:pt>
                <c:pt idx="163">
                  <c:v>93503</c:v>
                </c:pt>
                <c:pt idx="164">
                  <c:v>93001</c:v>
                </c:pt>
                <c:pt idx="165">
                  <c:v>92563</c:v>
                </c:pt>
                <c:pt idx="166">
                  <c:v>92054</c:v>
                </c:pt>
                <c:pt idx="167">
                  <c:v>91596</c:v>
                </c:pt>
                <c:pt idx="168">
                  <c:v>91135</c:v>
                </c:pt>
                <c:pt idx="169">
                  <c:v>90672</c:v>
                </c:pt>
                <c:pt idx="170">
                  <c:v>90247</c:v>
                </c:pt>
                <c:pt idx="171">
                  <c:v>89784</c:v>
                </c:pt>
                <c:pt idx="172">
                  <c:v>89342</c:v>
                </c:pt>
                <c:pt idx="173">
                  <c:v>88887</c:v>
                </c:pt>
                <c:pt idx="174">
                  <c:v>88483</c:v>
                </c:pt>
                <c:pt idx="175">
                  <c:v>88028</c:v>
                </c:pt>
                <c:pt idx="176">
                  <c:v>87590</c:v>
                </c:pt>
                <c:pt idx="177">
                  <c:v>87152</c:v>
                </c:pt>
                <c:pt idx="178">
                  <c:v>86717</c:v>
                </c:pt>
                <c:pt idx="179">
                  <c:v>86261</c:v>
                </c:pt>
                <c:pt idx="180">
                  <c:v>85851</c:v>
                </c:pt>
                <c:pt idx="181">
                  <c:v>85434</c:v>
                </c:pt>
                <c:pt idx="182">
                  <c:v>84978</c:v>
                </c:pt>
                <c:pt idx="183">
                  <c:v>84569</c:v>
                </c:pt>
                <c:pt idx="184">
                  <c:v>84145</c:v>
                </c:pt>
                <c:pt idx="185">
                  <c:v>83707</c:v>
                </c:pt>
                <c:pt idx="186">
                  <c:v>83285</c:v>
                </c:pt>
                <c:pt idx="187">
                  <c:v>82872</c:v>
                </c:pt>
                <c:pt idx="188">
                  <c:v>82421</c:v>
                </c:pt>
                <c:pt idx="189">
                  <c:v>82006</c:v>
                </c:pt>
                <c:pt idx="190">
                  <c:v>81622</c:v>
                </c:pt>
                <c:pt idx="191">
                  <c:v>81209</c:v>
                </c:pt>
                <c:pt idx="192">
                  <c:v>80844</c:v>
                </c:pt>
                <c:pt idx="193">
                  <c:v>80408</c:v>
                </c:pt>
                <c:pt idx="194">
                  <c:v>80021</c:v>
                </c:pt>
                <c:pt idx="195">
                  <c:v>79999</c:v>
                </c:pt>
                <c:pt idx="196">
                  <c:v>100000</c:v>
                </c:pt>
                <c:pt idx="197">
                  <c:v>99486</c:v>
                </c:pt>
                <c:pt idx="198">
                  <c:v>98984</c:v>
                </c:pt>
                <c:pt idx="199">
                  <c:v>98509</c:v>
                </c:pt>
                <c:pt idx="200">
                  <c:v>98017</c:v>
                </c:pt>
                <c:pt idx="201">
                  <c:v>97501</c:v>
                </c:pt>
                <c:pt idx="202">
                  <c:v>96978</c:v>
                </c:pt>
                <c:pt idx="203">
                  <c:v>96485</c:v>
                </c:pt>
                <c:pt idx="204">
                  <c:v>96060</c:v>
                </c:pt>
                <c:pt idx="205">
                  <c:v>96060</c:v>
                </c:pt>
                <c:pt idx="206">
                  <c:v>96029</c:v>
                </c:pt>
                <c:pt idx="207">
                  <c:v>95549</c:v>
                </c:pt>
                <c:pt idx="208">
                  <c:v>95073</c:v>
                </c:pt>
                <c:pt idx="209">
                  <c:v>94592</c:v>
                </c:pt>
                <c:pt idx="210">
                  <c:v>94128</c:v>
                </c:pt>
                <c:pt idx="211">
                  <c:v>93642</c:v>
                </c:pt>
                <c:pt idx="212">
                  <c:v>93195</c:v>
                </c:pt>
                <c:pt idx="213">
                  <c:v>92752</c:v>
                </c:pt>
                <c:pt idx="214">
                  <c:v>92282</c:v>
                </c:pt>
                <c:pt idx="215">
                  <c:v>91831</c:v>
                </c:pt>
                <c:pt idx="216">
                  <c:v>91378</c:v>
                </c:pt>
                <c:pt idx="217">
                  <c:v>90955</c:v>
                </c:pt>
                <c:pt idx="218">
                  <c:v>90540</c:v>
                </c:pt>
                <c:pt idx="219">
                  <c:v>90097</c:v>
                </c:pt>
                <c:pt idx="220">
                  <c:v>89635</c:v>
                </c:pt>
                <c:pt idx="221">
                  <c:v>89184</c:v>
                </c:pt>
                <c:pt idx="222">
                  <c:v>88715</c:v>
                </c:pt>
                <c:pt idx="223">
                  <c:v>88284</c:v>
                </c:pt>
                <c:pt idx="224">
                  <c:v>87857</c:v>
                </c:pt>
                <c:pt idx="225">
                  <c:v>87462</c:v>
                </c:pt>
                <c:pt idx="226">
                  <c:v>87013</c:v>
                </c:pt>
                <c:pt idx="227">
                  <c:v>86579</c:v>
                </c:pt>
                <c:pt idx="228">
                  <c:v>86141</c:v>
                </c:pt>
                <c:pt idx="229">
                  <c:v>85691</c:v>
                </c:pt>
                <c:pt idx="230">
                  <c:v>85227</c:v>
                </c:pt>
                <c:pt idx="231">
                  <c:v>84754</c:v>
                </c:pt>
                <c:pt idx="232">
                  <c:v>84329</c:v>
                </c:pt>
                <c:pt idx="233">
                  <c:v>83930</c:v>
                </c:pt>
                <c:pt idx="234">
                  <c:v>83551</c:v>
                </c:pt>
                <c:pt idx="235">
                  <c:v>83116</c:v>
                </c:pt>
                <c:pt idx="236">
                  <c:v>82700</c:v>
                </c:pt>
                <c:pt idx="237">
                  <c:v>82308</c:v>
                </c:pt>
                <c:pt idx="238">
                  <c:v>81898</c:v>
                </c:pt>
                <c:pt idx="239">
                  <c:v>81480</c:v>
                </c:pt>
                <c:pt idx="240">
                  <c:v>81054</c:v>
                </c:pt>
                <c:pt idx="241">
                  <c:v>80676</c:v>
                </c:pt>
                <c:pt idx="242">
                  <c:v>80287</c:v>
                </c:pt>
                <c:pt idx="243">
                  <c:v>79999</c:v>
                </c:pt>
                <c:pt idx="244">
                  <c:v>100000</c:v>
                </c:pt>
                <c:pt idx="245">
                  <c:v>99845</c:v>
                </c:pt>
                <c:pt idx="246">
                  <c:v>99333</c:v>
                </c:pt>
                <c:pt idx="247">
                  <c:v>98830</c:v>
                </c:pt>
                <c:pt idx="248">
                  <c:v>98380</c:v>
                </c:pt>
                <c:pt idx="249">
                  <c:v>97926</c:v>
                </c:pt>
                <c:pt idx="250">
                  <c:v>97424</c:v>
                </c:pt>
                <c:pt idx="251">
                  <c:v>96958</c:v>
                </c:pt>
                <c:pt idx="252">
                  <c:v>96495</c:v>
                </c:pt>
                <c:pt idx="253">
                  <c:v>96025</c:v>
                </c:pt>
                <c:pt idx="254">
                  <c:v>95538</c:v>
                </c:pt>
                <c:pt idx="255">
                  <c:v>95094</c:v>
                </c:pt>
                <c:pt idx="256">
                  <c:v>94647</c:v>
                </c:pt>
                <c:pt idx="257">
                  <c:v>94647</c:v>
                </c:pt>
                <c:pt idx="258">
                  <c:v>94644</c:v>
                </c:pt>
                <c:pt idx="259">
                  <c:v>94196</c:v>
                </c:pt>
                <c:pt idx="260">
                  <c:v>93761</c:v>
                </c:pt>
                <c:pt idx="261">
                  <c:v>93267</c:v>
                </c:pt>
                <c:pt idx="262">
                  <c:v>92802</c:v>
                </c:pt>
                <c:pt idx="263">
                  <c:v>92363</c:v>
                </c:pt>
                <c:pt idx="264">
                  <c:v>91913</c:v>
                </c:pt>
                <c:pt idx="265">
                  <c:v>91442</c:v>
                </c:pt>
                <c:pt idx="266">
                  <c:v>90973</c:v>
                </c:pt>
                <c:pt idx="267">
                  <c:v>90560</c:v>
                </c:pt>
                <c:pt idx="268">
                  <c:v>90164</c:v>
                </c:pt>
                <c:pt idx="269">
                  <c:v>89705</c:v>
                </c:pt>
                <c:pt idx="270">
                  <c:v>89287</c:v>
                </c:pt>
                <c:pt idx="271">
                  <c:v>88843</c:v>
                </c:pt>
                <c:pt idx="272">
                  <c:v>88414</c:v>
                </c:pt>
                <c:pt idx="273">
                  <c:v>87986</c:v>
                </c:pt>
                <c:pt idx="274">
                  <c:v>87542</c:v>
                </c:pt>
                <c:pt idx="275">
                  <c:v>87099</c:v>
                </c:pt>
                <c:pt idx="276">
                  <c:v>86664</c:v>
                </c:pt>
                <c:pt idx="277">
                  <c:v>86244</c:v>
                </c:pt>
                <c:pt idx="278">
                  <c:v>85811</c:v>
                </c:pt>
                <c:pt idx="279">
                  <c:v>85382</c:v>
                </c:pt>
                <c:pt idx="280">
                  <c:v>84961</c:v>
                </c:pt>
                <c:pt idx="281">
                  <c:v>84524</c:v>
                </c:pt>
                <c:pt idx="282">
                  <c:v>84109</c:v>
                </c:pt>
                <c:pt idx="283">
                  <c:v>83700</c:v>
                </c:pt>
                <c:pt idx="284">
                  <c:v>83303</c:v>
                </c:pt>
                <c:pt idx="285">
                  <c:v>82853</c:v>
                </c:pt>
                <c:pt idx="286">
                  <c:v>82443</c:v>
                </c:pt>
                <c:pt idx="287">
                  <c:v>82038</c:v>
                </c:pt>
                <c:pt idx="288">
                  <c:v>81659</c:v>
                </c:pt>
                <c:pt idx="289">
                  <c:v>81281</c:v>
                </c:pt>
                <c:pt idx="290">
                  <c:v>80880</c:v>
                </c:pt>
                <c:pt idx="291">
                  <c:v>80482</c:v>
                </c:pt>
                <c:pt idx="292">
                  <c:v>80075</c:v>
                </c:pt>
                <c:pt idx="293">
                  <c:v>79999</c:v>
                </c:pt>
                <c:pt idx="294">
                  <c:v>100000</c:v>
                </c:pt>
                <c:pt idx="295">
                  <c:v>99618</c:v>
                </c:pt>
                <c:pt idx="296">
                  <c:v>99091</c:v>
                </c:pt>
                <c:pt idx="297">
                  <c:v>98635</c:v>
                </c:pt>
                <c:pt idx="298">
                  <c:v>98162</c:v>
                </c:pt>
                <c:pt idx="299">
                  <c:v>97681</c:v>
                </c:pt>
                <c:pt idx="300">
                  <c:v>97222</c:v>
                </c:pt>
                <c:pt idx="301">
                  <c:v>96737</c:v>
                </c:pt>
                <c:pt idx="302">
                  <c:v>96246</c:v>
                </c:pt>
                <c:pt idx="303">
                  <c:v>95727</c:v>
                </c:pt>
                <c:pt idx="304">
                  <c:v>95276</c:v>
                </c:pt>
                <c:pt idx="305">
                  <c:v>94755</c:v>
                </c:pt>
                <c:pt idx="306">
                  <c:v>94273</c:v>
                </c:pt>
                <c:pt idx="307">
                  <c:v>93804</c:v>
                </c:pt>
                <c:pt idx="308">
                  <c:v>93574</c:v>
                </c:pt>
                <c:pt idx="309">
                  <c:v>93574</c:v>
                </c:pt>
                <c:pt idx="310">
                  <c:v>93312</c:v>
                </c:pt>
                <c:pt idx="311">
                  <c:v>92845</c:v>
                </c:pt>
                <c:pt idx="312">
                  <c:v>92396</c:v>
                </c:pt>
                <c:pt idx="313">
                  <c:v>91932</c:v>
                </c:pt>
                <c:pt idx="314">
                  <c:v>91488</c:v>
                </c:pt>
                <c:pt idx="315">
                  <c:v>91018</c:v>
                </c:pt>
                <c:pt idx="316">
                  <c:v>90588</c:v>
                </c:pt>
                <c:pt idx="317">
                  <c:v>90150</c:v>
                </c:pt>
                <c:pt idx="318">
                  <c:v>89725</c:v>
                </c:pt>
                <c:pt idx="319">
                  <c:v>89298</c:v>
                </c:pt>
                <c:pt idx="320">
                  <c:v>88819</c:v>
                </c:pt>
                <c:pt idx="321">
                  <c:v>88377</c:v>
                </c:pt>
                <c:pt idx="322">
                  <c:v>87973</c:v>
                </c:pt>
                <c:pt idx="323">
                  <c:v>87530</c:v>
                </c:pt>
                <c:pt idx="324">
                  <c:v>87111</c:v>
                </c:pt>
                <c:pt idx="325">
                  <c:v>86637</c:v>
                </c:pt>
                <c:pt idx="326">
                  <c:v>86220</c:v>
                </c:pt>
                <c:pt idx="327">
                  <c:v>85805</c:v>
                </c:pt>
                <c:pt idx="328">
                  <c:v>85390</c:v>
                </c:pt>
                <c:pt idx="329">
                  <c:v>84994</c:v>
                </c:pt>
                <c:pt idx="330">
                  <c:v>84599</c:v>
                </c:pt>
                <c:pt idx="331">
                  <c:v>84167</c:v>
                </c:pt>
                <c:pt idx="332">
                  <c:v>83736</c:v>
                </c:pt>
                <c:pt idx="333">
                  <c:v>83333</c:v>
                </c:pt>
                <c:pt idx="334">
                  <c:v>82916</c:v>
                </c:pt>
                <c:pt idx="335">
                  <c:v>82487</c:v>
                </c:pt>
                <c:pt idx="336">
                  <c:v>82057</c:v>
                </c:pt>
                <c:pt idx="337">
                  <c:v>81623</c:v>
                </c:pt>
                <c:pt idx="338">
                  <c:v>81222</c:v>
                </c:pt>
                <c:pt idx="339">
                  <c:v>80819</c:v>
                </c:pt>
                <c:pt idx="340">
                  <c:v>80434</c:v>
                </c:pt>
                <c:pt idx="341">
                  <c:v>80024</c:v>
                </c:pt>
                <c:pt idx="342">
                  <c:v>79999</c:v>
                </c:pt>
                <c:pt idx="343">
                  <c:v>100000</c:v>
                </c:pt>
                <c:pt idx="344">
                  <c:v>99589</c:v>
                </c:pt>
                <c:pt idx="345">
                  <c:v>99109</c:v>
                </c:pt>
                <c:pt idx="346">
                  <c:v>98585</c:v>
                </c:pt>
                <c:pt idx="347">
                  <c:v>98100</c:v>
                </c:pt>
                <c:pt idx="348">
                  <c:v>97598</c:v>
                </c:pt>
                <c:pt idx="349">
                  <c:v>97099</c:v>
                </c:pt>
                <c:pt idx="350">
                  <c:v>96653</c:v>
                </c:pt>
                <c:pt idx="351">
                  <c:v>96181</c:v>
                </c:pt>
                <c:pt idx="352">
                  <c:v>95668</c:v>
                </c:pt>
                <c:pt idx="353">
                  <c:v>95187</c:v>
                </c:pt>
                <c:pt idx="354">
                  <c:v>94728</c:v>
                </c:pt>
                <c:pt idx="355">
                  <c:v>94284</c:v>
                </c:pt>
                <c:pt idx="356">
                  <c:v>93789</c:v>
                </c:pt>
                <c:pt idx="357">
                  <c:v>93313</c:v>
                </c:pt>
                <c:pt idx="358">
                  <c:v>92859</c:v>
                </c:pt>
                <c:pt idx="359">
                  <c:v>92827</c:v>
                </c:pt>
                <c:pt idx="360">
                  <c:v>92827</c:v>
                </c:pt>
                <c:pt idx="361">
                  <c:v>92414</c:v>
                </c:pt>
                <c:pt idx="362">
                  <c:v>91960</c:v>
                </c:pt>
                <c:pt idx="363">
                  <c:v>91534</c:v>
                </c:pt>
                <c:pt idx="364">
                  <c:v>91069</c:v>
                </c:pt>
                <c:pt idx="365">
                  <c:v>90627</c:v>
                </c:pt>
                <c:pt idx="366">
                  <c:v>90189</c:v>
                </c:pt>
                <c:pt idx="367">
                  <c:v>89720</c:v>
                </c:pt>
                <c:pt idx="368">
                  <c:v>89269</c:v>
                </c:pt>
                <c:pt idx="369">
                  <c:v>88830</c:v>
                </c:pt>
                <c:pt idx="370">
                  <c:v>88379</c:v>
                </c:pt>
                <c:pt idx="371">
                  <c:v>87958</c:v>
                </c:pt>
                <c:pt idx="372">
                  <c:v>87526</c:v>
                </c:pt>
                <c:pt idx="373">
                  <c:v>87068</c:v>
                </c:pt>
                <c:pt idx="374">
                  <c:v>86628</c:v>
                </c:pt>
                <c:pt idx="375">
                  <c:v>86208</c:v>
                </c:pt>
                <c:pt idx="376">
                  <c:v>85768</c:v>
                </c:pt>
                <c:pt idx="377">
                  <c:v>85324</c:v>
                </c:pt>
                <c:pt idx="378">
                  <c:v>84899</c:v>
                </c:pt>
                <c:pt idx="379">
                  <c:v>84470</c:v>
                </c:pt>
                <c:pt idx="380">
                  <c:v>84086</c:v>
                </c:pt>
                <c:pt idx="381">
                  <c:v>83616</c:v>
                </c:pt>
                <c:pt idx="382">
                  <c:v>83202</c:v>
                </c:pt>
                <c:pt idx="383">
                  <c:v>82788</c:v>
                </c:pt>
                <c:pt idx="384">
                  <c:v>82391</c:v>
                </c:pt>
                <c:pt idx="385">
                  <c:v>81964</c:v>
                </c:pt>
                <c:pt idx="386">
                  <c:v>81560</c:v>
                </c:pt>
                <c:pt idx="387">
                  <c:v>81143</c:v>
                </c:pt>
                <c:pt idx="388">
                  <c:v>80762</c:v>
                </c:pt>
                <c:pt idx="389">
                  <c:v>80338</c:v>
                </c:pt>
                <c:pt idx="390">
                  <c:v>79999</c:v>
                </c:pt>
                <c:pt idx="391">
                  <c:v>100000</c:v>
                </c:pt>
                <c:pt idx="392">
                  <c:v>99897</c:v>
                </c:pt>
                <c:pt idx="393">
                  <c:v>99410</c:v>
                </c:pt>
                <c:pt idx="394">
                  <c:v>98923</c:v>
                </c:pt>
                <c:pt idx="395">
                  <c:v>98441</c:v>
                </c:pt>
                <c:pt idx="396">
                  <c:v>97935</c:v>
                </c:pt>
                <c:pt idx="397">
                  <c:v>97448</c:v>
                </c:pt>
                <c:pt idx="398">
                  <c:v>96965</c:v>
                </c:pt>
                <c:pt idx="399">
                  <c:v>96490</c:v>
                </c:pt>
                <c:pt idx="400">
                  <c:v>96041</c:v>
                </c:pt>
                <c:pt idx="401">
                  <c:v>95538</c:v>
                </c:pt>
                <c:pt idx="402">
                  <c:v>95055</c:v>
                </c:pt>
                <c:pt idx="403">
                  <c:v>94580</c:v>
                </c:pt>
                <c:pt idx="404">
                  <c:v>94097</c:v>
                </c:pt>
                <c:pt idx="405">
                  <c:v>93603</c:v>
                </c:pt>
                <c:pt idx="406">
                  <c:v>93115</c:v>
                </c:pt>
                <c:pt idx="407">
                  <c:v>92664</c:v>
                </c:pt>
                <c:pt idx="408">
                  <c:v>92237</c:v>
                </c:pt>
                <c:pt idx="409">
                  <c:v>92017</c:v>
                </c:pt>
                <c:pt idx="410">
                  <c:v>92017</c:v>
                </c:pt>
                <c:pt idx="411">
                  <c:v>91753</c:v>
                </c:pt>
                <c:pt idx="412">
                  <c:v>91299</c:v>
                </c:pt>
                <c:pt idx="413">
                  <c:v>90844</c:v>
                </c:pt>
                <c:pt idx="414">
                  <c:v>90402</c:v>
                </c:pt>
                <c:pt idx="415">
                  <c:v>89980</c:v>
                </c:pt>
                <c:pt idx="416">
                  <c:v>89546</c:v>
                </c:pt>
                <c:pt idx="417">
                  <c:v>89104</c:v>
                </c:pt>
                <c:pt idx="418">
                  <c:v>88651</c:v>
                </c:pt>
                <c:pt idx="419">
                  <c:v>88207</c:v>
                </c:pt>
                <c:pt idx="420">
                  <c:v>87755</c:v>
                </c:pt>
                <c:pt idx="421">
                  <c:v>87333</c:v>
                </c:pt>
                <c:pt idx="422">
                  <c:v>86898</c:v>
                </c:pt>
                <c:pt idx="423">
                  <c:v>86463</c:v>
                </c:pt>
                <c:pt idx="424">
                  <c:v>86048</c:v>
                </c:pt>
                <c:pt idx="425">
                  <c:v>85603</c:v>
                </c:pt>
              </c:numCache>
            </c:numRef>
          </c:yVal>
          <c:smooth val="1"/>
        </c:ser>
        <c:axId val="107679744"/>
        <c:axId val="107682048"/>
      </c:scatterChart>
      <c:valAx>
        <c:axId val="107679744"/>
        <c:scaling>
          <c:orientation val="minMax"/>
          <c:max val="4000000"/>
          <c:min val="0"/>
        </c:scaling>
        <c:axPos val="b"/>
        <c:title>
          <c:tx>
            <c:rich>
              <a:bodyPr/>
              <a:lstStyle/>
              <a:p>
                <a:pPr>
                  <a:defRPr/>
                </a:pPr>
                <a:r>
                  <a:rPr lang="de-DE"/>
                  <a:t>Number</a:t>
                </a:r>
                <a:r>
                  <a:rPr lang="de-DE" baseline="0"/>
                  <a:t> of operations (x1,000,000)</a:t>
                </a:r>
                <a:endParaRPr lang="de-DE"/>
              </a:p>
            </c:rich>
          </c:tx>
          <c:layout/>
        </c:title>
        <c:numFmt formatCode="General" sourceLinked="1"/>
        <c:tickLblPos val="nextTo"/>
        <c:crossAx val="107682048"/>
        <c:crosses val="autoZero"/>
        <c:crossBetween val="midCat"/>
        <c:dispUnits>
          <c:builtInUnit val="millions"/>
        </c:dispUnits>
      </c:valAx>
      <c:valAx>
        <c:axId val="107682048"/>
        <c:scaling>
          <c:orientation val="minMax"/>
          <c:max val="100000"/>
          <c:min val="70000"/>
        </c:scaling>
        <c:axPos val="l"/>
        <c:title>
          <c:tx>
            <c:rich>
              <a:bodyPr rot="-5400000" vert="horz"/>
              <a:lstStyle/>
              <a:p>
                <a:pPr>
                  <a:defRPr/>
                </a:pPr>
                <a:r>
                  <a:rPr lang="en-US"/>
                  <a:t>Sample size (x1,000)</a:t>
                </a:r>
              </a:p>
            </c:rich>
          </c:tx>
          <c:layout/>
        </c:title>
        <c:numFmt formatCode="General" sourceLinked="1"/>
        <c:tickLblPos val="nextTo"/>
        <c:crossAx val="107679744"/>
        <c:crosses val="autoZero"/>
        <c:crossBetween val="midCat"/>
        <c:dispUnits>
          <c:builtInUnit val="thousands"/>
        </c:dispUnits>
      </c:valAx>
    </c:plotArea>
    <c:legend>
      <c:legendPos val="r"/>
      <c:layout>
        <c:manualLayout>
          <c:xMode val="edge"/>
          <c:yMode val="edge"/>
          <c:x val="0.66417045454545665"/>
          <c:y val="0.58294930555555569"/>
          <c:w val="0.24609469696969696"/>
          <c:h val="0.15948125000000046"/>
        </c:manualLayout>
      </c:layout>
      <c:overlay val="1"/>
    </c:legend>
    <c:plotVisOnly val="1"/>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autoTitleDeleted val="1"/>
    <c:plotArea>
      <c:layout/>
      <c:scatterChart>
        <c:scatterStyle val="smoothMarker"/>
        <c:ser>
          <c:idx val="0"/>
          <c:order val="0"/>
          <c:tx>
            <c:v>Random Pairing</c:v>
          </c:tx>
          <c:marker>
            <c:symbol val="none"/>
          </c:marker>
          <c:xVal>
            <c:numRef>
              <c:f>RP!$A$4:$A$429</c:f>
              <c:numCache>
                <c:formatCode>General</c:formatCode>
                <c:ptCount val="426"/>
                <c:pt idx="0">
                  <c:v>0</c:v>
                </c:pt>
                <c:pt idx="1">
                  <c:v>0</c:v>
                </c:pt>
                <c:pt idx="2">
                  <c:v>9999</c:v>
                </c:pt>
                <c:pt idx="3">
                  <c:v>19999</c:v>
                </c:pt>
                <c:pt idx="4">
                  <c:v>29999</c:v>
                </c:pt>
                <c:pt idx="5">
                  <c:v>39999</c:v>
                </c:pt>
                <c:pt idx="6">
                  <c:v>49999</c:v>
                </c:pt>
                <c:pt idx="7">
                  <c:v>59999</c:v>
                </c:pt>
                <c:pt idx="8">
                  <c:v>69999</c:v>
                </c:pt>
                <c:pt idx="9">
                  <c:v>79999</c:v>
                </c:pt>
                <c:pt idx="10">
                  <c:v>89999</c:v>
                </c:pt>
                <c:pt idx="11">
                  <c:v>99999</c:v>
                </c:pt>
                <c:pt idx="12">
                  <c:v>109999</c:v>
                </c:pt>
                <c:pt idx="13">
                  <c:v>119999</c:v>
                </c:pt>
                <c:pt idx="14">
                  <c:v>129999</c:v>
                </c:pt>
                <c:pt idx="15">
                  <c:v>139999</c:v>
                </c:pt>
                <c:pt idx="16">
                  <c:v>149999</c:v>
                </c:pt>
                <c:pt idx="17">
                  <c:v>159999</c:v>
                </c:pt>
                <c:pt idx="18">
                  <c:v>169999</c:v>
                </c:pt>
                <c:pt idx="19">
                  <c:v>179999</c:v>
                </c:pt>
                <c:pt idx="20">
                  <c:v>189999</c:v>
                </c:pt>
                <c:pt idx="21">
                  <c:v>199999</c:v>
                </c:pt>
                <c:pt idx="22">
                  <c:v>209999</c:v>
                </c:pt>
                <c:pt idx="23">
                  <c:v>219999</c:v>
                </c:pt>
                <c:pt idx="24">
                  <c:v>229999</c:v>
                </c:pt>
                <c:pt idx="25">
                  <c:v>239999</c:v>
                </c:pt>
                <c:pt idx="26">
                  <c:v>249999</c:v>
                </c:pt>
                <c:pt idx="27">
                  <c:v>259999</c:v>
                </c:pt>
                <c:pt idx="28">
                  <c:v>269999</c:v>
                </c:pt>
                <c:pt idx="29">
                  <c:v>279999</c:v>
                </c:pt>
                <c:pt idx="30">
                  <c:v>289999</c:v>
                </c:pt>
                <c:pt idx="31">
                  <c:v>299999</c:v>
                </c:pt>
                <c:pt idx="32">
                  <c:v>309999</c:v>
                </c:pt>
                <c:pt idx="33">
                  <c:v>319999</c:v>
                </c:pt>
                <c:pt idx="34">
                  <c:v>329999</c:v>
                </c:pt>
                <c:pt idx="35">
                  <c:v>339999</c:v>
                </c:pt>
                <c:pt idx="36">
                  <c:v>349999</c:v>
                </c:pt>
                <c:pt idx="37">
                  <c:v>359999</c:v>
                </c:pt>
                <c:pt idx="38">
                  <c:v>369999</c:v>
                </c:pt>
                <c:pt idx="39">
                  <c:v>379999</c:v>
                </c:pt>
                <c:pt idx="40">
                  <c:v>389999</c:v>
                </c:pt>
                <c:pt idx="41">
                  <c:v>399999</c:v>
                </c:pt>
                <c:pt idx="42">
                  <c:v>409999</c:v>
                </c:pt>
                <c:pt idx="43">
                  <c:v>419999</c:v>
                </c:pt>
                <c:pt idx="44">
                  <c:v>429999</c:v>
                </c:pt>
                <c:pt idx="45">
                  <c:v>439999</c:v>
                </c:pt>
                <c:pt idx="46">
                  <c:v>449999</c:v>
                </c:pt>
                <c:pt idx="47">
                  <c:v>459999</c:v>
                </c:pt>
                <c:pt idx="48">
                  <c:v>469999</c:v>
                </c:pt>
                <c:pt idx="49">
                  <c:v>479999</c:v>
                </c:pt>
                <c:pt idx="50">
                  <c:v>489999</c:v>
                </c:pt>
                <c:pt idx="51">
                  <c:v>499999</c:v>
                </c:pt>
                <c:pt idx="52">
                  <c:v>509999</c:v>
                </c:pt>
                <c:pt idx="53">
                  <c:v>519999</c:v>
                </c:pt>
                <c:pt idx="54">
                  <c:v>529999</c:v>
                </c:pt>
                <c:pt idx="55">
                  <c:v>539999</c:v>
                </c:pt>
                <c:pt idx="56">
                  <c:v>549999</c:v>
                </c:pt>
                <c:pt idx="57">
                  <c:v>559999</c:v>
                </c:pt>
                <c:pt idx="58">
                  <c:v>569999</c:v>
                </c:pt>
                <c:pt idx="59">
                  <c:v>579999</c:v>
                </c:pt>
                <c:pt idx="60">
                  <c:v>589999</c:v>
                </c:pt>
                <c:pt idx="61">
                  <c:v>599999</c:v>
                </c:pt>
                <c:pt idx="62">
                  <c:v>609999</c:v>
                </c:pt>
                <c:pt idx="63">
                  <c:v>619999</c:v>
                </c:pt>
                <c:pt idx="64">
                  <c:v>629999</c:v>
                </c:pt>
                <c:pt idx="65">
                  <c:v>639999</c:v>
                </c:pt>
                <c:pt idx="66">
                  <c:v>649999</c:v>
                </c:pt>
                <c:pt idx="67">
                  <c:v>659999</c:v>
                </c:pt>
                <c:pt idx="68">
                  <c:v>669999</c:v>
                </c:pt>
                <c:pt idx="69">
                  <c:v>679999</c:v>
                </c:pt>
                <c:pt idx="70">
                  <c:v>689999</c:v>
                </c:pt>
                <c:pt idx="71">
                  <c:v>699999</c:v>
                </c:pt>
                <c:pt idx="72">
                  <c:v>709999</c:v>
                </c:pt>
                <c:pt idx="73">
                  <c:v>719999</c:v>
                </c:pt>
                <c:pt idx="74">
                  <c:v>729999</c:v>
                </c:pt>
                <c:pt idx="75">
                  <c:v>739999</c:v>
                </c:pt>
                <c:pt idx="76">
                  <c:v>749999</c:v>
                </c:pt>
                <c:pt idx="77">
                  <c:v>759999</c:v>
                </c:pt>
                <c:pt idx="78">
                  <c:v>769999</c:v>
                </c:pt>
                <c:pt idx="79">
                  <c:v>779999</c:v>
                </c:pt>
                <c:pt idx="80">
                  <c:v>789999</c:v>
                </c:pt>
                <c:pt idx="81">
                  <c:v>799999</c:v>
                </c:pt>
                <c:pt idx="82">
                  <c:v>809999</c:v>
                </c:pt>
                <c:pt idx="83">
                  <c:v>819999</c:v>
                </c:pt>
                <c:pt idx="84">
                  <c:v>829999</c:v>
                </c:pt>
                <c:pt idx="85">
                  <c:v>839999</c:v>
                </c:pt>
                <c:pt idx="86">
                  <c:v>849999</c:v>
                </c:pt>
                <c:pt idx="87">
                  <c:v>859999</c:v>
                </c:pt>
                <c:pt idx="88">
                  <c:v>869999</c:v>
                </c:pt>
                <c:pt idx="89">
                  <c:v>879999</c:v>
                </c:pt>
                <c:pt idx="90">
                  <c:v>889999</c:v>
                </c:pt>
                <c:pt idx="91">
                  <c:v>899999</c:v>
                </c:pt>
                <c:pt idx="92">
                  <c:v>909999</c:v>
                </c:pt>
                <c:pt idx="93">
                  <c:v>919999</c:v>
                </c:pt>
                <c:pt idx="94">
                  <c:v>929999</c:v>
                </c:pt>
                <c:pt idx="95">
                  <c:v>939999</c:v>
                </c:pt>
                <c:pt idx="96">
                  <c:v>949999</c:v>
                </c:pt>
                <c:pt idx="97">
                  <c:v>959999</c:v>
                </c:pt>
                <c:pt idx="98">
                  <c:v>969999</c:v>
                </c:pt>
                <c:pt idx="99">
                  <c:v>979999</c:v>
                </c:pt>
                <c:pt idx="100">
                  <c:v>989999</c:v>
                </c:pt>
                <c:pt idx="101">
                  <c:v>999999</c:v>
                </c:pt>
                <c:pt idx="102">
                  <c:v>1009999</c:v>
                </c:pt>
                <c:pt idx="103">
                  <c:v>1019999</c:v>
                </c:pt>
                <c:pt idx="104">
                  <c:v>1029999</c:v>
                </c:pt>
                <c:pt idx="105">
                  <c:v>1039999</c:v>
                </c:pt>
                <c:pt idx="106">
                  <c:v>1049999</c:v>
                </c:pt>
                <c:pt idx="107">
                  <c:v>1059999</c:v>
                </c:pt>
                <c:pt idx="108">
                  <c:v>1069999</c:v>
                </c:pt>
                <c:pt idx="109">
                  <c:v>1079999</c:v>
                </c:pt>
                <c:pt idx="110">
                  <c:v>1089999</c:v>
                </c:pt>
                <c:pt idx="111">
                  <c:v>1099999</c:v>
                </c:pt>
                <c:pt idx="112">
                  <c:v>1109999</c:v>
                </c:pt>
                <c:pt idx="113">
                  <c:v>1119999</c:v>
                </c:pt>
                <c:pt idx="114">
                  <c:v>1129999</c:v>
                </c:pt>
                <c:pt idx="115">
                  <c:v>1139999</c:v>
                </c:pt>
                <c:pt idx="116">
                  <c:v>1149999</c:v>
                </c:pt>
                <c:pt idx="117">
                  <c:v>1159999</c:v>
                </c:pt>
                <c:pt idx="118">
                  <c:v>1169999</c:v>
                </c:pt>
                <c:pt idx="119">
                  <c:v>1179999</c:v>
                </c:pt>
                <c:pt idx="120">
                  <c:v>1189999</c:v>
                </c:pt>
                <c:pt idx="121">
                  <c:v>1199999</c:v>
                </c:pt>
                <c:pt idx="122">
                  <c:v>1209999</c:v>
                </c:pt>
                <c:pt idx="123">
                  <c:v>1219999</c:v>
                </c:pt>
                <c:pt idx="124">
                  <c:v>1229999</c:v>
                </c:pt>
                <c:pt idx="125">
                  <c:v>1239999</c:v>
                </c:pt>
                <c:pt idx="126">
                  <c:v>1249999</c:v>
                </c:pt>
                <c:pt idx="127">
                  <c:v>1259999</c:v>
                </c:pt>
                <c:pt idx="128">
                  <c:v>1269999</c:v>
                </c:pt>
                <c:pt idx="129">
                  <c:v>1279999</c:v>
                </c:pt>
                <c:pt idx="130">
                  <c:v>1289999</c:v>
                </c:pt>
                <c:pt idx="131">
                  <c:v>1299999</c:v>
                </c:pt>
                <c:pt idx="132">
                  <c:v>1309999</c:v>
                </c:pt>
                <c:pt idx="133">
                  <c:v>1319999</c:v>
                </c:pt>
                <c:pt idx="134">
                  <c:v>1329999</c:v>
                </c:pt>
                <c:pt idx="135">
                  <c:v>1339999</c:v>
                </c:pt>
                <c:pt idx="136">
                  <c:v>1349999</c:v>
                </c:pt>
                <c:pt idx="137">
                  <c:v>1359999</c:v>
                </c:pt>
                <c:pt idx="138">
                  <c:v>1369999</c:v>
                </c:pt>
                <c:pt idx="139">
                  <c:v>1379999</c:v>
                </c:pt>
                <c:pt idx="140">
                  <c:v>1389999</c:v>
                </c:pt>
                <c:pt idx="141">
                  <c:v>1399999</c:v>
                </c:pt>
                <c:pt idx="142">
                  <c:v>1409999</c:v>
                </c:pt>
                <c:pt idx="143">
                  <c:v>1419999</c:v>
                </c:pt>
                <c:pt idx="144">
                  <c:v>1429999</c:v>
                </c:pt>
                <c:pt idx="145">
                  <c:v>1439999</c:v>
                </c:pt>
                <c:pt idx="146">
                  <c:v>1446102</c:v>
                </c:pt>
                <c:pt idx="147">
                  <c:v>1446102</c:v>
                </c:pt>
                <c:pt idx="148">
                  <c:v>1449999</c:v>
                </c:pt>
                <c:pt idx="149">
                  <c:v>1459999</c:v>
                </c:pt>
                <c:pt idx="150">
                  <c:v>1469999</c:v>
                </c:pt>
                <c:pt idx="151">
                  <c:v>1479999</c:v>
                </c:pt>
                <c:pt idx="152">
                  <c:v>1485660</c:v>
                </c:pt>
                <c:pt idx="153">
                  <c:v>1485660</c:v>
                </c:pt>
                <c:pt idx="154">
                  <c:v>1489999</c:v>
                </c:pt>
                <c:pt idx="155">
                  <c:v>1499999</c:v>
                </c:pt>
                <c:pt idx="156">
                  <c:v>1509999</c:v>
                </c:pt>
                <c:pt idx="157">
                  <c:v>1519999</c:v>
                </c:pt>
                <c:pt idx="158">
                  <c:v>1529999</c:v>
                </c:pt>
                <c:pt idx="159">
                  <c:v>1539999</c:v>
                </c:pt>
                <c:pt idx="160">
                  <c:v>1549999</c:v>
                </c:pt>
                <c:pt idx="161">
                  <c:v>1559999</c:v>
                </c:pt>
                <c:pt idx="162">
                  <c:v>1569999</c:v>
                </c:pt>
                <c:pt idx="163">
                  <c:v>1579999</c:v>
                </c:pt>
                <c:pt idx="164">
                  <c:v>1589999</c:v>
                </c:pt>
                <c:pt idx="165">
                  <c:v>1599999</c:v>
                </c:pt>
                <c:pt idx="166">
                  <c:v>1609999</c:v>
                </c:pt>
                <c:pt idx="167">
                  <c:v>1619999</c:v>
                </c:pt>
                <c:pt idx="168">
                  <c:v>1629999</c:v>
                </c:pt>
                <c:pt idx="169">
                  <c:v>1639999</c:v>
                </c:pt>
                <c:pt idx="170">
                  <c:v>1649999</c:v>
                </c:pt>
                <c:pt idx="171">
                  <c:v>1659999</c:v>
                </c:pt>
                <c:pt idx="172">
                  <c:v>1669999</c:v>
                </c:pt>
                <c:pt idx="173">
                  <c:v>1679999</c:v>
                </c:pt>
                <c:pt idx="174">
                  <c:v>1689999</c:v>
                </c:pt>
                <c:pt idx="175">
                  <c:v>1699999</c:v>
                </c:pt>
                <c:pt idx="176">
                  <c:v>1709999</c:v>
                </c:pt>
                <c:pt idx="177">
                  <c:v>1719999</c:v>
                </c:pt>
                <c:pt idx="178">
                  <c:v>1729999</c:v>
                </c:pt>
                <c:pt idx="179">
                  <c:v>1739999</c:v>
                </c:pt>
                <c:pt idx="180">
                  <c:v>1749999</c:v>
                </c:pt>
                <c:pt idx="181">
                  <c:v>1759999</c:v>
                </c:pt>
                <c:pt idx="182">
                  <c:v>1769999</c:v>
                </c:pt>
                <c:pt idx="183">
                  <c:v>1779999</c:v>
                </c:pt>
                <c:pt idx="184">
                  <c:v>1789999</c:v>
                </c:pt>
                <c:pt idx="185">
                  <c:v>1799999</c:v>
                </c:pt>
                <c:pt idx="186">
                  <c:v>1809999</c:v>
                </c:pt>
                <c:pt idx="187">
                  <c:v>1819999</c:v>
                </c:pt>
                <c:pt idx="188">
                  <c:v>1829999</c:v>
                </c:pt>
                <c:pt idx="189">
                  <c:v>1839999</c:v>
                </c:pt>
                <c:pt idx="190">
                  <c:v>1849999</c:v>
                </c:pt>
                <c:pt idx="191">
                  <c:v>1859999</c:v>
                </c:pt>
                <c:pt idx="192">
                  <c:v>1869999</c:v>
                </c:pt>
                <c:pt idx="193">
                  <c:v>1879999</c:v>
                </c:pt>
                <c:pt idx="194">
                  <c:v>1889999</c:v>
                </c:pt>
                <c:pt idx="195">
                  <c:v>1890469</c:v>
                </c:pt>
                <c:pt idx="196">
                  <c:v>1890469</c:v>
                </c:pt>
                <c:pt idx="197">
                  <c:v>1899999</c:v>
                </c:pt>
                <c:pt idx="198">
                  <c:v>1909999</c:v>
                </c:pt>
                <c:pt idx="199">
                  <c:v>1919999</c:v>
                </c:pt>
                <c:pt idx="200">
                  <c:v>1929999</c:v>
                </c:pt>
                <c:pt idx="201">
                  <c:v>1939999</c:v>
                </c:pt>
                <c:pt idx="202">
                  <c:v>1949999</c:v>
                </c:pt>
                <c:pt idx="203">
                  <c:v>1959999</c:v>
                </c:pt>
                <c:pt idx="204">
                  <c:v>1969234</c:v>
                </c:pt>
                <c:pt idx="205">
                  <c:v>1969234</c:v>
                </c:pt>
                <c:pt idx="206">
                  <c:v>1969999</c:v>
                </c:pt>
                <c:pt idx="207">
                  <c:v>1979999</c:v>
                </c:pt>
                <c:pt idx="208">
                  <c:v>1989999</c:v>
                </c:pt>
                <c:pt idx="209">
                  <c:v>1999999</c:v>
                </c:pt>
                <c:pt idx="210">
                  <c:v>2009999</c:v>
                </c:pt>
                <c:pt idx="211">
                  <c:v>2019999</c:v>
                </c:pt>
                <c:pt idx="212">
                  <c:v>2029999</c:v>
                </c:pt>
                <c:pt idx="213">
                  <c:v>2039999</c:v>
                </c:pt>
                <c:pt idx="214">
                  <c:v>2049999</c:v>
                </c:pt>
                <c:pt idx="215">
                  <c:v>2059999</c:v>
                </c:pt>
                <c:pt idx="216">
                  <c:v>2069999</c:v>
                </c:pt>
                <c:pt idx="217">
                  <c:v>2079999</c:v>
                </c:pt>
                <c:pt idx="218">
                  <c:v>2089999</c:v>
                </c:pt>
                <c:pt idx="219">
                  <c:v>2099999</c:v>
                </c:pt>
                <c:pt idx="220">
                  <c:v>2109999</c:v>
                </c:pt>
                <c:pt idx="221">
                  <c:v>2119999</c:v>
                </c:pt>
                <c:pt idx="222">
                  <c:v>2129999</c:v>
                </c:pt>
                <c:pt idx="223">
                  <c:v>2139999</c:v>
                </c:pt>
                <c:pt idx="224">
                  <c:v>2149999</c:v>
                </c:pt>
                <c:pt idx="225">
                  <c:v>2159999</c:v>
                </c:pt>
                <c:pt idx="226">
                  <c:v>2169999</c:v>
                </c:pt>
                <c:pt idx="227">
                  <c:v>2179999</c:v>
                </c:pt>
                <c:pt idx="228">
                  <c:v>2189999</c:v>
                </c:pt>
                <c:pt idx="229">
                  <c:v>2199999</c:v>
                </c:pt>
                <c:pt idx="230">
                  <c:v>2209999</c:v>
                </c:pt>
                <c:pt idx="231">
                  <c:v>2219999</c:v>
                </c:pt>
                <c:pt idx="232">
                  <c:v>2229999</c:v>
                </c:pt>
                <c:pt idx="233">
                  <c:v>2239999</c:v>
                </c:pt>
                <c:pt idx="234">
                  <c:v>2249999</c:v>
                </c:pt>
                <c:pt idx="235">
                  <c:v>2259999</c:v>
                </c:pt>
                <c:pt idx="236">
                  <c:v>2269999</c:v>
                </c:pt>
                <c:pt idx="237">
                  <c:v>2279999</c:v>
                </c:pt>
                <c:pt idx="238">
                  <c:v>2289999</c:v>
                </c:pt>
                <c:pt idx="239">
                  <c:v>2299999</c:v>
                </c:pt>
                <c:pt idx="240">
                  <c:v>2309999</c:v>
                </c:pt>
                <c:pt idx="241">
                  <c:v>2319999</c:v>
                </c:pt>
                <c:pt idx="242">
                  <c:v>2329999</c:v>
                </c:pt>
                <c:pt idx="243">
                  <c:v>2336854</c:v>
                </c:pt>
                <c:pt idx="244">
                  <c:v>2336854</c:v>
                </c:pt>
                <c:pt idx="245">
                  <c:v>2339999</c:v>
                </c:pt>
                <c:pt idx="246">
                  <c:v>2349999</c:v>
                </c:pt>
                <c:pt idx="247">
                  <c:v>2359999</c:v>
                </c:pt>
                <c:pt idx="248">
                  <c:v>2369999</c:v>
                </c:pt>
                <c:pt idx="249">
                  <c:v>2379999</c:v>
                </c:pt>
                <c:pt idx="250">
                  <c:v>2389999</c:v>
                </c:pt>
                <c:pt idx="251">
                  <c:v>2399999</c:v>
                </c:pt>
                <c:pt idx="252">
                  <c:v>2409999</c:v>
                </c:pt>
                <c:pt idx="253">
                  <c:v>2419999</c:v>
                </c:pt>
                <c:pt idx="254">
                  <c:v>2429999</c:v>
                </c:pt>
                <c:pt idx="255">
                  <c:v>2439999</c:v>
                </c:pt>
                <c:pt idx="256">
                  <c:v>2449837</c:v>
                </c:pt>
                <c:pt idx="257">
                  <c:v>2449837</c:v>
                </c:pt>
                <c:pt idx="258">
                  <c:v>2449999</c:v>
                </c:pt>
                <c:pt idx="259">
                  <c:v>2459999</c:v>
                </c:pt>
                <c:pt idx="260">
                  <c:v>2469999</c:v>
                </c:pt>
                <c:pt idx="261">
                  <c:v>2479999</c:v>
                </c:pt>
                <c:pt idx="262">
                  <c:v>2489999</c:v>
                </c:pt>
                <c:pt idx="263">
                  <c:v>2499999</c:v>
                </c:pt>
                <c:pt idx="264">
                  <c:v>2509999</c:v>
                </c:pt>
                <c:pt idx="265">
                  <c:v>2519999</c:v>
                </c:pt>
                <c:pt idx="266">
                  <c:v>2529999</c:v>
                </c:pt>
                <c:pt idx="267">
                  <c:v>2539999</c:v>
                </c:pt>
                <c:pt idx="268">
                  <c:v>2549999</c:v>
                </c:pt>
                <c:pt idx="269">
                  <c:v>2559999</c:v>
                </c:pt>
                <c:pt idx="270">
                  <c:v>2569999</c:v>
                </c:pt>
                <c:pt idx="271">
                  <c:v>2579999</c:v>
                </c:pt>
                <c:pt idx="272">
                  <c:v>2589999</c:v>
                </c:pt>
                <c:pt idx="273">
                  <c:v>2599999</c:v>
                </c:pt>
                <c:pt idx="274">
                  <c:v>2609999</c:v>
                </c:pt>
                <c:pt idx="275">
                  <c:v>2619999</c:v>
                </c:pt>
                <c:pt idx="276">
                  <c:v>2629999</c:v>
                </c:pt>
                <c:pt idx="277">
                  <c:v>2639999</c:v>
                </c:pt>
                <c:pt idx="278">
                  <c:v>2649999</c:v>
                </c:pt>
                <c:pt idx="279">
                  <c:v>2659999</c:v>
                </c:pt>
                <c:pt idx="280">
                  <c:v>2669999</c:v>
                </c:pt>
                <c:pt idx="281">
                  <c:v>2679999</c:v>
                </c:pt>
                <c:pt idx="282">
                  <c:v>2689999</c:v>
                </c:pt>
                <c:pt idx="283">
                  <c:v>2699999</c:v>
                </c:pt>
                <c:pt idx="284">
                  <c:v>2709999</c:v>
                </c:pt>
                <c:pt idx="285">
                  <c:v>2719999</c:v>
                </c:pt>
                <c:pt idx="286">
                  <c:v>2729999</c:v>
                </c:pt>
                <c:pt idx="287">
                  <c:v>2739999</c:v>
                </c:pt>
                <c:pt idx="288">
                  <c:v>2749999</c:v>
                </c:pt>
                <c:pt idx="289">
                  <c:v>2759999</c:v>
                </c:pt>
                <c:pt idx="290">
                  <c:v>2769999</c:v>
                </c:pt>
                <c:pt idx="291">
                  <c:v>2779999</c:v>
                </c:pt>
                <c:pt idx="292">
                  <c:v>2789999</c:v>
                </c:pt>
                <c:pt idx="293">
                  <c:v>2791873</c:v>
                </c:pt>
                <c:pt idx="294">
                  <c:v>2791873</c:v>
                </c:pt>
                <c:pt idx="295">
                  <c:v>2799999</c:v>
                </c:pt>
                <c:pt idx="296">
                  <c:v>2809999</c:v>
                </c:pt>
                <c:pt idx="297">
                  <c:v>2819999</c:v>
                </c:pt>
                <c:pt idx="298">
                  <c:v>2829999</c:v>
                </c:pt>
                <c:pt idx="299">
                  <c:v>2839999</c:v>
                </c:pt>
                <c:pt idx="300">
                  <c:v>2849999</c:v>
                </c:pt>
                <c:pt idx="301">
                  <c:v>2859999</c:v>
                </c:pt>
                <c:pt idx="302">
                  <c:v>2869999</c:v>
                </c:pt>
                <c:pt idx="303">
                  <c:v>2879999</c:v>
                </c:pt>
                <c:pt idx="304">
                  <c:v>2889999</c:v>
                </c:pt>
                <c:pt idx="305">
                  <c:v>2899999</c:v>
                </c:pt>
                <c:pt idx="306">
                  <c:v>2909999</c:v>
                </c:pt>
                <c:pt idx="307">
                  <c:v>2919999</c:v>
                </c:pt>
                <c:pt idx="308">
                  <c:v>2924712</c:v>
                </c:pt>
                <c:pt idx="309">
                  <c:v>2924712</c:v>
                </c:pt>
                <c:pt idx="310">
                  <c:v>2929999</c:v>
                </c:pt>
                <c:pt idx="311">
                  <c:v>2939999</c:v>
                </c:pt>
                <c:pt idx="312">
                  <c:v>2949999</c:v>
                </c:pt>
                <c:pt idx="313">
                  <c:v>2959999</c:v>
                </c:pt>
                <c:pt idx="314">
                  <c:v>2969999</c:v>
                </c:pt>
                <c:pt idx="315">
                  <c:v>2979999</c:v>
                </c:pt>
                <c:pt idx="316">
                  <c:v>2989999</c:v>
                </c:pt>
                <c:pt idx="317">
                  <c:v>2999999</c:v>
                </c:pt>
                <c:pt idx="318">
                  <c:v>3009999</c:v>
                </c:pt>
                <c:pt idx="319">
                  <c:v>3019999</c:v>
                </c:pt>
                <c:pt idx="320">
                  <c:v>3029999</c:v>
                </c:pt>
                <c:pt idx="321">
                  <c:v>3039999</c:v>
                </c:pt>
                <c:pt idx="322">
                  <c:v>3049999</c:v>
                </c:pt>
                <c:pt idx="323">
                  <c:v>3059999</c:v>
                </c:pt>
                <c:pt idx="324">
                  <c:v>3069999</c:v>
                </c:pt>
                <c:pt idx="325">
                  <c:v>3079999</c:v>
                </c:pt>
                <c:pt idx="326">
                  <c:v>3089999</c:v>
                </c:pt>
                <c:pt idx="327">
                  <c:v>3099999</c:v>
                </c:pt>
                <c:pt idx="328">
                  <c:v>3109999</c:v>
                </c:pt>
                <c:pt idx="329">
                  <c:v>3119999</c:v>
                </c:pt>
                <c:pt idx="330">
                  <c:v>3129999</c:v>
                </c:pt>
                <c:pt idx="331">
                  <c:v>3139999</c:v>
                </c:pt>
                <c:pt idx="332">
                  <c:v>3149999</c:v>
                </c:pt>
                <c:pt idx="333">
                  <c:v>3159999</c:v>
                </c:pt>
                <c:pt idx="334">
                  <c:v>3169999</c:v>
                </c:pt>
                <c:pt idx="335">
                  <c:v>3179999</c:v>
                </c:pt>
                <c:pt idx="336">
                  <c:v>3189999</c:v>
                </c:pt>
                <c:pt idx="337">
                  <c:v>3199999</c:v>
                </c:pt>
                <c:pt idx="338">
                  <c:v>3209999</c:v>
                </c:pt>
                <c:pt idx="339">
                  <c:v>3219999</c:v>
                </c:pt>
                <c:pt idx="340">
                  <c:v>3229999</c:v>
                </c:pt>
                <c:pt idx="341">
                  <c:v>3239999</c:v>
                </c:pt>
                <c:pt idx="342">
                  <c:v>3240558</c:v>
                </c:pt>
                <c:pt idx="343">
                  <c:v>3240558</c:v>
                </c:pt>
                <c:pt idx="344">
                  <c:v>3249999</c:v>
                </c:pt>
                <c:pt idx="345">
                  <c:v>3259999</c:v>
                </c:pt>
                <c:pt idx="346">
                  <c:v>3269999</c:v>
                </c:pt>
                <c:pt idx="347">
                  <c:v>3279999</c:v>
                </c:pt>
                <c:pt idx="348">
                  <c:v>3289999</c:v>
                </c:pt>
                <c:pt idx="349">
                  <c:v>3299999</c:v>
                </c:pt>
                <c:pt idx="350">
                  <c:v>3309999</c:v>
                </c:pt>
                <c:pt idx="351">
                  <c:v>3319999</c:v>
                </c:pt>
                <c:pt idx="352">
                  <c:v>3329999</c:v>
                </c:pt>
                <c:pt idx="353">
                  <c:v>3339999</c:v>
                </c:pt>
                <c:pt idx="354">
                  <c:v>3349999</c:v>
                </c:pt>
                <c:pt idx="355">
                  <c:v>3359999</c:v>
                </c:pt>
                <c:pt idx="356">
                  <c:v>3369999</c:v>
                </c:pt>
                <c:pt idx="357">
                  <c:v>3379999</c:v>
                </c:pt>
                <c:pt idx="358">
                  <c:v>3389999</c:v>
                </c:pt>
                <c:pt idx="359">
                  <c:v>3390734</c:v>
                </c:pt>
                <c:pt idx="360">
                  <c:v>3390734</c:v>
                </c:pt>
                <c:pt idx="361">
                  <c:v>3399999</c:v>
                </c:pt>
                <c:pt idx="362">
                  <c:v>3409999</c:v>
                </c:pt>
                <c:pt idx="363">
                  <c:v>3419999</c:v>
                </c:pt>
                <c:pt idx="364">
                  <c:v>3429999</c:v>
                </c:pt>
                <c:pt idx="365">
                  <c:v>3439999</c:v>
                </c:pt>
                <c:pt idx="366">
                  <c:v>3449999</c:v>
                </c:pt>
                <c:pt idx="367">
                  <c:v>3459999</c:v>
                </c:pt>
                <c:pt idx="368">
                  <c:v>3469999</c:v>
                </c:pt>
                <c:pt idx="369">
                  <c:v>3479999</c:v>
                </c:pt>
                <c:pt idx="370">
                  <c:v>3489999</c:v>
                </c:pt>
                <c:pt idx="371">
                  <c:v>3499999</c:v>
                </c:pt>
                <c:pt idx="372">
                  <c:v>3509999</c:v>
                </c:pt>
                <c:pt idx="373">
                  <c:v>3519999</c:v>
                </c:pt>
                <c:pt idx="374">
                  <c:v>3529999</c:v>
                </c:pt>
                <c:pt idx="375">
                  <c:v>3539999</c:v>
                </c:pt>
                <c:pt idx="376">
                  <c:v>3549999</c:v>
                </c:pt>
                <c:pt idx="377">
                  <c:v>3559999</c:v>
                </c:pt>
                <c:pt idx="378">
                  <c:v>3569999</c:v>
                </c:pt>
                <c:pt idx="379">
                  <c:v>3579999</c:v>
                </c:pt>
                <c:pt idx="380">
                  <c:v>3589999</c:v>
                </c:pt>
                <c:pt idx="381">
                  <c:v>3599999</c:v>
                </c:pt>
                <c:pt idx="382">
                  <c:v>3609999</c:v>
                </c:pt>
                <c:pt idx="383">
                  <c:v>3619999</c:v>
                </c:pt>
                <c:pt idx="384">
                  <c:v>3629999</c:v>
                </c:pt>
                <c:pt idx="385">
                  <c:v>3639999</c:v>
                </c:pt>
                <c:pt idx="386">
                  <c:v>3649999</c:v>
                </c:pt>
                <c:pt idx="387">
                  <c:v>3659999</c:v>
                </c:pt>
                <c:pt idx="388">
                  <c:v>3669999</c:v>
                </c:pt>
                <c:pt idx="389">
                  <c:v>3679999</c:v>
                </c:pt>
                <c:pt idx="390">
                  <c:v>3688039</c:v>
                </c:pt>
                <c:pt idx="391">
                  <c:v>3688039</c:v>
                </c:pt>
                <c:pt idx="392">
                  <c:v>3689999</c:v>
                </c:pt>
                <c:pt idx="393">
                  <c:v>3699999</c:v>
                </c:pt>
                <c:pt idx="394">
                  <c:v>3709999</c:v>
                </c:pt>
                <c:pt idx="395">
                  <c:v>3719999</c:v>
                </c:pt>
                <c:pt idx="396">
                  <c:v>3729999</c:v>
                </c:pt>
                <c:pt idx="397">
                  <c:v>3739999</c:v>
                </c:pt>
                <c:pt idx="398">
                  <c:v>3749999</c:v>
                </c:pt>
                <c:pt idx="399">
                  <c:v>3759999</c:v>
                </c:pt>
                <c:pt idx="400">
                  <c:v>3769999</c:v>
                </c:pt>
                <c:pt idx="401">
                  <c:v>3779999</c:v>
                </c:pt>
                <c:pt idx="402">
                  <c:v>3789999</c:v>
                </c:pt>
                <c:pt idx="403">
                  <c:v>3799999</c:v>
                </c:pt>
                <c:pt idx="404">
                  <c:v>3809999</c:v>
                </c:pt>
                <c:pt idx="405">
                  <c:v>3819999</c:v>
                </c:pt>
                <c:pt idx="406">
                  <c:v>3829999</c:v>
                </c:pt>
                <c:pt idx="407">
                  <c:v>3839999</c:v>
                </c:pt>
                <c:pt idx="408">
                  <c:v>3849999</c:v>
                </c:pt>
                <c:pt idx="409">
                  <c:v>3854545</c:v>
                </c:pt>
                <c:pt idx="410">
                  <c:v>3854545</c:v>
                </c:pt>
                <c:pt idx="411">
                  <c:v>3859999</c:v>
                </c:pt>
                <c:pt idx="412">
                  <c:v>3869999</c:v>
                </c:pt>
                <c:pt idx="413">
                  <c:v>3879999</c:v>
                </c:pt>
                <c:pt idx="414">
                  <c:v>3889999</c:v>
                </c:pt>
                <c:pt idx="415">
                  <c:v>3899999</c:v>
                </c:pt>
                <c:pt idx="416">
                  <c:v>3909999</c:v>
                </c:pt>
                <c:pt idx="417">
                  <c:v>3919999</c:v>
                </c:pt>
                <c:pt idx="418">
                  <c:v>3929999</c:v>
                </c:pt>
                <c:pt idx="419">
                  <c:v>3939999</c:v>
                </c:pt>
                <c:pt idx="420">
                  <c:v>3949999</c:v>
                </c:pt>
                <c:pt idx="421">
                  <c:v>3959999</c:v>
                </c:pt>
                <c:pt idx="422">
                  <c:v>3969999</c:v>
                </c:pt>
                <c:pt idx="423">
                  <c:v>3979999</c:v>
                </c:pt>
                <c:pt idx="424">
                  <c:v>3989999</c:v>
                </c:pt>
                <c:pt idx="425">
                  <c:v>3999999</c:v>
                </c:pt>
              </c:numCache>
            </c:numRef>
          </c:xVal>
          <c:yVal>
            <c:numRef>
              <c:f>RP!$F$4:$F$429</c:f>
              <c:numCache>
                <c:formatCode>General</c:formatCode>
                <c:ptCount val="426"/>
                <c:pt idx="0">
                  <c:v>0</c:v>
                </c:pt>
                <c:pt idx="1">
                  <c:v>1</c:v>
                </c:pt>
                <c:pt idx="2">
                  <c:v>10000</c:v>
                </c:pt>
                <c:pt idx="3">
                  <c:v>20000</c:v>
                </c:pt>
                <c:pt idx="4">
                  <c:v>30000</c:v>
                </c:pt>
                <c:pt idx="5">
                  <c:v>40000</c:v>
                </c:pt>
                <c:pt idx="6">
                  <c:v>50000</c:v>
                </c:pt>
                <c:pt idx="7">
                  <c:v>60000</c:v>
                </c:pt>
                <c:pt idx="8">
                  <c:v>70000</c:v>
                </c:pt>
                <c:pt idx="9">
                  <c:v>80000</c:v>
                </c:pt>
                <c:pt idx="10">
                  <c:v>90000</c:v>
                </c:pt>
                <c:pt idx="11">
                  <c:v>100000</c:v>
                </c:pt>
                <c:pt idx="12">
                  <c:v>100000</c:v>
                </c:pt>
                <c:pt idx="13">
                  <c:v>100000</c:v>
                </c:pt>
                <c:pt idx="14">
                  <c:v>100000</c:v>
                </c:pt>
                <c:pt idx="15">
                  <c:v>100000</c:v>
                </c:pt>
                <c:pt idx="16">
                  <c:v>100000</c:v>
                </c:pt>
                <c:pt idx="17">
                  <c:v>100000</c:v>
                </c:pt>
                <c:pt idx="18">
                  <c:v>100000</c:v>
                </c:pt>
                <c:pt idx="19">
                  <c:v>100000</c:v>
                </c:pt>
                <c:pt idx="20">
                  <c:v>100000</c:v>
                </c:pt>
                <c:pt idx="21">
                  <c:v>100000</c:v>
                </c:pt>
                <c:pt idx="22">
                  <c:v>100000</c:v>
                </c:pt>
                <c:pt idx="23">
                  <c:v>100000</c:v>
                </c:pt>
                <c:pt idx="24">
                  <c:v>100000</c:v>
                </c:pt>
                <c:pt idx="25">
                  <c:v>100000</c:v>
                </c:pt>
                <c:pt idx="26">
                  <c:v>100000</c:v>
                </c:pt>
                <c:pt idx="27">
                  <c:v>100000</c:v>
                </c:pt>
                <c:pt idx="28">
                  <c:v>100000</c:v>
                </c:pt>
                <c:pt idx="29">
                  <c:v>100000</c:v>
                </c:pt>
                <c:pt idx="30">
                  <c:v>100000</c:v>
                </c:pt>
                <c:pt idx="31">
                  <c:v>100000</c:v>
                </c:pt>
                <c:pt idx="32">
                  <c:v>100000</c:v>
                </c:pt>
                <c:pt idx="33">
                  <c:v>100000</c:v>
                </c:pt>
                <c:pt idx="34">
                  <c:v>100000</c:v>
                </c:pt>
                <c:pt idx="35">
                  <c:v>100000</c:v>
                </c:pt>
                <c:pt idx="36">
                  <c:v>100000</c:v>
                </c:pt>
                <c:pt idx="37">
                  <c:v>100000</c:v>
                </c:pt>
                <c:pt idx="38">
                  <c:v>100000</c:v>
                </c:pt>
                <c:pt idx="39">
                  <c:v>100000</c:v>
                </c:pt>
                <c:pt idx="40">
                  <c:v>100000</c:v>
                </c:pt>
                <c:pt idx="41">
                  <c:v>100000</c:v>
                </c:pt>
                <c:pt idx="42">
                  <c:v>100000</c:v>
                </c:pt>
                <c:pt idx="43">
                  <c:v>100000</c:v>
                </c:pt>
                <c:pt idx="44">
                  <c:v>100000</c:v>
                </c:pt>
                <c:pt idx="45">
                  <c:v>100000</c:v>
                </c:pt>
                <c:pt idx="46">
                  <c:v>100000</c:v>
                </c:pt>
                <c:pt idx="47">
                  <c:v>100000</c:v>
                </c:pt>
                <c:pt idx="48">
                  <c:v>100000</c:v>
                </c:pt>
                <c:pt idx="49">
                  <c:v>100000</c:v>
                </c:pt>
                <c:pt idx="50">
                  <c:v>100000</c:v>
                </c:pt>
                <c:pt idx="51">
                  <c:v>100000</c:v>
                </c:pt>
                <c:pt idx="52">
                  <c:v>100000</c:v>
                </c:pt>
                <c:pt idx="53">
                  <c:v>100000</c:v>
                </c:pt>
                <c:pt idx="54">
                  <c:v>100000</c:v>
                </c:pt>
                <c:pt idx="55">
                  <c:v>100000</c:v>
                </c:pt>
                <c:pt idx="56">
                  <c:v>100000</c:v>
                </c:pt>
                <c:pt idx="57">
                  <c:v>100000</c:v>
                </c:pt>
                <c:pt idx="58">
                  <c:v>100000</c:v>
                </c:pt>
                <c:pt idx="59">
                  <c:v>100000</c:v>
                </c:pt>
                <c:pt idx="60">
                  <c:v>100000</c:v>
                </c:pt>
                <c:pt idx="61">
                  <c:v>100000</c:v>
                </c:pt>
                <c:pt idx="62">
                  <c:v>100000</c:v>
                </c:pt>
                <c:pt idx="63">
                  <c:v>100000</c:v>
                </c:pt>
                <c:pt idx="64">
                  <c:v>100000</c:v>
                </c:pt>
                <c:pt idx="65">
                  <c:v>100000</c:v>
                </c:pt>
                <c:pt idx="66">
                  <c:v>100000</c:v>
                </c:pt>
                <c:pt idx="67">
                  <c:v>100000</c:v>
                </c:pt>
                <c:pt idx="68">
                  <c:v>100000</c:v>
                </c:pt>
                <c:pt idx="69">
                  <c:v>100000</c:v>
                </c:pt>
                <c:pt idx="70">
                  <c:v>100000</c:v>
                </c:pt>
                <c:pt idx="71">
                  <c:v>100000</c:v>
                </c:pt>
                <c:pt idx="72">
                  <c:v>100000</c:v>
                </c:pt>
                <c:pt idx="73">
                  <c:v>100000</c:v>
                </c:pt>
                <c:pt idx="74">
                  <c:v>100000</c:v>
                </c:pt>
                <c:pt idx="75">
                  <c:v>100000</c:v>
                </c:pt>
                <c:pt idx="76">
                  <c:v>100000</c:v>
                </c:pt>
                <c:pt idx="77">
                  <c:v>100000</c:v>
                </c:pt>
                <c:pt idx="78">
                  <c:v>100000</c:v>
                </c:pt>
                <c:pt idx="79">
                  <c:v>100000</c:v>
                </c:pt>
                <c:pt idx="80">
                  <c:v>100000</c:v>
                </c:pt>
                <c:pt idx="81">
                  <c:v>100000</c:v>
                </c:pt>
                <c:pt idx="82">
                  <c:v>100000</c:v>
                </c:pt>
                <c:pt idx="83">
                  <c:v>100000</c:v>
                </c:pt>
                <c:pt idx="84">
                  <c:v>100000</c:v>
                </c:pt>
                <c:pt idx="85">
                  <c:v>100000</c:v>
                </c:pt>
                <c:pt idx="86">
                  <c:v>100000</c:v>
                </c:pt>
                <c:pt idx="87">
                  <c:v>100000</c:v>
                </c:pt>
                <c:pt idx="88">
                  <c:v>100000</c:v>
                </c:pt>
                <c:pt idx="89">
                  <c:v>100000</c:v>
                </c:pt>
                <c:pt idx="90">
                  <c:v>100000</c:v>
                </c:pt>
                <c:pt idx="91">
                  <c:v>100000</c:v>
                </c:pt>
                <c:pt idx="92">
                  <c:v>100000</c:v>
                </c:pt>
                <c:pt idx="93">
                  <c:v>100000</c:v>
                </c:pt>
                <c:pt idx="94">
                  <c:v>100000</c:v>
                </c:pt>
                <c:pt idx="95">
                  <c:v>100000</c:v>
                </c:pt>
                <c:pt idx="96">
                  <c:v>100000</c:v>
                </c:pt>
                <c:pt idx="97">
                  <c:v>100000</c:v>
                </c:pt>
                <c:pt idx="98">
                  <c:v>100000</c:v>
                </c:pt>
                <c:pt idx="99">
                  <c:v>100000</c:v>
                </c:pt>
                <c:pt idx="100">
                  <c:v>100000</c:v>
                </c:pt>
                <c:pt idx="101">
                  <c:v>100000</c:v>
                </c:pt>
                <c:pt idx="102">
                  <c:v>99998</c:v>
                </c:pt>
                <c:pt idx="103">
                  <c:v>99985</c:v>
                </c:pt>
                <c:pt idx="104">
                  <c:v>99990</c:v>
                </c:pt>
                <c:pt idx="105">
                  <c:v>99984</c:v>
                </c:pt>
                <c:pt idx="106">
                  <c:v>99995</c:v>
                </c:pt>
                <c:pt idx="107">
                  <c:v>99995</c:v>
                </c:pt>
                <c:pt idx="108">
                  <c:v>99998</c:v>
                </c:pt>
                <c:pt idx="109">
                  <c:v>99989</c:v>
                </c:pt>
                <c:pt idx="110">
                  <c:v>99994</c:v>
                </c:pt>
                <c:pt idx="111">
                  <c:v>99987</c:v>
                </c:pt>
                <c:pt idx="112">
                  <c:v>99987</c:v>
                </c:pt>
                <c:pt idx="113">
                  <c:v>99978</c:v>
                </c:pt>
                <c:pt idx="114">
                  <c:v>99975</c:v>
                </c:pt>
                <c:pt idx="115">
                  <c:v>99977</c:v>
                </c:pt>
                <c:pt idx="116">
                  <c:v>99996</c:v>
                </c:pt>
                <c:pt idx="117">
                  <c:v>99992</c:v>
                </c:pt>
                <c:pt idx="118">
                  <c:v>99998</c:v>
                </c:pt>
                <c:pt idx="119">
                  <c:v>99989</c:v>
                </c:pt>
                <c:pt idx="120">
                  <c:v>99990</c:v>
                </c:pt>
                <c:pt idx="121">
                  <c:v>99979</c:v>
                </c:pt>
                <c:pt idx="122">
                  <c:v>99979</c:v>
                </c:pt>
                <c:pt idx="123">
                  <c:v>99980</c:v>
                </c:pt>
                <c:pt idx="124">
                  <c:v>99984</c:v>
                </c:pt>
                <c:pt idx="125">
                  <c:v>99987</c:v>
                </c:pt>
                <c:pt idx="126">
                  <c:v>99998</c:v>
                </c:pt>
                <c:pt idx="127">
                  <c:v>99984</c:v>
                </c:pt>
                <c:pt idx="128">
                  <c:v>99969</c:v>
                </c:pt>
                <c:pt idx="129">
                  <c:v>99975</c:v>
                </c:pt>
                <c:pt idx="130">
                  <c:v>99955</c:v>
                </c:pt>
                <c:pt idx="131">
                  <c:v>99965</c:v>
                </c:pt>
                <c:pt idx="132">
                  <c:v>99947</c:v>
                </c:pt>
                <c:pt idx="133">
                  <c:v>99950</c:v>
                </c:pt>
                <c:pt idx="134">
                  <c:v>99944</c:v>
                </c:pt>
                <c:pt idx="135">
                  <c:v>99966</c:v>
                </c:pt>
                <c:pt idx="136">
                  <c:v>99963</c:v>
                </c:pt>
                <c:pt idx="137">
                  <c:v>99976</c:v>
                </c:pt>
                <c:pt idx="138">
                  <c:v>99971</c:v>
                </c:pt>
                <c:pt idx="139">
                  <c:v>99972</c:v>
                </c:pt>
                <c:pt idx="140">
                  <c:v>99984</c:v>
                </c:pt>
                <c:pt idx="141">
                  <c:v>99999</c:v>
                </c:pt>
                <c:pt idx="142">
                  <c:v>99990</c:v>
                </c:pt>
                <c:pt idx="143">
                  <c:v>99966</c:v>
                </c:pt>
                <c:pt idx="144">
                  <c:v>99959</c:v>
                </c:pt>
                <c:pt idx="145">
                  <c:v>99967</c:v>
                </c:pt>
                <c:pt idx="146">
                  <c:v>99952</c:v>
                </c:pt>
                <c:pt idx="147">
                  <c:v>99952</c:v>
                </c:pt>
                <c:pt idx="148">
                  <c:v>99932</c:v>
                </c:pt>
                <c:pt idx="149">
                  <c:v>99959</c:v>
                </c:pt>
                <c:pt idx="150">
                  <c:v>99951</c:v>
                </c:pt>
                <c:pt idx="151">
                  <c:v>99950</c:v>
                </c:pt>
                <c:pt idx="152">
                  <c:v>99935</c:v>
                </c:pt>
                <c:pt idx="153">
                  <c:v>99935</c:v>
                </c:pt>
                <c:pt idx="154">
                  <c:v>99951</c:v>
                </c:pt>
                <c:pt idx="155">
                  <c:v>99947</c:v>
                </c:pt>
                <c:pt idx="156">
                  <c:v>99938</c:v>
                </c:pt>
                <c:pt idx="157">
                  <c:v>99959</c:v>
                </c:pt>
                <c:pt idx="158">
                  <c:v>99968</c:v>
                </c:pt>
                <c:pt idx="159">
                  <c:v>99973</c:v>
                </c:pt>
                <c:pt idx="160">
                  <c:v>99983</c:v>
                </c:pt>
                <c:pt idx="161">
                  <c:v>99996</c:v>
                </c:pt>
                <c:pt idx="162">
                  <c:v>99996</c:v>
                </c:pt>
                <c:pt idx="163">
                  <c:v>99988</c:v>
                </c:pt>
                <c:pt idx="164">
                  <c:v>99976</c:v>
                </c:pt>
                <c:pt idx="165">
                  <c:v>99988</c:v>
                </c:pt>
                <c:pt idx="166">
                  <c:v>99983</c:v>
                </c:pt>
                <c:pt idx="167">
                  <c:v>100000</c:v>
                </c:pt>
                <c:pt idx="168">
                  <c:v>99998</c:v>
                </c:pt>
                <c:pt idx="169">
                  <c:v>99986</c:v>
                </c:pt>
                <c:pt idx="170">
                  <c:v>99999</c:v>
                </c:pt>
                <c:pt idx="171">
                  <c:v>99993</c:v>
                </c:pt>
                <c:pt idx="172">
                  <c:v>99982</c:v>
                </c:pt>
                <c:pt idx="173">
                  <c:v>99987</c:v>
                </c:pt>
                <c:pt idx="174">
                  <c:v>99992</c:v>
                </c:pt>
                <c:pt idx="175">
                  <c:v>99993</c:v>
                </c:pt>
                <c:pt idx="176">
                  <c:v>99996</c:v>
                </c:pt>
                <c:pt idx="177">
                  <c:v>99996</c:v>
                </c:pt>
                <c:pt idx="178">
                  <c:v>99996</c:v>
                </c:pt>
                <c:pt idx="179">
                  <c:v>99999</c:v>
                </c:pt>
                <c:pt idx="180">
                  <c:v>99998</c:v>
                </c:pt>
                <c:pt idx="181">
                  <c:v>99990</c:v>
                </c:pt>
                <c:pt idx="182">
                  <c:v>99986</c:v>
                </c:pt>
                <c:pt idx="183">
                  <c:v>99987</c:v>
                </c:pt>
                <c:pt idx="184">
                  <c:v>100000</c:v>
                </c:pt>
                <c:pt idx="185">
                  <c:v>99993</c:v>
                </c:pt>
                <c:pt idx="186">
                  <c:v>99980</c:v>
                </c:pt>
                <c:pt idx="187">
                  <c:v>99978</c:v>
                </c:pt>
                <c:pt idx="188">
                  <c:v>99992</c:v>
                </c:pt>
                <c:pt idx="189">
                  <c:v>99988</c:v>
                </c:pt>
                <c:pt idx="190">
                  <c:v>99983</c:v>
                </c:pt>
                <c:pt idx="191">
                  <c:v>99969</c:v>
                </c:pt>
                <c:pt idx="192">
                  <c:v>99994</c:v>
                </c:pt>
                <c:pt idx="193">
                  <c:v>99978</c:v>
                </c:pt>
                <c:pt idx="194">
                  <c:v>99974</c:v>
                </c:pt>
                <c:pt idx="195">
                  <c:v>99984</c:v>
                </c:pt>
                <c:pt idx="196">
                  <c:v>99984</c:v>
                </c:pt>
                <c:pt idx="197">
                  <c:v>99965</c:v>
                </c:pt>
                <c:pt idx="198">
                  <c:v>99964</c:v>
                </c:pt>
                <c:pt idx="199">
                  <c:v>99953</c:v>
                </c:pt>
                <c:pt idx="200">
                  <c:v>99952</c:v>
                </c:pt>
                <c:pt idx="201">
                  <c:v>99956</c:v>
                </c:pt>
                <c:pt idx="202">
                  <c:v>99948</c:v>
                </c:pt>
                <c:pt idx="203">
                  <c:v>99929</c:v>
                </c:pt>
                <c:pt idx="204">
                  <c:v>99930</c:v>
                </c:pt>
                <c:pt idx="205">
                  <c:v>99930</c:v>
                </c:pt>
                <c:pt idx="206">
                  <c:v>99920</c:v>
                </c:pt>
                <c:pt idx="207">
                  <c:v>99900</c:v>
                </c:pt>
                <c:pt idx="208">
                  <c:v>99907</c:v>
                </c:pt>
                <c:pt idx="209">
                  <c:v>99911</c:v>
                </c:pt>
                <c:pt idx="210">
                  <c:v>99916</c:v>
                </c:pt>
                <c:pt idx="211">
                  <c:v>99924</c:v>
                </c:pt>
                <c:pt idx="212">
                  <c:v>99945</c:v>
                </c:pt>
                <c:pt idx="213">
                  <c:v>99910</c:v>
                </c:pt>
                <c:pt idx="214">
                  <c:v>99930</c:v>
                </c:pt>
                <c:pt idx="215">
                  <c:v>99911</c:v>
                </c:pt>
                <c:pt idx="216">
                  <c:v>99915</c:v>
                </c:pt>
                <c:pt idx="217">
                  <c:v>99892</c:v>
                </c:pt>
                <c:pt idx="218">
                  <c:v>99885</c:v>
                </c:pt>
                <c:pt idx="219">
                  <c:v>99892</c:v>
                </c:pt>
                <c:pt idx="220">
                  <c:v>99896</c:v>
                </c:pt>
                <c:pt idx="221">
                  <c:v>99888</c:v>
                </c:pt>
                <c:pt idx="222">
                  <c:v>99864</c:v>
                </c:pt>
                <c:pt idx="223">
                  <c:v>99868</c:v>
                </c:pt>
                <c:pt idx="224">
                  <c:v>99863</c:v>
                </c:pt>
                <c:pt idx="225">
                  <c:v>99887</c:v>
                </c:pt>
                <c:pt idx="226">
                  <c:v>99889</c:v>
                </c:pt>
                <c:pt idx="227">
                  <c:v>99895</c:v>
                </c:pt>
                <c:pt idx="228">
                  <c:v>99901</c:v>
                </c:pt>
                <c:pt idx="229">
                  <c:v>99929</c:v>
                </c:pt>
                <c:pt idx="230">
                  <c:v>99918</c:v>
                </c:pt>
                <c:pt idx="231">
                  <c:v>99894</c:v>
                </c:pt>
                <c:pt idx="232">
                  <c:v>99903</c:v>
                </c:pt>
                <c:pt idx="233">
                  <c:v>99911</c:v>
                </c:pt>
                <c:pt idx="234">
                  <c:v>99934</c:v>
                </c:pt>
                <c:pt idx="235">
                  <c:v>99909</c:v>
                </c:pt>
                <c:pt idx="236">
                  <c:v>99915</c:v>
                </c:pt>
                <c:pt idx="237">
                  <c:v>99894</c:v>
                </c:pt>
                <c:pt idx="238">
                  <c:v>99894</c:v>
                </c:pt>
                <c:pt idx="239">
                  <c:v>99886</c:v>
                </c:pt>
                <c:pt idx="240">
                  <c:v>99877</c:v>
                </c:pt>
                <c:pt idx="241">
                  <c:v>99895</c:v>
                </c:pt>
                <c:pt idx="242">
                  <c:v>99888</c:v>
                </c:pt>
                <c:pt idx="243">
                  <c:v>99891</c:v>
                </c:pt>
                <c:pt idx="244">
                  <c:v>99891</c:v>
                </c:pt>
                <c:pt idx="245">
                  <c:v>99878</c:v>
                </c:pt>
                <c:pt idx="246">
                  <c:v>99906</c:v>
                </c:pt>
                <c:pt idx="247">
                  <c:v>99894</c:v>
                </c:pt>
                <c:pt idx="248">
                  <c:v>99905</c:v>
                </c:pt>
                <c:pt idx="249">
                  <c:v>99928</c:v>
                </c:pt>
                <c:pt idx="250">
                  <c:v>99907</c:v>
                </c:pt>
                <c:pt idx="251">
                  <c:v>99926</c:v>
                </c:pt>
                <c:pt idx="252">
                  <c:v>99945</c:v>
                </c:pt>
                <c:pt idx="253">
                  <c:v>99941</c:v>
                </c:pt>
                <c:pt idx="254">
                  <c:v>99919</c:v>
                </c:pt>
                <c:pt idx="255">
                  <c:v>99944</c:v>
                </c:pt>
                <c:pt idx="256">
                  <c:v>99946</c:v>
                </c:pt>
                <c:pt idx="257">
                  <c:v>99946</c:v>
                </c:pt>
                <c:pt idx="258">
                  <c:v>99949</c:v>
                </c:pt>
                <c:pt idx="259">
                  <c:v>99960</c:v>
                </c:pt>
                <c:pt idx="260">
                  <c:v>99962</c:v>
                </c:pt>
                <c:pt idx="261">
                  <c:v>99966</c:v>
                </c:pt>
                <c:pt idx="262">
                  <c:v>99980</c:v>
                </c:pt>
                <c:pt idx="263">
                  <c:v>99987</c:v>
                </c:pt>
                <c:pt idx="264">
                  <c:v>99972</c:v>
                </c:pt>
                <c:pt idx="265">
                  <c:v>99983</c:v>
                </c:pt>
                <c:pt idx="266">
                  <c:v>99976</c:v>
                </c:pt>
                <c:pt idx="267">
                  <c:v>99974</c:v>
                </c:pt>
                <c:pt idx="268">
                  <c:v>99980</c:v>
                </c:pt>
                <c:pt idx="269">
                  <c:v>99987</c:v>
                </c:pt>
                <c:pt idx="270">
                  <c:v>99984</c:v>
                </c:pt>
                <c:pt idx="271">
                  <c:v>99973</c:v>
                </c:pt>
                <c:pt idx="272">
                  <c:v>99977</c:v>
                </c:pt>
                <c:pt idx="273">
                  <c:v>99974</c:v>
                </c:pt>
                <c:pt idx="274">
                  <c:v>99965</c:v>
                </c:pt>
                <c:pt idx="275">
                  <c:v>99959</c:v>
                </c:pt>
                <c:pt idx="276">
                  <c:v>99971</c:v>
                </c:pt>
                <c:pt idx="277">
                  <c:v>99963</c:v>
                </c:pt>
                <c:pt idx="278">
                  <c:v>99977</c:v>
                </c:pt>
                <c:pt idx="279">
                  <c:v>99974</c:v>
                </c:pt>
                <c:pt idx="280">
                  <c:v>99961</c:v>
                </c:pt>
                <c:pt idx="281">
                  <c:v>99959</c:v>
                </c:pt>
                <c:pt idx="282">
                  <c:v>99975</c:v>
                </c:pt>
                <c:pt idx="283">
                  <c:v>99974</c:v>
                </c:pt>
                <c:pt idx="284">
                  <c:v>99974</c:v>
                </c:pt>
                <c:pt idx="285">
                  <c:v>99950</c:v>
                </c:pt>
                <c:pt idx="286">
                  <c:v>99945</c:v>
                </c:pt>
                <c:pt idx="287">
                  <c:v>99958</c:v>
                </c:pt>
                <c:pt idx="288">
                  <c:v>99974</c:v>
                </c:pt>
                <c:pt idx="289">
                  <c:v>99963</c:v>
                </c:pt>
                <c:pt idx="290">
                  <c:v>99945</c:v>
                </c:pt>
                <c:pt idx="291">
                  <c:v>99974</c:v>
                </c:pt>
                <c:pt idx="292">
                  <c:v>99981</c:v>
                </c:pt>
                <c:pt idx="293">
                  <c:v>99973</c:v>
                </c:pt>
                <c:pt idx="294">
                  <c:v>99973</c:v>
                </c:pt>
                <c:pt idx="295">
                  <c:v>99968</c:v>
                </c:pt>
                <c:pt idx="296">
                  <c:v>99966</c:v>
                </c:pt>
                <c:pt idx="297">
                  <c:v>99958</c:v>
                </c:pt>
                <c:pt idx="298">
                  <c:v>99954</c:v>
                </c:pt>
                <c:pt idx="299">
                  <c:v>99981</c:v>
                </c:pt>
                <c:pt idx="300">
                  <c:v>99997</c:v>
                </c:pt>
                <c:pt idx="301">
                  <c:v>99993</c:v>
                </c:pt>
                <c:pt idx="302">
                  <c:v>99997</c:v>
                </c:pt>
                <c:pt idx="303">
                  <c:v>99995</c:v>
                </c:pt>
                <c:pt idx="304">
                  <c:v>99986</c:v>
                </c:pt>
                <c:pt idx="305">
                  <c:v>99990</c:v>
                </c:pt>
                <c:pt idx="306">
                  <c:v>99975</c:v>
                </c:pt>
                <c:pt idx="307">
                  <c:v>99966</c:v>
                </c:pt>
                <c:pt idx="308">
                  <c:v>99975</c:v>
                </c:pt>
                <c:pt idx="309">
                  <c:v>99975</c:v>
                </c:pt>
                <c:pt idx="310">
                  <c:v>99970</c:v>
                </c:pt>
                <c:pt idx="311">
                  <c:v>99986</c:v>
                </c:pt>
                <c:pt idx="312">
                  <c:v>99966</c:v>
                </c:pt>
                <c:pt idx="313">
                  <c:v>99996</c:v>
                </c:pt>
                <c:pt idx="314">
                  <c:v>99979</c:v>
                </c:pt>
                <c:pt idx="315">
                  <c:v>99979</c:v>
                </c:pt>
                <c:pt idx="316">
                  <c:v>99956</c:v>
                </c:pt>
                <c:pt idx="317">
                  <c:v>99988</c:v>
                </c:pt>
                <c:pt idx="318">
                  <c:v>99943</c:v>
                </c:pt>
                <c:pt idx="319">
                  <c:v>99951</c:v>
                </c:pt>
                <c:pt idx="320">
                  <c:v>99949</c:v>
                </c:pt>
                <c:pt idx="321">
                  <c:v>99918</c:v>
                </c:pt>
                <c:pt idx="322">
                  <c:v>99946</c:v>
                </c:pt>
                <c:pt idx="323">
                  <c:v>99944</c:v>
                </c:pt>
                <c:pt idx="324">
                  <c:v>99962</c:v>
                </c:pt>
                <c:pt idx="325">
                  <c:v>99941</c:v>
                </c:pt>
                <c:pt idx="326">
                  <c:v>99949</c:v>
                </c:pt>
                <c:pt idx="327">
                  <c:v>99952</c:v>
                </c:pt>
                <c:pt idx="328">
                  <c:v>99963</c:v>
                </c:pt>
                <c:pt idx="329">
                  <c:v>99978</c:v>
                </c:pt>
                <c:pt idx="330">
                  <c:v>99972</c:v>
                </c:pt>
                <c:pt idx="331">
                  <c:v>99958</c:v>
                </c:pt>
                <c:pt idx="332">
                  <c:v>99954</c:v>
                </c:pt>
                <c:pt idx="333">
                  <c:v>99966</c:v>
                </c:pt>
                <c:pt idx="334">
                  <c:v>99945</c:v>
                </c:pt>
                <c:pt idx="335">
                  <c:v>99967</c:v>
                </c:pt>
                <c:pt idx="336">
                  <c:v>99967</c:v>
                </c:pt>
                <c:pt idx="337">
                  <c:v>99955</c:v>
                </c:pt>
                <c:pt idx="338">
                  <c:v>99964</c:v>
                </c:pt>
                <c:pt idx="339">
                  <c:v>99966</c:v>
                </c:pt>
                <c:pt idx="340">
                  <c:v>99987</c:v>
                </c:pt>
                <c:pt idx="341">
                  <c:v>99999</c:v>
                </c:pt>
                <c:pt idx="342">
                  <c:v>99990</c:v>
                </c:pt>
                <c:pt idx="343">
                  <c:v>99990</c:v>
                </c:pt>
                <c:pt idx="344">
                  <c:v>99987</c:v>
                </c:pt>
                <c:pt idx="345">
                  <c:v>99998</c:v>
                </c:pt>
                <c:pt idx="346">
                  <c:v>99990</c:v>
                </c:pt>
                <c:pt idx="347">
                  <c:v>99986</c:v>
                </c:pt>
                <c:pt idx="348">
                  <c:v>99988</c:v>
                </c:pt>
                <c:pt idx="349">
                  <c:v>99981</c:v>
                </c:pt>
                <c:pt idx="350">
                  <c:v>99988</c:v>
                </c:pt>
                <c:pt idx="351">
                  <c:v>99993</c:v>
                </c:pt>
                <c:pt idx="352">
                  <c:v>99997</c:v>
                </c:pt>
                <c:pt idx="353">
                  <c:v>99997</c:v>
                </c:pt>
                <c:pt idx="354">
                  <c:v>99996</c:v>
                </c:pt>
                <c:pt idx="355">
                  <c:v>99976</c:v>
                </c:pt>
                <c:pt idx="356">
                  <c:v>99964</c:v>
                </c:pt>
                <c:pt idx="357">
                  <c:v>99958</c:v>
                </c:pt>
                <c:pt idx="358">
                  <c:v>99957</c:v>
                </c:pt>
                <c:pt idx="359">
                  <c:v>99957</c:v>
                </c:pt>
                <c:pt idx="360">
                  <c:v>99957</c:v>
                </c:pt>
                <c:pt idx="361">
                  <c:v>99949</c:v>
                </c:pt>
                <c:pt idx="362">
                  <c:v>99929</c:v>
                </c:pt>
                <c:pt idx="363">
                  <c:v>99926</c:v>
                </c:pt>
                <c:pt idx="364">
                  <c:v>99942</c:v>
                </c:pt>
                <c:pt idx="365">
                  <c:v>99937</c:v>
                </c:pt>
                <c:pt idx="366">
                  <c:v>99934</c:v>
                </c:pt>
                <c:pt idx="367">
                  <c:v>99937</c:v>
                </c:pt>
                <c:pt idx="368">
                  <c:v>99945</c:v>
                </c:pt>
                <c:pt idx="369">
                  <c:v>99933</c:v>
                </c:pt>
                <c:pt idx="370">
                  <c:v>99930</c:v>
                </c:pt>
                <c:pt idx="371">
                  <c:v>99918</c:v>
                </c:pt>
                <c:pt idx="372">
                  <c:v>99941</c:v>
                </c:pt>
                <c:pt idx="373">
                  <c:v>99928</c:v>
                </c:pt>
                <c:pt idx="374">
                  <c:v>99948</c:v>
                </c:pt>
                <c:pt idx="375">
                  <c:v>99958</c:v>
                </c:pt>
                <c:pt idx="376">
                  <c:v>99972</c:v>
                </c:pt>
                <c:pt idx="377">
                  <c:v>99950</c:v>
                </c:pt>
                <c:pt idx="378">
                  <c:v>99927</c:v>
                </c:pt>
                <c:pt idx="379">
                  <c:v>99916</c:v>
                </c:pt>
                <c:pt idx="380">
                  <c:v>99913</c:v>
                </c:pt>
                <c:pt idx="381">
                  <c:v>99884</c:v>
                </c:pt>
                <c:pt idx="382">
                  <c:v>99889</c:v>
                </c:pt>
                <c:pt idx="383">
                  <c:v>99879</c:v>
                </c:pt>
                <c:pt idx="384">
                  <c:v>99878</c:v>
                </c:pt>
                <c:pt idx="385">
                  <c:v>99882</c:v>
                </c:pt>
                <c:pt idx="386">
                  <c:v>99900</c:v>
                </c:pt>
                <c:pt idx="387">
                  <c:v>99886</c:v>
                </c:pt>
                <c:pt idx="388">
                  <c:v>99869</c:v>
                </c:pt>
                <c:pt idx="389">
                  <c:v>99876</c:v>
                </c:pt>
                <c:pt idx="390">
                  <c:v>99863</c:v>
                </c:pt>
                <c:pt idx="391">
                  <c:v>99863</c:v>
                </c:pt>
                <c:pt idx="392">
                  <c:v>99872</c:v>
                </c:pt>
                <c:pt idx="393">
                  <c:v>99870</c:v>
                </c:pt>
                <c:pt idx="394">
                  <c:v>99848</c:v>
                </c:pt>
                <c:pt idx="395">
                  <c:v>99862</c:v>
                </c:pt>
                <c:pt idx="396">
                  <c:v>99874</c:v>
                </c:pt>
                <c:pt idx="397">
                  <c:v>99867</c:v>
                </c:pt>
                <c:pt idx="398">
                  <c:v>99877</c:v>
                </c:pt>
                <c:pt idx="399">
                  <c:v>99877</c:v>
                </c:pt>
                <c:pt idx="400">
                  <c:v>99866</c:v>
                </c:pt>
                <c:pt idx="401">
                  <c:v>99886</c:v>
                </c:pt>
                <c:pt idx="402">
                  <c:v>99910</c:v>
                </c:pt>
                <c:pt idx="403">
                  <c:v>99878</c:v>
                </c:pt>
                <c:pt idx="404">
                  <c:v>99857</c:v>
                </c:pt>
                <c:pt idx="405">
                  <c:v>99863</c:v>
                </c:pt>
                <c:pt idx="406">
                  <c:v>99831</c:v>
                </c:pt>
                <c:pt idx="407">
                  <c:v>99870</c:v>
                </c:pt>
                <c:pt idx="408">
                  <c:v>99872</c:v>
                </c:pt>
                <c:pt idx="409">
                  <c:v>99898</c:v>
                </c:pt>
                <c:pt idx="410">
                  <c:v>99898</c:v>
                </c:pt>
                <c:pt idx="411">
                  <c:v>99896</c:v>
                </c:pt>
                <c:pt idx="412">
                  <c:v>99873</c:v>
                </c:pt>
                <c:pt idx="413">
                  <c:v>99866</c:v>
                </c:pt>
                <c:pt idx="414">
                  <c:v>99881</c:v>
                </c:pt>
                <c:pt idx="415">
                  <c:v>99883</c:v>
                </c:pt>
                <c:pt idx="416">
                  <c:v>99870</c:v>
                </c:pt>
                <c:pt idx="417">
                  <c:v>99857</c:v>
                </c:pt>
                <c:pt idx="418">
                  <c:v>99842</c:v>
                </c:pt>
                <c:pt idx="419">
                  <c:v>99833</c:v>
                </c:pt>
                <c:pt idx="420">
                  <c:v>99820</c:v>
                </c:pt>
                <c:pt idx="421">
                  <c:v>99849</c:v>
                </c:pt>
                <c:pt idx="422">
                  <c:v>99875</c:v>
                </c:pt>
                <c:pt idx="423">
                  <c:v>99873</c:v>
                </c:pt>
                <c:pt idx="424">
                  <c:v>99897</c:v>
                </c:pt>
                <c:pt idx="425">
                  <c:v>99876</c:v>
                </c:pt>
              </c:numCache>
            </c:numRef>
          </c:yVal>
          <c:smooth val="1"/>
        </c:ser>
        <c:axId val="107702528"/>
        <c:axId val="107713280"/>
      </c:scatterChart>
      <c:valAx>
        <c:axId val="107702528"/>
        <c:scaling>
          <c:orientation val="minMax"/>
          <c:max val="4000000"/>
          <c:min val="0"/>
        </c:scaling>
        <c:axPos val="b"/>
        <c:title>
          <c:tx>
            <c:rich>
              <a:bodyPr/>
              <a:lstStyle/>
              <a:p>
                <a:pPr>
                  <a:defRPr/>
                </a:pPr>
                <a:r>
                  <a:rPr lang="de-DE"/>
                  <a:t>Number</a:t>
                </a:r>
                <a:r>
                  <a:rPr lang="de-DE" baseline="0"/>
                  <a:t> of operations (x1,000,000)</a:t>
                </a:r>
                <a:endParaRPr lang="de-DE"/>
              </a:p>
            </c:rich>
          </c:tx>
          <c:layout/>
        </c:title>
        <c:numFmt formatCode="General" sourceLinked="1"/>
        <c:tickLblPos val="nextTo"/>
        <c:crossAx val="107713280"/>
        <c:crosses val="autoZero"/>
        <c:crossBetween val="midCat"/>
        <c:dispUnits>
          <c:builtInUnit val="millions"/>
        </c:dispUnits>
      </c:valAx>
      <c:valAx>
        <c:axId val="107713280"/>
        <c:scaling>
          <c:orientation val="minMax"/>
          <c:max val="100000"/>
          <c:min val="70000"/>
        </c:scaling>
        <c:axPos val="l"/>
        <c:title>
          <c:tx>
            <c:rich>
              <a:bodyPr rot="-5400000" vert="horz"/>
              <a:lstStyle/>
              <a:p>
                <a:pPr>
                  <a:defRPr/>
                </a:pPr>
                <a:r>
                  <a:rPr lang="en-US"/>
                  <a:t>Sample size (x1,000)</a:t>
                </a:r>
              </a:p>
            </c:rich>
          </c:tx>
          <c:layout/>
        </c:title>
        <c:numFmt formatCode="General" sourceLinked="1"/>
        <c:tickLblPos val="nextTo"/>
        <c:crossAx val="107702528"/>
        <c:crosses val="autoZero"/>
        <c:crossBetween val="midCat"/>
        <c:dispUnits>
          <c:builtInUnit val="thousands"/>
        </c:dispUnits>
      </c:valAx>
    </c:plotArea>
    <c:legend>
      <c:legendPos val="r"/>
      <c:layout>
        <c:manualLayout>
          <c:xMode val="edge"/>
          <c:yMode val="edge"/>
          <c:x val="0.60775631313131362"/>
          <c:y val="0.66165312500000062"/>
          <c:w val="0.30225050505050532"/>
          <c:h val="7.9740625000000134E-2"/>
        </c:manualLayout>
      </c:layout>
      <c:overlay val="1"/>
    </c:legend>
    <c:plotVisOnly val="1"/>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plotArea>
      <c:layout/>
      <c:scatterChart>
        <c:scatterStyle val="smoothMarker"/>
        <c:ser>
          <c:idx val="0"/>
          <c:order val="0"/>
          <c:tx>
            <c:strRef>
              <c:f>RP!$O$3</c:f>
              <c:strCache>
                <c:ptCount val="1"/>
                <c:pt idx="0">
                  <c:v>Refill</c:v>
                </c:pt>
              </c:strCache>
            </c:strRef>
          </c:tx>
          <c:spPr>
            <a:ln>
              <a:solidFill>
                <a:srgbClr val="9BBB59"/>
              </a:solidFill>
            </a:ln>
          </c:spPr>
          <c:marker>
            <c:symbol val="none"/>
          </c:marker>
          <c:xVal>
            <c:numRef>
              <c:f>RP!$A$4:$A$429</c:f>
              <c:numCache>
                <c:formatCode>General</c:formatCode>
                <c:ptCount val="426"/>
                <c:pt idx="0">
                  <c:v>0</c:v>
                </c:pt>
                <c:pt idx="1">
                  <c:v>0</c:v>
                </c:pt>
                <c:pt idx="2">
                  <c:v>9999</c:v>
                </c:pt>
                <c:pt idx="3">
                  <c:v>19999</c:v>
                </c:pt>
                <c:pt idx="4">
                  <c:v>29999</c:v>
                </c:pt>
                <c:pt idx="5">
                  <c:v>39999</c:v>
                </c:pt>
                <c:pt idx="6">
                  <c:v>49999</c:v>
                </c:pt>
                <c:pt idx="7">
                  <c:v>59999</c:v>
                </c:pt>
                <c:pt idx="8">
                  <c:v>69999</c:v>
                </c:pt>
                <c:pt idx="9">
                  <c:v>79999</c:v>
                </c:pt>
                <c:pt idx="10">
                  <c:v>89999</c:v>
                </c:pt>
                <c:pt idx="11">
                  <c:v>99999</c:v>
                </c:pt>
                <c:pt idx="12">
                  <c:v>109999</c:v>
                </c:pt>
                <c:pt idx="13">
                  <c:v>119999</c:v>
                </c:pt>
                <c:pt idx="14">
                  <c:v>129999</c:v>
                </c:pt>
                <c:pt idx="15">
                  <c:v>139999</c:v>
                </c:pt>
                <c:pt idx="16">
                  <c:v>149999</c:v>
                </c:pt>
                <c:pt idx="17">
                  <c:v>159999</c:v>
                </c:pt>
                <c:pt idx="18">
                  <c:v>169999</c:v>
                </c:pt>
                <c:pt idx="19">
                  <c:v>179999</c:v>
                </c:pt>
                <c:pt idx="20">
                  <c:v>189999</c:v>
                </c:pt>
                <c:pt idx="21">
                  <c:v>199999</c:v>
                </c:pt>
                <c:pt idx="22">
                  <c:v>209999</c:v>
                </c:pt>
                <c:pt idx="23">
                  <c:v>219999</c:v>
                </c:pt>
                <c:pt idx="24">
                  <c:v>229999</c:v>
                </c:pt>
                <c:pt idx="25">
                  <c:v>239999</c:v>
                </c:pt>
                <c:pt idx="26">
                  <c:v>249999</c:v>
                </c:pt>
                <c:pt idx="27">
                  <c:v>259999</c:v>
                </c:pt>
                <c:pt idx="28">
                  <c:v>269999</c:v>
                </c:pt>
                <c:pt idx="29">
                  <c:v>279999</c:v>
                </c:pt>
                <c:pt idx="30">
                  <c:v>289999</c:v>
                </c:pt>
                <c:pt idx="31">
                  <c:v>299999</c:v>
                </c:pt>
                <c:pt idx="32">
                  <c:v>309999</c:v>
                </c:pt>
                <c:pt idx="33">
                  <c:v>319999</c:v>
                </c:pt>
                <c:pt idx="34">
                  <c:v>329999</c:v>
                </c:pt>
                <c:pt idx="35">
                  <c:v>339999</c:v>
                </c:pt>
                <c:pt idx="36">
                  <c:v>349999</c:v>
                </c:pt>
                <c:pt idx="37">
                  <c:v>359999</c:v>
                </c:pt>
                <c:pt idx="38">
                  <c:v>369999</c:v>
                </c:pt>
                <c:pt idx="39">
                  <c:v>379999</c:v>
                </c:pt>
                <c:pt idx="40">
                  <c:v>389999</c:v>
                </c:pt>
                <c:pt idx="41">
                  <c:v>399999</c:v>
                </c:pt>
                <c:pt idx="42">
                  <c:v>409999</c:v>
                </c:pt>
                <c:pt idx="43">
                  <c:v>419999</c:v>
                </c:pt>
                <c:pt idx="44">
                  <c:v>429999</c:v>
                </c:pt>
                <c:pt idx="45">
                  <c:v>439999</c:v>
                </c:pt>
                <c:pt idx="46">
                  <c:v>449999</c:v>
                </c:pt>
                <c:pt idx="47">
                  <c:v>459999</c:v>
                </c:pt>
                <c:pt idx="48">
                  <c:v>469999</c:v>
                </c:pt>
                <c:pt idx="49">
                  <c:v>479999</c:v>
                </c:pt>
                <c:pt idx="50">
                  <c:v>489999</c:v>
                </c:pt>
                <c:pt idx="51">
                  <c:v>499999</c:v>
                </c:pt>
                <c:pt idx="52">
                  <c:v>509999</c:v>
                </c:pt>
                <c:pt idx="53">
                  <c:v>519999</c:v>
                </c:pt>
                <c:pt idx="54">
                  <c:v>529999</c:v>
                </c:pt>
                <c:pt idx="55">
                  <c:v>539999</c:v>
                </c:pt>
                <c:pt idx="56">
                  <c:v>549999</c:v>
                </c:pt>
                <c:pt idx="57">
                  <c:v>559999</c:v>
                </c:pt>
                <c:pt idx="58">
                  <c:v>569999</c:v>
                </c:pt>
                <c:pt idx="59">
                  <c:v>579999</c:v>
                </c:pt>
                <c:pt idx="60">
                  <c:v>589999</c:v>
                </c:pt>
                <c:pt idx="61">
                  <c:v>599999</c:v>
                </c:pt>
                <c:pt idx="62">
                  <c:v>609999</c:v>
                </c:pt>
                <c:pt idx="63">
                  <c:v>619999</c:v>
                </c:pt>
                <c:pt idx="64">
                  <c:v>629999</c:v>
                </c:pt>
                <c:pt idx="65">
                  <c:v>639999</c:v>
                </c:pt>
                <c:pt idx="66">
                  <c:v>649999</c:v>
                </c:pt>
                <c:pt idx="67">
                  <c:v>659999</c:v>
                </c:pt>
                <c:pt idx="68">
                  <c:v>669999</c:v>
                </c:pt>
                <c:pt idx="69">
                  <c:v>679999</c:v>
                </c:pt>
                <c:pt idx="70">
                  <c:v>689999</c:v>
                </c:pt>
                <c:pt idx="71">
                  <c:v>699999</c:v>
                </c:pt>
                <c:pt idx="72">
                  <c:v>709999</c:v>
                </c:pt>
                <c:pt idx="73">
                  <c:v>719999</c:v>
                </c:pt>
                <c:pt idx="74">
                  <c:v>729999</c:v>
                </c:pt>
                <c:pt idx="75">
                  <c:v>739999</c:v>
                </c:pt>
                <c:pt idx="76">
                  <c:v>749999</c:v>
                </c:pt>
                <c:pt idx="77">
                  <c:v>759999</c:v>
                </c:pt>
                <c:pt idx="78">
                  <c:v>769999</c:v>
                </c:pt>
                <c:pt idx="79">
                  <c:v>779999</c:v>
                </c:pt>
                <c:pt idx="80">
                  <c:v>789999</c:v>
                </c:pt>
                <c:pt idx="81">
                  <c:v>799999</c:v>
                </c:pt>
                <c:pt idx="82">
                  <c:v>809999</c:v>
                </c:pt>
                <c:pt idx="83">
                  <c:v>819999</c:v>
                </c:pt>
                <c:pt idx="84">
                  <c:v>829999</c:v>
                </c:pt>
                <c:pt idx="85">
                  <c:v>839999</c:v>
                </c:pt>
                <c:pt idx="86">
                  <c:v>849999</c:v>
                </c:pt>
                <c:pt idx="87">
                  <c:v>859999</c:v>
                </c:pt>
                <c:pt idx="88">
                  <c:v>869999</c:v>
                </c:pt>
                <c:pt idx="89">
                  <c:v>879999</c:v>
                </c:pt>
                <c:pt idx="90">
                  <c:v>889999</c:v>
                </c:pt>
                <c:pt idx="91">
                  <c:v>899999</c:v>
                </c:pt>
                <c:pt idx="92">
                  <c:v>909999</c:v>
                </c:pt>
                <c:pt idx="93">
                  <c:v>919999</c:v>
                </c:pt>
                <c:pt idx="94">
                  <c:v>929999</c:v>
                </c:pt>
                <c:pt idx="95">
                  <c:v>939999</c:v>
                </c:pt>
                <c:pt idx="96">
                  <c:v>949999</c:v>
                </c:pt>
                <c:pt idx="97">
                  <c:v>959999</c:v>
                </c:pt>
                <c:pt idx="98">
                  <c:v>969999</c:v>
                </c:pt>
                <c:pt idx="99">
                  <c:v>979999</c:v>
                </c:pt>
                <c:pt idx="100">
                  <c:v>989999</c:v>
                </c:pt>
                <c:pt idx="101">
                  <c:v>999999</c:v>
                </c:pt>
                <c:pt idx="102">
                  <c:v>1009999</c:v>
                </c:pt>
                <c:pt idx="103">
                  <c:v>1019999</c:v>
                </c:pt>
                <c:pt idx="104">
                  <c:v>1029999</c:v>
                </c:pt>
                <c:pt idx="105">
                  <c:v>1039999</c:v>
                </c:pt>
                <c:pt idx="106">
                  <c:v>1049999</c:v>
                </c:pt>
                <c:pt idx="107">
                  <c:v>1059999</c:v>
                </c:pt>
                <c:pt idx="108">
                  <c:v>1069999</c:v>
                </c:pt>
                <c:pt idx="109">
                  <c:v>1079999</c:v>
                </c:pt>
                <c:pt idx="110">
                  <c:v>1089999</c:v>
                </c:pt>
                <c:pt idx="111">
                  <c:v>1099999</c:v>
                </c:pt>
                <c:pt idx="112">
                  <c:v>1109999</c:v>
                </c:pt>
                <c:pt idx="113">
                  <c:v>1119999</c:v>
                </c:pt>
                <c:pt idx="114">
                  <c:v>1129999</c:v>
                </c:pt>
                <c:pt idx="115">
                  <c:v>1139999</c:v>
                </c:pt>
                <c:pt idx="116">
                  <c:v>1149999</c:v>
                </c:pt>
                <c:pt idx="117">
                  <c:v>1159999</c:v>
                </c:pt>
                <c:pt idx="118">
                  <c:v>1169999</c:v>
                </c:pt>
                <c:pt idx="119">
                  <c:v>1179999</c:v>
                </c:pt>
                <c:pt idx="120">
                  <c:v>1189999</c:v>
                </c:pt>
                <c:pt idx="121">
                  <c:v>1199999</c:v>
                </c:pt>
                <c:pt idx="122">
                  <c:v>1209999</c:v>
                </c:pt>
                <c:pt idx="123">
                  <c:v>1219999</c:v>
                </c:pt>
                <c:pt idx="124">
                  <c:v>1229999</c:v>
                </c:pt>
                <c:pt idx="125">
                  <c:v>1239999</c:v>
                </c:pt>
                <c:pt idx="126">
                  <c:v>1249999</c:v>
                </c:pt>
                <c:pt idx="127">
                  <c:v>1259999</c:v>
                </c:pt>
                <c:pt idx="128">
                  <c:v>1269999</c:v>
                </c:pt>
                <c:pt idx="129">
                  <c:v>1279999</c:v>
                </c:pt>
                <c:pt idx="130">
                  <c:v>1289999</c:v>
                </c:pt>
                <c:pt idx="131">
                  <c:v>1299999</c:v>
                </c:pt>
                <c:pt idx="132">
                  <c:v>1309999</c:v>
                </c:pt>
                <c:pt idx="133">
                  <c:v>1319999</c:v>
                </c:pt>
                <c:pt idx="134">
                  <c:v>1329999</c:v>
                </c:pt>
                <c:pt idx="135">
                  <c:v>1339999</c:v>
                </c:pt>
                <c:pt idx="136">
                  <c:v>1349999</c:v>
                </c:pt>
                <c:pt idx="137">
                  <c:v>1359999</c:v>
                </c:pt>
                <c:pt idx="138">
                  <c:v>1369999</c:v>
                </c:pt>
                <c:pt idx="139">
                  <c:v>1379999</c:v>
                </c:pt>
                <c:pt idx="140">
                  <c:v>1389999</c:v>
                </c:pt>
                <c:pt idx="141">
                  <c:v>1399999</c:v>
                </c:pt>
                <c:pt idx="142">
                  <c:v>1409999</c:v>
                </c:pt>
                <c:pt idx="143">
                  <c:v>1419999</c:v>
                </c:pt>
                <c:pt idx="144">
                  <c:v>1429999</c:v>
                </c:pt>
                <c:pt idx="145">
                  <c:v>1439999</c:v>
                </c:pt>
                <c:pt idx="146">
                  <c:v>1446102</c:v>
                </c:pt>
                <c:pt idx="147">
                  <c:v>1446102</c:v>
                </c:pt>
                <c:pt idx="148">
                  <c:v>1449999</c:v>
                </c:pt>
                <c:pt idx="149">
                  <c:v>1459999</c:v>
                </c:pt>
                <c:pt idx="150">
                  <c:v>1469999</c:v>
                </c:pt>
                <c:pt idx="151">
                  <c:v>1479999</c:v>
                </c:pt>
                <c:pt idx="152">
                  <c:v>1485660</c:v>
                </c:pt>
                <c:pt idx="153">
                  <c:v>1485660</c:v>
                </c:pt>
                <c:pt idx="154">
                  <c:v>1489999</c:v>
                </c:pt>
                <c:pt idx="155">
                  <c:v>1499999</c:v>
                </c:pt>
                <c:pt idx="156">
                  <c:v>1509999</c:v>
                </c:pt>
                <c:pt idx="157">
                  <c:v>1519999</c:v>
                </c:pt>
                <c:pt idx="158">
                  <c:v>1529999</c:v>
                </c:pt>
                <c:pt idx="159">
                  <c:v>1539999</c:v>
                </c:pt>
                <c:pt idx="160">
                  <c:v>1549999</c:v>
                </c:pt>
                <c:pt idx="161">
                  <c:v>1559999</c:v>
                </c:pt>
                <c:pt idx="162">
                  <c:v>1569999</c:v>
                </c:pt>
                <c:pt idx="163">
                  <c:v>1579999</c:v>
                </c:pt>
                <c:pt idx="164">
                  <c:v>1589999</c:v>
                </c:pt>
                <c:pt idx="165">
                  <c:v>1599999</c:v>
                </c:pt>
                <c:pt idx="166">
                  <c:v>1609999</c:v>
                </c:pt>
                <c:pt idx="167">
                  <c:v>1619999</c:v>
                </c:pt>
                <c:pt idx="168">
                  <c:v>1629999</c:v>
                </c:pt>
                <c:pt idx="169">
                  <c:v>1639999</c:v>
                </c:pt>
                <c:pt idx="170">
                  <c:v>1649999</c:v>
                </c:pt>
                <c:pt idx="171">
                  <c:v>1659999</c:v>
                </c:pt>
                <c:pt idx="172">
                  <c:v>1669999</c:v>
                </c:pt>
                <c:pt idx="173">
                  <c:v>1679999</c:v>
                </c:pt>
                <c:pt idx="174">
                  <c:v>1689999</c:v>
                </c:pt>
                <c:pt idx="175">
                  <c:v>1699999</c:v>
                </c:pt>
                <c:pt idx="176">
                  <c:v>1709999</c:v>
                </c:pt>
                <c:pt idx="177">
                  <c:v>1719999</c:v>
                </c:pt>
                <c:pt idx="178">
                  <c:v>1729999</c:v>
                </c:pt>
                <c:pt idx="179">
                  <c:v>1739999</c:v>
                </c:pt>
                <c:pt idx="180">
                  <c:v>1749999</c:v>
                </c:pt>
                <c:pt idx="181">
                  <c:v>1759999</c:v>
                </c:pt>
                <c:pt idx="182">
                  <c:v>1769999</c:v>
                </c:pt>
                <c:pt idx="183">
                  <c:v>1779999</c:v>
                </c:pt>
                <c:pt idx="184">
                  <c:v>1789999</c:v>
                </c:pt>
                <c:pt idx="185">
                  <c:v>1799999</c:v>
                </c:pt>
                <c:pt idx="186">
                  <c:v>1809999</c:v>
                </c:pt>
                <c:pt idx="187">
                  <c:v>1819999</c:v>
                </c:pt>
                <c:pt idx="188">
                  <c:v>1829999</c:v>
                </c:pt>
                <c:pt idx="189">
                  <c:v>1839999</c:v>
                </c:pt>
                <c:pt idx="190">
                  <c:v>1849999</c:v>
                </c:pt>
                <c:pt idx="191">
                  <c:v>1859999</c:v>
                </c:pt>
                <c:pt idx="192">
                  <c:v>1869999</c:v>
                </c:pt>
                <c:pt idx="193">
                  <c:v>1879999</c:v>
                </c:pt>
                <c:pt idx="194">
                  <c:v>1889999</c:v>
                </c:pt>
                <c:pt idx="195">
                  <c:v>1890469</c:v>
                </c:pt>
                <c:pt idx="196">
                  <c:v>1890469</c:v>
                </c:pt>
                <c:pt idx="197">
                  <c:v>1899999</c:v>
                </c:pt>
                <c:pt idx="198">
                  <c:v>1909999</c:v>
                </c:pt>
                <c:pt idx="199">
                  <c:v>1919999</c:v>
                </c:pt>
                <c:pt idx="200">
                  <c:v>1929999</c:v>
                </c:pt>
                <c:pt idx="201">
                  <c:v>1939999</c:v>
                </c:pt>
                <c:pt idx="202">
                  <c:v>1949999</c:v>
                </c:pt>
                <c:pt idx="203">
                  <c:v>1959999</c:v>
                </c:pt>
                <c:pt idx="204">
                  <c:v>1969234</c:v>
                </c:pt>
                <c:pt idx="205">
                  <c:v>1969234</c:v>
                </c:pt>
                <c:pt idx="206">
                  <c:v>1969999</c:v>
                </c:pt>
                <c:pt idx="207">
                  <c:v>1979999</c:v>
                </c:pt>
                <c:pt idx="208">
                  <c:v>1989999</c:v>
                </c:pt>
                <c:pt idx="209">
                  <c:v>1999999</c:v>
                </c:pt>
                <c:pt idx="210">
                  <c:v>2009999</c:v>
                </c:pt>
                <c:pt idx="211">
                  <c:v>2019999</c:v>
                </c:pt>
                <c:pt idx="212">
                  <c:v>2029999</c:v>
                </c:pt>
                <c:pt idx="213">
                  <c:v>2039999</c:v>
                </c:pt>
                <c:pt idx="214">
                  <c:v>2049999</c:v>
                </c:pt>
                <c:pt idx="215">
                  <c:v>2059999</c:v>
                </c:pt>
                <c:pt idx="216">
                  <c:v>2069999</c:v>
                </c:pt>
                <c:pt idx="217">
                  <c:v>2079999</c:v>
                </c:pt>
                <c:pt idx="218">
                  <c:v>2089999</c:v>
                </c:pt>
                <c:pt idx="219">
                  <c:v>2099999</c:v>
                </c:pt>
                <c:pt idx="220">
                  <c:v>2109999</c:v>
                </c:pt>
                <c:pt idx="221">
                  <c:v>2119999</c:v>
                </c:pt>
                <c:pt idx="222">
                  <c:v>2129999</c:v>
                </c:pt>
                <c:pt idx="223">
                  <c:v>2139999</c:v>
                </c:pt>
                <c:pt idx="224">
                  <c:v>2149999</c:v>
                </c:pt>
                <c:pt idx="225">
                  <c:v>2159999</c:v>
                </c:pt>
                <c:pt idx="226">
                  <c:v>2169999</c:v>
                </c:pt>
                <c:pt idx="227">
                  <c:v>2179999</c:v>
                </c:pt>
                <c:pt idx="228">
                  <c:v>2189999</c:v>
                </c:pt>
                <c:pt idx="229">
                  <c:v>2199999</c:v>
                </c:pt>
                <c:pt idx="230">
                  <c:v>2209999</c:v>
                </c:pt>
                <c:pt idx="231">
                  <c:v>2219999</c:v>
                </c:pt>
                <c:pt idx="232">
                  <c:v>2229999</c:v>
                </c:pt>
                <c:pt idx="233">
                  <c:v>2239999</c:v>
                </c:pt>
                <c:pt idx="234">
                  <c:v>2249999</c:v>
                </c:pt>
                <c:pt idx="235">
                  <c:v>2259999</c:v>
                </c:pt>
                <c:pt idx="236">
                  <c:v>2269999</c:v>
                </c:pt>
                <c:pt idx="237">
                  <c:v>2279999</c:v>
                </c:pt>
                <c:pt idx="238">
                  <c:v>2289999</c:v>
                </c:pt>
                <c:pt idx="239">
                  <c:v>2299999</c:v>
                </c:pt>
                <c:pt idx="240">
                  <c:v>2309999</c:v>
                </c:pt>
                <c:pt idx="241">
                  <c:v>2319999</c:v>
                </c:pt>
                <c:pt idx="242">
                  <c:v>2329999</c:v>
                </c:pt>
                <c:pt idx="243">
                  <c:v>2336854</c:v>
                </c:pt>
                <c:pt idx="244">
                  <c:v>2336854</c:v>
                </c:pt>
                <c:pt idx="245">
                  <c:v>2339999</c:v>
                </c:pt>
                <c:pt idx="246">
                  <c:v>2349999</c:v>
                </c:pt>
                <c:pt idx="247">
                  <c:v>2359999</c:v>
                </c:pt>
                <c:pt idx="248">
                  <c:v>2369999</c:v>
                </c:pt>
                <c:pt idx="249">
                  <c:v>2379999</c:v>
                </c:pt>
                <c:pt idx="250">
                  <c:v>2389999</c:v>
                </c:pt>
                <c:pt idx="251">
                  <c:v>2399999</c:v>
                </c:pt>
                <c:pt idx="252">
                  <c:v>2409999</c:v>
                </c:pt>
                <c:pt idx="253">
                  <c:v>2419999</c:v>
                </c:pt>
                <c:pt idx="254">
                  <c:v>2429999</c:v>
                </c:pt>
                <c:pt idx="255">
                  <c:v>2439999</c:v>
                </c:pt>
                <c:pt idx="256">
                  <c:v>2449837</c:v>
                </c:pt>
                <c:pt idx="257">
                  <c:v>2449837</c:v>
                </c:pt>
                <c:pt idx="258">
                  <c:v>2449999</c:v>
                </c:pt>
                <c:pt idx="259">
                  <c:v>2459999</c:v>
                </c:pt>
                <c:pt idx="260">
                  <c:v>2469999</c:v>
                </c:pt>
                <c:pt idx="261">
                  <c:v>2479999</c:v>
                </c:pt>
                <c:pt idx="262">
                  <c:v>2489999</c:v>
                </c:pt>
                <c:pt idx="263">
                  <c:v>2499999</c:v>
                </c:pt>
                <c:pt idx="264">
                  <c:v>2509999</c:v>
                </c:pt>
                <c:pt idx="265">
                  <c:v>2519999</c:v>
                </c:pt>
                <c:pt idx="266">
                  <c:v>2529999</c:v>
                </c:pt>
                <c:pt idx="267">
                  <c:v>2539999</c:v>
                </c:pt>
                <c:pt idx="268">
                  <c:v>2549999</c:v>
                </c:pt>
                <c:pt idx="269">
                  <c:v>2559999</c:v>
                </c:pt>
                <c:pt idx="270">
                  <c:v>2569999</c:v>
                </c:pt>
                <c:pt idx="271">
                  <c:v>2579999</c:v>
                </c:pt>
                <c:pt idx="272">
                  <c:v>2589999</c:v>
                </c:pt>
                <c:pt idx="273">
                  <c:v>2599999</c:v>
                </c:pt>
                <c:pt idx="274">
                  <c:v>2609999</c:v>
                </c:pt>
                <c:pt idx="275">
                  <c:v>2619999</c:v>
                </c:pt>
                <c:pt idx="276">
                  <c:v>2629999</c:v>
                </c:pt>
                <c:pt idx="277">
                  <c:v>2639999</c:v>
                </c:pt>
                <c:pt idx="278">
                  <c:v>2649999</c:v>
                </c:pt>
                <c:pt idx="279">
                  <c:v>2659999</c:v>
                </c:pt>
                <c:pt idx="280">
                  <c:v>2669999</c:v>
                </c:pt>
                <c:pt idx="281">
                  <c:v>2679999</c:v>
                </c:pt>
                <c:pt idx="282">
                  <c:v>2689999</c:v>
                </c:pt>
                <c:pt idx="283">
                  <c:v>2699999</c:v>
                </c:pt>
                <c:pt idx="284">
                  <c:v>2709999</c:v>
                </c:pt>
                <c:pt idx="285">
                  <c:v>2719999</c:v>
                </c:pt>
                <c:pt idx="286">
                  <c:v>2729999</c:v>
                </c:pt>
                <c:pt idx="287">
                  <c:v>2739999</c:v>
                </c:pt>
                <c:pt idx="288">
                  <c:v>2749999</c:v>
                </c:pt>
                <c:pt idx="289">
                  <c:v>2759999</c:v>
                </c:pt>
                <c:pt idx="290">
                  <c:v>2769999</c:v>
                </c:pt>
                <c:pt idx="291">
                  <c:v>2779999</c:v>
                </c:pt>
                <c:pt idx="292">
                  <c:v>2789999</c:v>
                </c:pt>
                <c:pt idx="293">
                  <c:v>2791873</c:v>
                </c:pt>
                <c:pt idx="294">
                  <c:v>2791873</c:v>
                </c:pt>
                <c:pt idx="295">
                  <c:v>2799999</c:v>
                </c:pt>
                <c:pt idx="296">
                  <c:v>2809999</c:v>
                </c:pt>
                <c:pt idx="297">
                  <c:v>2819999</c:v>
                </c:pt>
                <c:pt idx="298">
                  <c:v>2829999</c:v>
                </c:pt>
                <c:pt idx="299">
                  <c:v>2839999</c:v>
                </c:pt>
                <c:pt idx="300">
                  <c:v>2849999</c:v>
                </c:pt>
                <c:pt idx="301">
                  <c:v>2859999</c:v>
                </c:pt>
                <c:pt idx="302">
                  <c:v>2869999</c:v>
                </c:pt>
                <c:pt idx="303">
                  <c:v>2879999</c:v>
                </c:pt>
                <c:pt idx="304">
                  <c:v>2889999</c:v>
                </c:pt>
                <c:pt idx="305">
                  <c:v>2899999</c:v>
                </c:pt>
                <c:pt idx="306">
                  <c:v>2909999</c:v>
                </c:pt>
                <c:pt idx="307">
                  <c:v>2919999</c:v>
                </c:pt>
                <c:pt idx="308">
                  <c:v>2924712</c:v>
                </c:pt>
                <c:pt idx="309">
                  <c:v>2924712</c:v>
                </c:pt>
                <c:pt idx="310">
                  <c:v>2929999</c:v>
                </c:pt>
                <c:pt idx="311">
                  <c:v>2939999</c:v>
                </c:pt>
                <c:pt idx="312">
                  <c:v>2949999</c:v>
                </c:pt>
                <c:pt idx="313">
                  <c:v>2959999</c:v>
                </c:pt>
                <c:pt idx="314">
                  <c:v>2969999</c:v>
                </c:pt>
                <c:pt idx="315">
                  <c:v>2979999</c:v>
                </c:pt>
                <c:pt idx="316">
                  <c:v>2989999</c:v>
                </c:pt>
                <c:pt idx="317">
                  <c:v>2999999</c:v>
                </c:pt>
                <c:pt idx="318">
                  <c:v>3009999</c:v>
                </c:pt>
                <c:pt idx="319">
                  <c:v>3019999</c:v>
                </c:pt>
                <c:pt idx="320">
                  <c:v>3029999</c:v>
                </c:pt>
                <c:pt idx="321">
                  <c:v>3039999</c:v>
                </c:pt>
                <c:pt idx="322">
                  <c:v>3049999</c:v>
                </c:pt>
                <c:pt idx="323">
                  <c:v>3059999</c:v>
                </c:pt>
                <c:pt idx="324">
                  <c:v>3069999</c:v>
                </c:pt>
                <c:pt idx="325">
                  <c:v>3079999</c:v>
                </c:pt>
                <c:pt idx="326">
                  <c:v>3089999</c:v>
                </c:pt>
                <c:pt idx="327">
                  <c:v>3099999</c:v>
                </c:pt>
                <c:pt idx="328">
                  <c:v>3109999</c:v>
                </c:pt>
                <c:pt idx="329">
                  <c:v>3119999</c:v>
                </c:pt>
                <c:pt idx="330">
                  <c:v>3129999</c:v>
                </c:pt>
                <c:pt idx="331">
                  <c:v>3139999</c:v>
                </c:pt>
                <c:pt idx="332">
                  <c:v>3149999</c:v>
                </c:pt>
                <c:pt idx="333">
                  <c:v>3159999</c:v>
                </c:pt>
                <c:pt idx="334">
                  <c:v>3169999</c:v>
                </c:pt>
                <c:pt idx="335">
                  <c:v>3179999</c:v>
                </c:pt>
                <c:pt idx="336">
                  <c:v>3189999</c:v>
                </c:pt>
                <c:pt idx="337">
                  <c:v>3199999</c:v>
                </c:pt>
                <c:pt idx="338">
                  <c:v>3209999</c:v>
                </c:pt>
                <c:pt idx="339">
                  <c:v>3219999</c:v>
                </c:pt>
                <c:pt idx="340">
                  <c:v>3229999</c:v>
                </c:pt>
                <c:pt idx="341">
                  <c:v>3239999</c:v>
                </c:pt>
                <c:pt idx="342">
                  <c:v>3240558</c:v>
                </c:pt>
                <c:pt idx="343">
                  <c:v>3240558</c:v>
                </c:pt>
                <c:pt idx="344">
                  <c:v>3249999</c:v>
                </c:pt>
                <c:pt idx="345">
                  <c:v>3259999</c:v>
                </c:pt>
                <c:pt idx="346">
                  <c:v>3269999</c:v>
                </c:pt>
                <c:pt idx="347">
                  <c:v>3279999</c:v>
                </c:pt>
                <c:pt idx="348">
                  <c:v>3289999</c:v>
                </c:pt>
                <c:pt idx="349">
                  <c:v>3299999</c:v>
                </c:pt>
                <c:pt idx="350">
                  <c:v>3309999</c:v>
                </c:pt>
                <c:pt idx="351">
                  <c:v>3319999</c:v>
                </c:pt>
                <c:pt idx="352">
                  <c:v>3329999</c:v>
                </c:pt>
                <c:pt idx="353">
                  <c:v>3339999</c:v>
                </c:pt>
                <c:pt idx="354">
                  <c:v>3349999</c:v>
                </c:pt>
                <c:pt idx="355">
                  <c:v>3359999</c:v>
                </c:pt>
                <c:pt idx="356">
                  <c:v>3369999</c:v>
                </c:pt>
                <c:pt idx="357">
                  <c:v>3379999</c:v>
                </c:pt>
                <c:pt idx="358">
                  <c:v>3389999</c:v>
                </c:pt>
                <c:pt idx="359">
                  <c:v>3390734</c:v>
                </c:pt>
                <c:pt idx="360">
                  <c:v>3390734</c:v>
                </c:pt>
                <c:pt idx="361">
                  <c:v>3399999</c:v>
                </c:pt>
                <c:pt idx="362">
                  <c:v>3409999</c:v>
                </c:pt>
                <c:pt idx="363">
                  <c:v>3419999</c:v>
                </c:pt>
                <c:pt idx="364">
                  <c:v>3429999</c:v>
                </c:pt>
                <c:pt idx="365">
                  <c:v>3439999</c:v>
                </c:pt>
                <c:pt idx="366">
                  <c:v>3449999</c:v>
                </c:pt>
                <c:pt idx="367">
                  <c:v>3459999</c:v>
                </c:pt>
                <c:pt idx="368">
                  <c:v>3469999</c:v>
                </c:pt>
                <c:pt idx="369">
                  <c:v>3479999</c:v>
                </c:pt>
                <c:pt idx="370">
                  <c:v>3489999</c:v>
                </c:pt>
                <c:pt idx="371">
                  <c:v>3499999</c:v>
                </c:pt>
                <c:pt idx="372">
                  <c:v>3509999</c:v>
                </c:pt>
                <c:pt idx="373">
                  <c:v>3519999</c:v>
                </c:pt>
                <c:pt idx="374">
                  <c:v>3529999</c:v>
                </c:pt>
                <c:pt idx="375">
                  <c:v>3539999</c:v>
                </c:pt>
                <c:pt idx="376">
                  <c:v>3549999</c:v>
                </c:pt>
                <c:pt idx="377">
                  <c:v>3559999</c:v>
                </c:pt>
                <c:pt idx="378">
                  <c:v>3569999</c:v>
                </c:pt>
                <c:pt idx="379">
                  <c:v>3579999</c:v>
                </c:pt>
                <c:pt idx="380">
                  <c:v>3589999</c:v>
                </c:pt>
                <c:pt idx="381">
                  <c:v>3599999</c:v>
                </c:pt>
                <c:pt idx="382">
                  <c:v>3609999</c:v>
                </c:pt>
                <c:pt idx="383">
                  <c:v>3619999</c:v>
                </c:pt>
                <c:pt idx="384">
                  <c:v>3629999</c:v>
                </c:pt>
                <c:pt idx="385">
                  <c:v>3639999</c:v>
                </c:pt>
                <c:pt idx="386">
                  <c:v>3649999</c:v>
                </c:pt>
                <c:pt idx="387">
                  <c:v>3659999</c:v>
                </c:pt>
                <c:pt idx="388">
                  <c:v>3669999</c:v>
                </c:pt>
                <c:pt idx="389">
                  <c:v>3679999</c:v>
                </c:pt>
                <c:pt idx="390">
                  <c:v>3688039</c:v>
                </c:pt>
                <c:pt idx="391">
                  <c:v>3688039</c:v>
                </c:pt>
                <c:pt idx="392">
                  <c:v>3689999</c:v>
                </c:pt>
                <c:pt idx="393">
                  <c:v>3699999</c:v>
                </c:pt>
                <c:pt idx="394">
                  <c:v>3709999</c:v>
                </c:pt>
                <c:pt idx="395">
                  <c:v>3719999</c:v>
                </c:pt>
                <c:pt idx="396">
                  <c:v>3729999</c:v>
                </c:pt>
                <c:pt idx="397">
                  <c:v>3739999</c:v>
                </c:pt>
                <c:pt idx="398">
                  <c:v>3749999</c:v>
                </c:pt>
                <c:pt idx="399">
                  <c:v>3759999</c:v>
                </c:pt>
                <c:pt idx="400">
                  <c:v>3769999</c:v>
                </c:pt>
                <c:pt idx="401">
                  <c:v>3779999</c:v>
                </c:pt>
                <c:pt idx="402">
                  <c:v>3789999</c:v>
                </c:pt>
                <c:pt idx="403">
                  <c:v>3799999</c:v>
                </c:pt>
                <c:pt idx="404">
                  <c:v>3809999</c:v>
                </c:pt>
                <c:pt idx="405">
                  <c:v>3819999</c:v>
                </c:pt>
                <c:pt idx="406">
                  <c:v>3829999</c:v>
                </c:pt>
                <c:pt idx="407">
                  <c:v>3839999</c:v>
                </c:pt>
                <c:pt idx="408">
                  <c:v>3849999</c:v>
                </c:pt>
                <c:pt idx="409">
                  <c:v>3854545</c:v>
                </c:pt>
                <c:pt idx="410">
                  <c:v>3854545</c:v>
                </c:pt>
                <c:pt idx="411">
                  <c:v>3859999</c:v>
                </c:pt>
                <c:pt idx="412">
                  <c:v>3869999</c:v>
                </c:pt>
                <c:pt idx="413">
                  <c:v>3879999</c:v>
                </c:pt>
                <c:pt idx="414">
                  <c:v>3889999</c:v>
                </c:pt>
                <c:pt idx="415">
                  <c:v>3899999</c:v>
                </c:pt>
                <c:pt idx="416">
                  <c:v>3909999</c:v>
                </c:pt>
                <c:pt idx="417">
                  <c:v>3919999</c:v>
                </c:pt>
                <c:pt idx="418">
                  <c:v>3929999</c:v>
                </c:pt>
                <c:pt idx="419">
                  <c:v>3939999</c:v>
                </c:pt>
                <c:pt idx="420">
                  <c:v>3949999</c:v>
                </c:pt>
                <c:pt idx="421">
                  <c:v>3959999</c:v>
                </c:pt>
                <c:pt idx="422">
                  <c:v>3969999</c:v>
                </c:pt>
                <c:pt idx="423">
                  <c:v>3979999</c:v>
                </c:pt>
                <c:pt idx="424">
                  <c:v>3989999</c:v>
                </c:pt>
                <c:pt idx="425">
                  <c:v>3999999</c:v>
                </c:pt>
              </c:numCache>
            </c:numRef>
          </c:xVal>
          <c:yVal>
            <c:numRef>
              <c:f>RP!$O$4:$O$429</c:f>
              <c:numCache>
                <c:formatCode>General</c:formatCode>
                <c:ptCount val="4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567</c:v>
                </c:pt>
                <c:pt idx="103">
                  <c:v>1110</c:v>
                </c:pt>
                <c:pt idx="104">
                  <c:v>1685</c:v>
                </c:pt>
                <c:pt idx="105">
                  <c:v>2255</c:v>
                </c:pt>
                <c:pt idx="106">
                  <c:v>2747</c:v>
                </c:pt>
                <c:pt idx="107">
                  <c:v>3299</c:v>
                </c:pt>
                <c:pt idx="108">
                  <c:v>3830</c:v>
                </c:pt>
                <c:pt idx="109">
                  <c:v>4360</c:v>
                </c:pt>
                <c:pt idx="110">
                  <c:v>4939</c:v>
                </c:pt>
                <c:pt idx="111">
                  <c:v>5521</c:v>
                </c:pt>
                <c:pt idx="112">
                  <c:v>6073</c:v>
                </c:pt>
                <c:pt idx="113">
                  <c:v>6623</c:v>
                </c:pt>
                <c:pt idx="114">
                  <c:v>7178</c:v>
                </c:pt>
                <c:pt idx="115">
                  <c:v>7744</c:v>
                </c:pt>
                <c:pt idx="116">
                  <c:v>8295</c:v>
                </c:pt>
                <c:pt idx="117">
                  <c:v>8814</c:v>
                </c:pt>
                <c:pt idx="118">
                  <c:v>9343</c:v>
                </c:pt>
                <c:pt idx="119">
                  <c:v>9930</c:v>
                </c:pt>
                <c:pt idx="120">
                  <c:v>10506</c:v>
                </c:pt>
                <c:pt idx="121">
                  <c:v>11082</c:v>
                </c:pt>
                <c:pt idx="122">
                  <c:v>11638</c:v>
                </c:pt>
                <c:pt idx="123">
                  <c:v>12214</c:v>
                </c:pt>
                <c:pt idx="124">
                  <c:v>12756</c:v>
                </c:pt>
                <c:pt idx="125">
                  <c:v>13310</c:v>
                </c:pt>
                <c:pt idx="126">
                  <c:v>13854</c:v>
                </c:pt>
                <c:pt idx="127">
                  <c:v>14396</c:v>
                </c:pt>
                <c:pt idx="128">
                  <c:v>15009</c:v>
                </c:pt>
                <c:pt idx="129">
                  <c:v>15537</c:v>
                </c:pt>
                <c:pt idx="130">
                  <c:v>16118</c:v>
                </c:pt>
                <c:pt idx="131">
                  <c:v>16659</c:v>
                </c:pt>
                <c:pt idx="132">
                  <c:v>17232</c:v>
                </c:pt>
                <c:pt idx="133">
                  <c:v>17767</c:v>
                </c:pt>
                <c:pt idx="134">
                  <c:v>18317</c:v>
                </c:pt>
                <c:pt idx="135">
                  <c:v>18874</c:v>
                </c:pt>
                <c:pt idx="136">
                  <c:v>19441</c:v>
                </c:pt>
                <c:pt idx="137">
                  <c:v>19991</c:v>
                </c:pt>
                <c:pt idx="138">
                  <c:v>20590</c:v>
                </c:pt>
                <c:pt idx="139">
                  <c:v>21107</c:v>
                </c:pt>
                <c:pt idx="140">
                  <c:v>21665</c:v>
                </c:pt>
                <c:pt idx="141">
                  <c:v>22231</c:v>
                </c:pt>
                <c:pt idx="142">
                  <c:v>22823</c:v>
                </c:pt>
                <c:pt idx="143">
                  <c:v>23417</c:v>
                </c:pt>
                <c:pt idx="144">
                  <c:v>24000</c:v>
                </c:pt>
                <c:pt idx="145">
                  <c:v>24547</c:v>
                </c:pt>
                <c:pt idx="146">
                  <c:v>24892</c:v>
                </c:pt>
                <c:pt idx="147">
                  <c:v>24892</c:v>
                </c:pt>
                <c:pt idx="148">
                  <c:v>25124</c:v>
                </c:pt>
                <c:pt idx="149">
                  <c:v>25669</c:v>
                </c:pt>
                <c:pt idx="150">
                  <c:v>26234</c:v>
                </c:pt>
                <c:pt idx="151">
                  <c:v>26812</c:v>
                </c:pt>
                <c:pt idx="152">
                  <c:v>27158</c:v>
                </c:pt>
                <c:pt idx="153">
                  <c:v>27158</c:v>
                </c:pt>
                <c:pt idx="154">
                  <c:v>27403</c:v>
                </c:pt>
                <c:pt idx="155">
                  <c:v>27969</c:v>
                </c:pt>
                <c:pt idx="156">
                  <c:v>28504</c:v>
                </c:pt>
                <c:pt idx="157">
                  <c:v>29104</c:v>
                </c:pt>
                <c:pt idx="158">
                  <c:v>29586</c:v>
                </c:pt>
                <c:pt idx="159">
                  <c:v>30146</c:v>
                </c:pt>
                <c:pt idx="160">
                  <c:v>30693</c:v>
                </c:pt>
                <c:pt idx="161">
                  <c:v>31214</c:v>
                </c:pt>
                <c:pt idx="162">
                  <c:v>31762</c:v>
                </c:pt>
                <c:pt idx="163">
                  <c:v>32309</c:v>
                </c:pt>
                <c:pt idx="164">
                  <c:v>32848</c:v>
                </c:pt>
                <c:pt idx="165">
                  <c:v>33419</c:v>
                </c:pt>
                <c:pt idx="166">
                  <c:v>33967</c:v>
                </c:pt>
                <c:pt idx="167">
                  <c:v>34501</c:v>
                </c:pt>
                <c:pt idx="168">
                  <c:v>35006</c:v>
                </c:pt>
                <c:pt idx="169">
                  <c:v>35597</c:v>
                </c:pt>
                <c:pt idx="170">
                  <c:v>36143</c:v>
                </c:pt>
                <c:pt idx="171">
                  <c:v>36660</c:v>
                </c:pt>
                <c:pt idx="172">
                  <c:v>37223</c:v>
                </c:pt>
                <c:pt idx="173">
                  <c:v>37787</c:v>
                </c:pt>
                <c:pt idx="174">
                  <c:v>38365</c:v>
                </c:pt>
                <c:pt idx="175">
                  <c:v>38929</c:v>
                </c:pt>
                <c:pt idx="176">
                  <c:v>39461</c:v>
                </c:pt>
                <c:pt idx="177">
                  <c:v>39996</c:v>
                </c:pt>
                <c:pt idx="178">
                  <c:v>40544</c:v>
                </c:pt>
                <c:pt idx="179">
                  <c:v>41108</c:v>
                </c:pt>
                <c:pt idx="180">
                  <c:v>41661</c:v>
                </c:pt>
                <c:pt idx="181">
                  <c:v>42201</c:v>
                </c:pt>
                <c:pt idx="182">
                  <c:v>42737</c:v>
                </c:pt>
                <c:pt idx="183">
                  <c:v>43295</c:v>
                </c:pt>
                <c:pt idx="184">
                  <c:v>43901</c:v>
                </c:pt>
                <c:pt idx="185">
                  <c:v>44483</c:v>
                </c:pt>
                <c:pt idx="186">
                  <c:v>45060</c:v>
                </c:pt>
                <c:pt idx="187">
                  <c:v>45603</c:v>
                </c:pt>
                <c:pt idx="188">
                  <c:v>46149</c:v>
                </c:pt>
                <c:pt idx="189">
                  <c:v>46719</c:v>
                </c:pt>
                <c:pt idx="190">
                  <c:v>47279</c:v>
                </c:pt>
                <c:pt idx="191">
                  <c:v>47842</c:v>
                </c:pt>
                <c:pt idx="192">
                  <c:v>48400</c:v>
                </c:pt>
                <c:pt idx="193">
                  <c:v>48975</c:v>
                </c:pt>
                <c:pt idx="194">
                  <c:v>49499</c:v>
                </c:pt>
                <c:pt idx="195">
                  <c:v>49525</c:v>
                </c:pt>
                <c:pt idx="196">
                  <c:v>49525</c:v>
                </c:pt>
                <c:pt idx="197">
                  <c:v>50083</c:v>
                </c:pt>
                <c:pt idx="198">
                  <c:v>50616</c:v>
                </c:pt>
                <c:pt idx="199">
                  <c:v>51156</c:v>
                </c:pt>
                <c:pt idx="200">
                  <c:v>51697</c:v>
                </c:pt>
                <c:pt idx="201">
                  <c:v>52308</c:v>
                </c:pt>
                <c:pt idx="202">
                  <c:v>52858</c:v>
                </c:pt>
                <c:pt idx="203">
                  <c:v>53410</c:v>
                </c:pt>
                <c:pt idx="204">
                  <c:v>53928</c:v>
                </c:pt>
                <c:pt idx="205">
                  <c:v>53928</c:v>
                </c:pt>
                <c:pt idx="206">
                  <c:v>53969</c:v>
                </c:pt>
                <c:pt idx="207">
                  <c:v>54516</c:v>
                </c:pt>
                <c:pt idx="208">
                  <c:v>55061</c:v>
                </c:pt>
                <c:pt idx="209">
                  <c:v>55633</c:v>
                </c:pt>
                <c:pt idx="210">
                  <c:v>56187</c:v>
                </c:pt>
                <c:pt idx="211">
                  <c:v>56677</c:v>
                </c:pt>
                <c:pt idx="212">
                  <c:v>57224</c:v>
                </c:pt>
                <c:pt idx="213">
                  <c:v>57784</c:v>
                </c:pt>
                <c:pt idx="214">
                  <c:v>58321</c:v>
                </c:pt>
                <c:pt idx="215">
                  <c:v>58889</c:v>
                </c:pt>
                <c:pt idx="216">
                  <c:v>59435</c:v>
                </c:pt>
                <c:pt idx="217">
                  <c:v>60034</c:v>
                </c:pt>
                <c:pt idx="218">
                  <c:v>60595</c:v>
                </c:pt>
                <c:pt idx="219">
                  <c:v>61140</c:v>
                </c:pt>
                <c:pt idx="220">
                  <c:v>61643</c:v>
                </c:pt>
                <c:pt idx="221">
                  <c:v>62203</c:v>
                </c:pt>
                <c:pt idx="222">
                  <c:v>62818</c:v>
                </c:pt>
                <c:pt idx="223">
                  <c:v>63406</c:v>
                </c:pt>
                <c:pt idx="224">
                  <c:v>63941</c:v>
                </c:pt>
                <c:pt idx="225">
                  <c:v>64467</c:v>
                </c:pt>
                <c:pt idx="226">
                  <c:v>65007</c:v>
                </c:pt>
                <c:pt idx="227">
                  <c:v>65557</c:v>
                </c:pt>
                <c:pt idx="228">
                  <c:v>66080</c:v>
                </c:pt>
                <c:pt idx="229">
                  <c:v>66662</c:v>
                </c:pt>
                <c:pt idx="230">
                  <c:v>67208</c:v>
                </c:pt>
                <c:pt idx="231">
                  <c:v>67785</c:v>
                </c:pt>
                <c:pt idx="232">
                  <c:v>68329</c:v>
                </c:pt>
                <c:pt idx="233">
                  <c:v>68898</c:v>
                </c:pt>
                <c:pt idx="234">
                  <c:v>69458</c:v>
                </c:pt>
                <c:pt idx="235">
                  <c:v>69983</c:v>
                </c:pt>
                <c:pt idx="236">
                  <c:v>70496</c:v>
                </c:pt>
                <c:pt idx="237">
                  <c:v>71036</c:v>
                </c:pt>
                <c:pt idx="238">
                  <c:v>71596</c:v>
                </c:pt>
                <c:pt idx="239">
                  <c:v>72146</c:v>
                </c:pt>
                <c:pt idx="240">
                  <c:v>72718</c:v>
                </c:pt>
                <c:pt idx="241">
                  <c:v>73313</c:v>
                </c:pt>
                <c:pt idx="242">
                  <c:v>73850</c:v>
                </c:pt>
                <c:pt idx="243">
                  <c:v>74231</c:v>
                </c:pt>
                <c:pt idx="244">
                  <c:v>74231</c:v>
                </c:pt>
                <c:pt idx="245">
                  <c:v>74400</c:v>
                </c:pt>
                <c:pt idx="246">
                  <c:v>74944</c:v>
                </c:pt>
                <c:pt idx="247">
                  <c:v>75511</c:v>
                </c:pt>
                <c:pt idx="248">
                  <c:v>76048</c:v>
                </c:pt>
                <c:pt idx="249">
                  <c:v>76594</c:v>
                </c:pt>
                <c:pt idx="250">
                  <c:v>77175</c:v>
                </c:pt>
                <c:pt idx="251">
                  <c:v>77744</c:v>
                </c:pt>
                <c:pt idx="252">
                  <c:v>78346</c:v>
                </c:pt>
                <c:pt idx="253">
                  <c:v>78923</c:v>
                </c:pt>
                <c:pt idx="254">
                  <c:v>79494</c:v>
                </c:pt>
                <c:pt idx="255">
                  <c:v>80027</c:v>
                </c:pt>
                <c:pt idx="256">
                  <c:v>80581</c:v>
                </c:pt>
                <c:pt idx="257">
                  <c:v>80581</c:v>
                </c:pt>
                <c:pt idx="258">
                  <c:v>80593</c:v>
                </c:pt>
                <c:pt idx="259">
                  <c:v>81124</c:v>
                </c:pt>
                <c:pt idx="260">
                  <c:v>81662</c:v>
                </c:pt>
                <c:pt idx="261">
                  <c:v>82228</c:v>
                </c:pt>
                <c:pt idx="262">
                  <c:v>82792</c:v>
                </c:pt>
                <c:pt idx="263">
                  <c:v>83344</c:v>
                </c:pt>
                <c:pt idx="264">
                  <c:v>83918</c:v>
                </c:pt>
                <c:pt idx="265">
                  <c:v>84487</c:v>
                </c:pt>
                <c:pt idx="266">
                  <c:v>85036</c:v>
                </c:pt>
                <c:pt idx="267">
                  <c:v>85580</c:v>
                </c:pt>
                <c:pt idx="268">
                  <c:v>86185</c:v>
                </c:pt>
                <c:pt idx="269">
                  <c:v>86750</c:v>
                </c:pt>
                <c:pt idx="270">
                  <c:v>87299</c:v>
                </c:pt>
                <c:pt idx="271">
                  <c:v>87919</c:v>
                </c:pt>
                <c:pt idx="272">
                  <c:v>88419</c:v>
                </c:pt>
                <c:pt idx="273">
                  <c:v>88940</c:v>
                </c:pt>
                <c:pt idx="274">
                  <c:v>89496</c:v>
                </c:pt>
                <c:pt idx="275">
                  <c:v>90057</c:v>
                </c:pt>
                <c:pt idx="276">
                  <c:v>90612</c:v>
                </c:pt>
                <c:pt idx="277">
                  <c:v>91160</c:v>
                </c:pt>
                <c:pt idx="278">
                  <c:v>91709</c:v>
                </c:pt>
                <c:pt idx="279">
                  <c:v>92255</c:v>
                </c:pt>
                <c:pt idx="280">
                  <c:v>92772</c:v>
                </c:pt>
                <c:pt idx="281">
                  <c:v>93343</c:v>
                </c:pt>
                <c:pt idx="282">
                  <c:v>93899</c:v>
                </c:pt>
                <c:pt idx="283">
                  <c:v>94440</c:v>
                </c:pt>
                <c:pt idx="284">
                  <c:v>94976</c:v>
                </c:pt>
                <c:pt idx="285">
                  <c:v>95546</c:v>
                </c:pt>
                <c:pt idx="286">
                  <c:v>96137</c:v>
                </c:pt>
                <c:pt idx="287">
                  <c:v>96638</c:v>
                </c:pt>
                <c:pt idx="288">
                  <c:v>97173</c:v>
                </c:pt>
                <c:pt idx="289">
                  <c:v>97739</c:v>
                </c:pt>
                <c:pt idx="290">
                  <c:v>98262</c:v>
                </c:pt>
                <c:pt idx="291">
                  <c:v>98803</c:v>
                </c:pt>
                <c:pt idx="292">
                  <c:v>99335</c:v>
                </c:pt>
                <c:pt idx="293">
                  <c:v>99442</c:v>
                </c:pt>
                <c:pt idx="294">
                  <c:v>99442</c:v>
                </c:pt>
                <c:pt idx="295">
                  <c:v>99903</c:v>
                </c:pt>
                <c:pt idx="296">
                  <c:v>100476</c:v>
                </c:pt>
                <c:pt idx="297">
                  <c:v>101040</c:v>
                </c:pt>
                <c:pt idx="298">
                  <c:v>101579</c:v>
                </c:pt>
                <c:pt idx="299">
                  <c:v>102121</c:v>
                </c:pt>
                <c:pt idx="300">
                  <c:v>102651</c:v>
                </c:pt>
                <c:pt idx="301">
                  <c:v>103197</c:v>
                </c:pt>
                <c:pt idx="302">
                  <c:v>103786</c:v>
                </c:pt>
                <c:pt idx="303">
                  <c:v>104345</c:v>
                </c:pt>
                <c:pt idx="304">
                  <c:v>104943</c:v>
                </c:pt>
                <c:pt idx="305">
                  <c:v>105512</c:v>
                </c:pt>
                <c:pt idx="306">
                  <c:v>106089</c:v>
                </c:pt>
                <c:pt idx="307">
                  <c:v>106624</c:v>
                </c:pt>
                <c:pt idx="308">
                  <c:v>106844</c:v>
                </c:pt>
                <c:pt idx="309">
                  <c:v>106844</c:v>
                </c:pt>
                <c:pt idx="310">
                  <c:v>107130</c:v>
                </c:pt>
                <c:pt idx="311">
                  <c:v>107668</c:v>
                </c:pt>
                <c:pt idx="312">
                  <c:v>108191</c:v>
                </c:pt>
                <c:pt idx="313">
                  <c:v>108746</c:v>
                </c:pt>
                <c:pt idx="314">
                  <c:v>109285</c:v>
                </c:pt>
                <c:pt idx="315">
                  <c:v>109844</c:v>
                </c:pt>
                <c:pt idx="316">
                  <c:v>110372</c:v>
                </c:pt>
                <c:pt idx="317">
                  <c:v>110952</c:v>
                </c:pt>
                <c:pt idx="318">
                  <c:v>111517</c:v>
                </c:pt>
                <c:pt idx="319">
                  <c:v>112090</c:v>
                </c:pt>
                <c:pt idx="320">
                  <c:v>112586</c:v>
                </c:pt>
                <c:pt idx="321">
                  <c:v>113187</c:v>
                </c:pt>
                <c:pt idx="322">
                  <c:v>113752</c:v>
                </c:pt>
                <c:pt idx="323">
                  <c:v>114258</c:v>
                </c:pt>
                <c:pt idx="324">
                  <c:v>114772</c:v>
                </c:pt>
                <c:pt idx="325">
                  <c:v>115265</c:v>
                </c:pt>
                <c:pt idx="326">
                  <c:v>115840</c:v>
                </c:pt>
                <c:pt idx="327">
                  <c:v>116379</c:v>
                </c:pt>
                <c:pt idx="328">
                  <c:v>116916</c:v>
                </c:pt>
                <c:pt idx="329">
                  <c:v>117476</c:v>
                </c:pt>
                <c:pt idx="330">
                  <c:v>118050</c:v>
                </c:pt>
                <c:pt idx="331">
                  <c:v>118607</c:v>
                </c:pt>
                <c:pt idx="332">
                  <c:v>119148</c:v>
                </c:pt>
                <c:pt idx="333">
                  <c:v>119677</c:v>
                </c:pt>
                <c:pt idx="334">
                  <c:v>120234</c:v>
                </c:pt>
                <c:pt idx="335">
                  <c:v>120803</c:v>
                </c:pt>
                <c:pt idx="336">
                  <c:v>121350</c:v>
                </c:pt>
                <c:pt idx="337">
                  <c:v>121924</c:v>
                </c:pt>
                <c:pt idx="338">
                  <c:v>122477</c:v>
                </c:pt>
                <c:pt idx="339">
                  <c:v>123053</c:v>
                </c:pt>
                <c:pt idx="340">
                  <c:v>123567</c:v>
                </c:pt>
                <c:pt idx="341">
                  <c:v>124118</c:v>
                </c:pt>
                <c:pt idx="342">
                  <c:v>124156</c:v>
                </c:pt>
                <c:pt idx="343">
                  <c:v>124156</c:v>
                </c:pt>
                <c:pt idx="344">
                  <c:v>124688</c:v>
                </c:pt>
                <c:pt idx="345">
                  <c:v>125210</c:v>
                </c:pt>
                <c:pt idx="346">
                  <c:v>125726</c:v>
                </c:pt>
                <c:pt idx="347">
                  <c:v>126311</c:v>
                </c:pt>
                <c:pt idx="348">
                  <c:v>126828</c:v>
                </c:pt>
                <c:pt idx="349">
                  <c:v>127365</c:v>
                </c:pt>
                <c:pt idx="350">
                  <c:v>127935</c:v>
                </c:pt>
                <c:pt idx="351">
                  <c:v>128504</c:v>
                </c:pt>
                <c:pt idx="352">
                  <c:v>129049</c:v>
                </c:pt>
                <c:pt idx="353">
                  <c:v>129607</c:v>
                </c:pt>
                <c:pt idx="354">
                  <c:v>130176</c:v>
                </c:pt>
                <c:pt idx="355">
                  <c:v>130682</c:v>
                </c:pt>
                <c:pt idx="356">
                  <c:v>131267</c:v>
                </c:pt>
                <c:pt idx="357">
                  <c:v>131871</c:v>
                </c:pt>
                <c:pt idx="358">
                  <c:v>132455</c:v>
                </c:pt>
                <c:pt idx="359">
                  <c:v>132491</c:v>
                </c:pt>
                <c:pt idx="360">
                  <c:v>132491</c:v>
                </c:pt>
                <c:pt idx="361">
                  <c:v>133049</c:v>
                </c:pt>
                <c:pt idx="362">
                  <c:v>133601</c:v>
                </c:pt>
                <c:pt idx="363">
                  <c:v>134156</c:v>
                </c:pt>
                <c:pt idx="364">
                  <c:v>134731</c:v>
                </c:pt>
                <c:pt idx="365">
                  <c:v>135287</c:v>
                </c:pt>
                <c:pt idx="366">
                  <c:v>135842</c:v>
                </c:pt>
                <c:pt idx="367">
                  <c:v>136392</c:v>
                </c:pt>
                <c:pt idx="368">
                  <c:v>136929</c:v>
                </c:pt>
                <c:pt idx="369">
                  <c:v>137500</c:v>
                </c:pt>
                <c:pt idx="370">
                  <c:v>138017</c:v>
                </c:pt>
                <c:pt idx="371">
                  <c:v>138570</c:v>
                </c:pt>
                <c:pt idx="372">
                  <c:v>139116</c:v>
                </c:pt>
                <c:pt idx="373">
                  <c:v>139685</c:v>
                </c:pt>
                <c:pt idx="374">
                  <c:v>140253</c:v>
                </c:pt>
                <c:pt idx="375">
                  <c:v>140792</c:v>
                </c:pt>
                <c:pt idx="376">
                  <c:v>141340</c:v>
                </c:pt>
                <c:pt idx="377">
                  <c:v>141931</c:v>
                </c:pt>
                <c:pt idx="378">
                  <c:v>142452</c:v>
                </c:pt>
                <c:pt idx="379">
                  <c:v>143003</c:v>
                </c:pt>
                <c:pt idx="380">
                  <c:v>143566</c:v>
                </c:pt>
                <c:pt idx="381">
                  <c:v>144137</c:v>
                </c:pt>
                <c:pt idx="382">
                  <c:v>144732</c:v>
                </c:pt>
                <c:pt idx="383">
                  <c:v>145277</c:v>
                </c:pt>
                <c:pt idx="384">
                  <c:v>145861</c:v>
                </c:pt>
                <c:pt idx="385">
                  <c:v>146396</c:v>
                </c:pt>
                <c:pt idx="386">
                  <c:v>146972</c:v>
                </c:pt>
                <c:pt idx="387">
                  <c:v>147517</c:v>
                </c:pt>
                <c:pt idx="388">
                  <c:v>148030</c:v>
                </c:pt>
                <c:pt idx="389">
                  <c:v>148585</c:v>
                </c:pt>
                <c:pt idx="390">
                  <c:v>149023</c:v>
                </c:pt>
                <c:pt idx="391">
                  <c:v>149023</c:v>
                </c:pt>
                <c:pt idx="392">
                  <c:v>149124</c:v>
                </c:pt>
                <c:pt idx="393">
                  <c:v>149700</c:v>
                </c:pt>
                <c:pt idx="394">
                  <c:v>150238</c:v>
                </c:pt>
                <c:pt idx="395">
                  <c:v>150778</c:v>
                </c:pt>
                <c:pt idx="396">
                  <c:v>151358</c:v>
                </c:pt>
                <c:pt idx="397">
                  <c:v>151936</c:v>
                </c:pt>
                <c:pt idx="398">
                  <c:v>152490</c:v>
                </c:pt>
                <c:pt idx="399">
                  <c:v>153031</c:v>
                </c:pt>
                <c:pt idx="400">
                  <c:v>153562</c:v>
                </c:pt>
                <c:pt idx="401">
                  <c:v>154123</c:v>
                </c:pt>
                <c:pt idx="402">
                  <c:v>154670</c:v>
                </c:pt>
                <c:pt idx="403">
                  <c:v>155203</c:v>
                </c:pt>
                <c:pt idx="404">
                  <c:v>155744</c:v>
                </c:pt>
                <c:pt idx="405">
                  <c:v>156283</c:v>
                </c:pt>
                <c:pt idx="406">
                  <c:v>156862</c:v>
                </c:pt>
                <c:pt idx="407">
                  <c:v>157394</c:v>
                </c:pt>
                <c:pt idx="408">
                  <c:v>157981</c:v>
                </c:pt>
                <c:pt idx="409">
                  <c:v>158221</c:v>
                </c:pt>
                <c:pt idx="410">
                  <c:v>158221</c:v>
                </c:pt>
                <c:pt idx="411">
                  <c:v>158528</c:v>
                </c:pt>
                <c:pt idx="412">
                  <c:v>159089</c:v>
                </c:pt>
                <c:pt idx="413">
                  <c:v>159644</c:v>
                </c:pt>
                <c:pt idx="414">
                  <c:v>160182</c:v>
                </c:pt>
                <c:pt idx="415">
                  <c:v>160739</c:v>
                </c:pt>
                <c:pt idx="416">
                  <c:v>161281</c:v>
                </c:pt>
                <c:pt idx="417">
                  <c:v>161832</c:v>
                </c:pt>
                <c:pt idx="418">
                  <c:v>162382</c:v>
                </c:pt>
                <c:pt idx="419">
                  <c:v>162927</c:v>
                </c:pt>
                <c:pt idx="420">
                  <c:v>163464</c:v>
                </c:pt>
                <c:pt idx="421">
                  <c:v>164016</c:v>
                </c:pt>
                <c:pt idx="422">
                  <c:v>164556</c:v>
                </c:pt>
                <c:pt idx="423">
                  <c:v>165129</c:v>
                </c:pt>
                <c:pt idx="424">
                  <c:v>165689</c:v>
                </c:pt>
                <c:pt idx="425">
                  <c:v>166287</c:v>
                </c:pt>
              </c:numCache>
            </c:numRef>
          </c:yVal>
          <c:smooth val="1"/>
        </c:ser>
        <c:ser>
          <c:idx val="2"/>
          <c:order val="1"/>
          <c:tx>
            <c:v>Recompute</c:v>
          </c:tx>
          <c:spPr>
            <a:ln>
              <a:solidFill>
                <a:srgbClr val="C00000"/>
              </a:solidFill>
            </a:ln>
          </c:spPr>
          <c:marker>
            <c:symbol val="none"/>
          </c:marker>
          <c:xVal>
            <c:numRef>
              <c:f>RP!$A$4:$A$429</c:f>
              <c:numCache>
                <c:formatCode>General</c:formatCode>
                <c:ptCount val="426"/>
                <c:pt idx="0">
                  <c:v>0</c:v>
                </c:pt>
                <c:pt idx="1">
                  <c:v>0</c:v>
                </c:pt>
                <c:pt idx="2">
                  <c:v>9999</c:v>
                </c:pt>
                <c:pt idx="3">
                  <c:v>19999</c:v>
                </c:pt>
                <c:pt idx="4">
                  <c:v>29999</c:v>
                </c:pt>
                <c:pt idx="5">
                  <c:v>39999</c:v>
                </c:pt>
                <c:pt idx="6">
                  <c:v>49999</c:v>
                </c:pt>
                <c:pt idx="7">
                  <c:v>59999</c:v>
                </c:pt>
                <c:pt idx="8">
                  <c:v>69999</c:v>
                </c:pt>
                <c:pt idx="9">
                  <c:v>79999</c:v>
                </c:pt>
                <c:pt idx="10">
                  <c:v>89999</c:v>
                </c:pt>
                <c:pt idx="11">
                  <c:v>99999</c:v>
                </c:pt>
                <c:pt idx="12">
                  <c:v>109999</c:v>
                </c:pt>
                <c:pt idx="13">
                  <c:v>119999</c:v>
                </c:pt>
                <c:pt idx="14">
                  <c:v>129999</c:v>
                </c:pt>
                <c:pt idx="15">
                  <c:v>139999</c:v>
                </c:pt>
                <c:pt idx="16">
                  <c:v>149999</c:v>
                </c:pt>
                <c:pt idx="17">
                  <c:v>159999</c:v>
                </c:pt>
                <c:pt idx="18">
                  <c:v>169999</c:v>
                </c:pt>
                <c:pt idx="19">
                  <c:v>179999</c:v>
                </c:pt>
                <c:pt idx="20">
                  <c:v>189999</c:v>
                </c:pt>
                <c:pt idx="21">
                  <c:v>199999</c:v>
                </c:pt>
                <c:pt idx="22">
                  <c:v>209999</c:v>
                </c:pt>
                <c:pt idx="23">
                  <c:v>219999</c:v>
                </c:pt>
                <c:pt idx="24">
                  <c:v>229999</c:v>
                </c:pt>
                <c:pt idx="25">
                  <c:v>239999</c:v>
                </c:pt>
                <c:pt idx="26">
                  <c:v>249999</c:v>
                </c:pt>
                <c:pt idx="27">
                  <c:v>259999</c:v>
                </c:pt>
                <c:pt idx="28">
                  <c:v>269999</c:v>
                </c:pt>
                <c:pt idx="29">
                  <c:v>279999</c:v>
                </c:pt>
                <c:pt idx="30">
                  <c:v>289999</c:v>
                </c:pt>
                <c:pt idx="31">
                  <c:v>299999</c:v>
                </c:pt>
                <c:pt idx="32">
                  <c:v>309999</c:v>
                </c:pt>
                <c:pt idx="33">
                  <c:v>319999</c:v>
                </c:pt>
                <c:pt idx="34">
                  <c:v>329999</c:v>
                </c:pt>
                <c:pt idx="35">
                  <c:v>339999</c:v>
                </c:pt>
                <c:pt idx="36">
                  <c:v>349999</c:v>
                </c:pt>
                <c:pt idx="37">
                  <c:v>359999</c:v>
                </c:pt>
                <c:pt idx="38">
                  <c:v>369999</c:v>
                </c:pt>
                <c:pt idx="39">
                  <c:v>379999</c:v>
                </c:pt>
                <c:pt idx="40">
                  <c:v>389999</c:v>
                </c:pt>
                <c:pt idx="41">
                  <c:v>399999</c:v>
                </c:pt>
                <c:pt idx="42">
                  <c:v>409999</c:v>
                </c:pt>
                <c:pt idx="43">
                  <c:v>419999</c:v>
                </c:pt>
                <c:pt idx="44">
                  <c:v>429999</c:v>
                </c:pt>
                <c:pt idx="45">
                  <c:v>439999</c:v>
                </c:pt>
                <c:pt idx="46">
                  <c:v>449999</c:v>
                </c:pt>
                <c:pt idx="47">
                  <c:v>459999</c:v>
                </c:pt>
                <c:pt idx="48">
                  <c:v>469999</c:v>
                </c:pt>
                <c:pt idx="49">
                  <c:v>479999</c:v>
                </c:pt>
                <c:pt idx="50">
                  <c:v>489999</c:v>
                </c:pt>
                <c:pt idx="51">
                  <c:v>499999</c:v>
                </c:pt>
                <c:pt idx="52">
                  <c:v>509999</c:v>
                </c:pt>
                <c:pt idx="53">
                  <c:v>519999</c:v>
                </c:pt>
                <c:pt idx="54">
                  <c:v>529999</c:v>
                </c:pt>
                <c:pt idx="55">
                  <c:v>539999</c:v>
                </c:pt>
                <c:pt idx="56">
                  <c:v>549999</c:v>
                </c:pt>
                <c:pt idx="57">
                  <c:v>559999</c:v>
                </c:pt>
                <c:pt idx="58">
                  <c:v>569999</c:v>
                </c:pt>
                <c:pt idx="59">
                  <c:v>579999</c:v>
                </c:pt>
                <c:pt idx="60">
                  <c:v>589999</c:v>
                </c:pt>
                <c:pt idx="61">
                  <c:v>599999</c:v>
                </c:pt>
                <c:pt idx="62">
                  <c:v>609999</c:v>
                </c:pt>
                <c:pt idx="63">
                  <c:v>619999</c:v>
                </c:pt>
                <c:pt idx="64">
                  <c:v>629999</c:v>
                </c:pt>
                <c:pt idx="65">
                  <c:v>639999</c:v>
                </c:pt>
                <c:pt idx="66">
                  <c:v>649999</c:v>
                </c:pt>
                <c:pt idx="67">
                  <c:v>659999</c:v>
                </c:pt>
                <c:pt idx="68">
                  <c:v>669999</c:v>
                </c:pt>
                <c:pt idx="69">
                  <c:v>679999</c:v>
                </c:pt>
                <c:pt idx="70">
                  <c:v>689999</c:v>
                </c:pt>
                <c:pt idx="71">
                  <c:v>699999</c:v>
                </c:pt>
                <c:pt idx="72">
                  <c:v>709999</c:v>
                </c:pt>
                <c:pt idx="73">
                  <c:v>719999</c:v>
                </c:pt>
                <c:pt idx="74">
                  <c:v>729999</c:v>
                </c:pt>
                <c:pt idx="75">
                  <c:v>739999</c:v>
                </c:pt>
                <c:pt idx="76">
                  <c:v>749999</c:v>
                </c:pt>
                <c:pt idx="77">
                  <c:v>759999</c:v>
                </c:pt>
                <c:pt idx="78">
                  <c:v>769999</c:v>
                </c:pt>
                <c:pt idx="79">
                  <c:v>779999</c:v>
                </c:pt>
                <c:pt idx="80">
                  <c:v>789999</c:v>
                </c:pt>
                <c:pt idx="81">
                  <c:v>799999</c:v>
                </c:pt>
                <c:pt idx="82">
                  <c:v>809999</c:v>
                </c:pt>
                <c:pt idx="83">
                  <c:v>819999</c:v>
                </c:pt>
                <c:pt idx="84">
                  <c:v>829999</c:v>
                </c:pt>
                <c:pt idx="85">
                  <c:v>839999</c:v>
                </c:pt>
                <c:pt idx="86">
                  <c:v>849999</c:v>
                </c:pt>
                <c:pt idx="87">
                  <c:v>859999</c:v>
                </c:pt>
                <c:pt idx="88">
                  <c:v>869999</c:v>
                </c:pt>
                <c:pt idx="89">
                  <c:v>879999</c:v>
                </c:pt>
                <c:pt idx="90">
                  <c:v>889999</c:v>
                </c:pt>
                <c:pt idx="91">
                  <c:v>899999</c:v>
                </c:pt>
                <c:pt idx="92">
                  <c:v>909999</c:v>
                </c:pt>
                <c:pt idx="93">
                  <c:v>919999</c:v>
                </c:pt>
                <c:pt idx="94">
                  <c:v>929999</c:v>
                </c:pt>
                <c:pt idx="95">
                  <c:v>939999</c:v>
                </c:pt>
                <c:pt idx="96">
                  <c:v>949999</c:v>
                </c:pt>
                <c:pt idx="97">
                  <c:v>959999</c:v>
                </c:pt>
                <c:pt idx="98">
                  <c:v>969999</c:v>
                </c:pt>
                <c:pt idx="99">
                  <c:v>979999</c:v>
                </c:pt>
                <c:pt idx="100">
                  <c:v>989999</c:v>
                </c:pt>
                <c:pt idx="101">
                  <c:v>999999</c:v>
                </c:pt>
                <c:pt idx="102">
                  <c:v>1009999</c:v>
                </c:pt>
                <c:pt idx="103">
                  <c:v>1019999</c:v>
                </c:pt>
                <c:pt idx="104">
                  <c:v>1029999</c:v>
                </c:pt>
                <c:pt idx="105">
                  <c:v>1039999</c:v>
                </c:pt>
                <c:pt idx="106">
                  <c:v>1049999</c:v>
                </c:pt>
                <c:pt idx="107">
                  <c:v>1059999</c:v>
                </c:pt>
                <c:pt idx="108">
                  <c:v>1069999</c:v>
                </c:pt>
                <c:pt idx="109">
                  <c:v>1079999</c:v>
                </c:pt>
                <c:pt idx="110">
                  <c:v>1089999</c:v>
                </c:pt>
                <c:pt idx="111">
                  <c:v>1099999</c:v>
                </c:pt>
                <c:pt idx="112">
                  <c:v>1109999</c:v>
                </c:pt>
                <c:pt idx="113">
                  <c:v>1119999</c:v>
                </c:pt>
                <c:pt idx="114">
                  <c:v>1129999</c:v>
                </c:pt>
                <c:pt idx="115">
                  <c:v>1139999</c:v>
                </c:pt>
                <c:pt idx="116">
                  <c:v>1149999</c:v>
                </c:pt>
                <c:pt idx="117">
                  <c:v>1159999</c:v>
                </c:pt>
                <c:pt idx="118">
                  <c:v>1169999</c:v>
                </c:pt>
                <c:pt idx="119">
                  <c:v>1179999</c:v>
                </c:pt>
                <c:pt idx="120">
                  <c:v>1189999</c:v>
                </c:pt>
                <c:pt idx="121">
                  <c:v>1199999</c:v>
                </c:pt>
                <c:pt idx="122">
                  <c:v>1209999</c:v>
                </c:pt>
                <c:pt idx="123">
                  <c:v>1219999</c:v>
                </c:pt>
                <c:pt idx="124">
                  <c:v>1229999</c:v>
                </c:pt>
                <c:pt idx="125">
                  <c:v>1239999</c:v>
                </c:pt>
                <c:pt idx="126">
                  <c:v>1249999</c:v>
                </c:pt>
                <c:pt idx="127">
                  <c:v>1259999</c:v>
                </c:pt>
                <c:pt idx="128">
                  <c:v>1269999</c:v>
                </c:pt>
                <c:pt idx="129">
                  <c:v>1279999</c:v>
                </c:pt>
                <c:pt idx="130">
                  <c:v>1289999</c:v>
                </c:pt>
                <c:pt idx="131">
                  <c:v>1299999</c:v>
                </c:pt>
                <c:pt idx="132">
                  <c:v>1309999</c:v>
                </c:pt>
                <c:pt idx="133">
                  <c:v>1319999</c:v>
                </c:pt>
                <c:pt idx="134">
                  <c:v>1329999</c:v>
                </c:pt>
                <c:pt idx="135">
                  <c:v>1339999</c:v>
                </c:pt>
                <c:pt idx="136">
                  <c:v>1349999</c:v>
                </c:pt>
                <c:pt idx="137">
                  <c:v>1359999</c:v>
                </c:pt>
                <c:pt idx="138">
                  <c:v>1369999</c:v>
                </c:pt>
                <c:pt idx="139">
                  <c:v>1379999</c:v>
                </c:pt>
                <c:pt idx="140">
                  <c:v>1389999</c:v>
                </c:pt>
                <c:pt idx="141">
                  <c:v>1399999</c:v>
                </c:pt>
                <c:pt idx="142">
                  <c:v>1409999</c:v>
                </c:pt>
                <c:pt idx="143">
                  <c:v>1419999</c:v>
                </c:pt>
                <c:pt idx="144">
                  <c:v>1429999</c:v>
                </c:pt>
                <c:pt idx="145">
                  <c:v>1439999</c:v>
                </c:pt>
                <c:pt idx="146">
                  <c:v>1446102</c:v>
                </c:pt>
                <c:pt idx="147">
                  <c:v>1446102</c:v>
                </c:pt>
                <c:pt idx="148">
                  <c:v>1449999</c:v>
                </c:pt>
                <c:pt idx="149">
                  <c:v>1459999</c:v>
                </c:pt>
                <c:pt idx="150">
                  <c:v>1469999</c:v>
                </c:pt>
                <c:pt idx="151">
                  <c:v>1479999</c:v>
                </c:pt>
                <c:pt idx="152">
                  <c:v>1485660</c:v>
                </c:pt>
                <c:pt idx="153">
                  <c:v>1485660</c:v>
                </c:pt>
                <c:pt idx="154">
                  <c:v>1489999</c:v>
                </c:pt>
                <c:pt idx="155">
                  <c:v>1499999</c:v>
                </c:pt>
                <c:pt idx="156">
                  <c:v>1509999</c:v>
                </c:pt>
                <c:pt idx="157">
                  <c:v>1519999</c:v>
                </c:pt>
                <c:pt idx="158">
                  <c:v>1529999</c:v>
                </c:pt>
                <c:pt idx="159">
                  <c:v>1539999</c:v>
                </c:pt>
                <c:pt idx="160">
                  <c:v>1549999</c:v>
                </c:pt>
                <c:pt idx="161">
                  <c:v>1559999</c:v>
                </c:pt>
                <c:pt idx="162">
                  <c:v>1569999</c:v>
                </c:pt>
                <c:pt idx="163">
                  <c:v>1579999</c:v>
                </c:pt>
                <c:pt idx="164">
                  <c:v>1589999</c:v>
                </c:pt>
                <c:pt idx="165">
                  <c:v>1599999</c:v>
                </c:pt>
                <c:pt idx="166">
                  <c:v>1609999</c:v>
                </c:pt>
                <c:pt idx="167">
                  <c:v>1619999</c:v>
                </c:pt>
                <c:pt idx="168">
                  <c:v>1629999</c:v>
                </c:pt>
                <c:pt idx="169">
                  <c:v>1639999</c:v>
                </c:pt>
                <c:pt idx="170">
                  <c:v>1649999</c:v>
                </c:pt>
                <c:pt idx="171">
                  <c:v>1659999</c:v>
                </c:pt>
                <c:pt idx="172">
                  <c:v>1669999</c:v>
                </c:pt>
                <c:pt idx="173">
                  <c:v>1679999</c:v>
                </c:pt>
                <c:pt idx="174">
                  <c:v>1689999</c:v>
                </c:pt>
                <c:pt idx="175">
                  <c:v>1699999</c:v>
                </c:pt>
                <c:pt idx="176">
                  <c:v>1709999</c:v>
                </c:pt>
                <c:pt idx="177">
                  <c:v>1719999</c:v>
                </c:pt>
                <c:pt idx="178">
                  <c:v>1729999</c:v>
                </c:pt>
                <c:pt idx="179">
                  <c:v>1739999</c:v>
                </c:pt>
                <c:pt idx="180">
                  <c:v>1749999</c:v>
                </c:pt>
                <c:pt idx="181">
                  <c:v>1759999</c:v>
                </c:pt>
                <c:pt idx="182">
                  <c:v>1769999</c:v>
                </c:pt>
                <c:pt idx="183">
                  <c:v>1779999</c:v>
                </c:pt>
                <c:pt idx="184">
                  <c:v>1789999</c:v>
                </c:pt>
                <c:pt idx="185">
                  <c:v>1799999</c:v>
                </c:pt>
                <c:pt idx="186">
                  <c:v>1809999</c:v>
                </c:pt>
                <c:pt idx="187">
                  <c:v>1819999</c:v>
                </c:pt>
                <c:pt idx="188">
                  <c:v>1829999</c:v>
                </c:pt>
                <c:pt idx="189">
                  <c:v>1839999</c:v>
                </c:pt>
                <c:pt idx="190">
                  <c:v>1849999</c:v>
                </c:pt>
                <c:pt idx="191">
                  <c:v>1859999</c:v>
                </c:pt>
                <c:pt idx="192">
                  <c:v>1869999</c:v>
                </c:pt>
                <c:pt idx="193">
                  <c:v>1879999</c:v>
                </c:pt>
                <c:pt idx="194">
                  <c:v>1889999</c:v>
                </c:pt>
                <c:pt idx="195">
                  <c:v>1890469</c:v>
                </c:pt>
                <c:pt idx="196">
                  <c:v>1890469</c:v>
                </c:pt>
                <c:pt idx="197">
                  <c:v>1899999</c:v>
                </c:pt>
                <c:pt idx="198">
                  <c:v>1909999</c:v>
                </c:pt>
                <c:pt idx="199">
                  <c:v>1919999</c:v>
                </c:pt>
                <c:pt idx="200">
                  <c:v>1929999</c:v>
                </c:pt>
                <c:pt idx="201">
                  <c:v>1939999</c:v>
                </c:pt>
                <c:pt idx="202">
                  <c:v>1949999</c:v>
                </c:pt>
                <c:pt idx="203">
                  <c:v>1959999</c:v>
                </c:pt>
                <c:pt idx="204">
                  <c:v>1969234</c:v>
                </c:pt>
                <c:pt idx="205">
                  <c:v>1969234</c:v>
                </c:pt>
                <c:pt idx="206">
                  <c:v>1969999</c:v>
                </c:pt>
                <c:pt idx="207">
                  <c:v>1979999</c:v>
                </c:pt>
                <c:pt idx="208">
                  <c:v>1989999</c:v>
                </c:pt>
                <c:pt idx="209">
                  <c:v>1999999</c:v>
                </c:pt>
                <c:pt idx="210">
                  <c:v>2009999</c:v>
                </c:pt>
                <c:pt idx="211">
                  <c:v>2019999</c:v>
                </c:pt>
                <c:pt idx="212">
                  <c:v>2029999</c:v>
                </c:pt>
                <c:pt idx="213">
                  <c:v>2039999</c:v>
                </c:pt>
                <c:pt idx="214">
                  <c:v>2049999</c:v>
                </c:pt>
                <c:pt idx="215">
                  <c:v>2059999</c:v>
                </c:pt>
                <c:pt idx="216">
                  <c:v>2069999</c:v>
                </c:pt>
                <c:pt idx="217">
                  <c:v>2079999</c:v>
                </c:pt>
                <c:pt idx="218">
                  <c:v>2089999</c:v>
                </c:pt>
                <c:pt idx="219">
                  <c:v>2099999</c:v>
                </c:pt>
                <c:pt idx="220">
                  <c:v>2109999</c:v>
                </c:pt>
                <c:pt idx="221">
                  <c:v>2119999</c:v>
                </c:pt>
                <c:pt idx="222">
                  <c:v>2129999</c:v>
                </c:pt>
                <c:pt idx="223">
                  <c:v>2139999</c:v>
                </c:pt>
                <c:pt idx="224">
                  <c:v>2149999</c:v>
                </c:pt>
                <c:pt idx="225">
                  <c:v>2159999</c:v>
                </c:pt>
                <c:pt idx="226">
                  <c:v>2169999</c:v>
                </c:pt>
                <c:pt idx="227">
                  <c:v>2179999</c:v>
                </c:pt>
                <c:pt idx="228">
                  <c:v>2189999</c:v>
                </c:pt>
                <c:pt idx="229">
                  <c:v>2199999</c:v>
                </c:pt>
                <c:pt idx="230">
                  <c:v>2209999</c:v>
                </c:pt>
                <c:pt idx="231">
                  <c:v>2219999</c:v>
                </c:pt>
                <c:pt idx="232">
                  <c:v>2229999</c:v>
                </c:pt>
                <c:pt idx="233">
                  <c:v>2239999</c:v>
                </c:pt>
                <c:pt idx="234">
                  <c:v>2249999</c:v>
                </c:pt>
                <c:pt idx="235">
                  <c:v>2259999</c:v>
                </c:pt>
                <c:pt idx="236">
                  <c:v>2269999</c:v>
                </c:pt>
                <c:pt idx="237">
                  <c:v>2279999</c:v>
                </c:pt>
                <c:pt idx="238">
                  <c:v>2289999</c:v>
                </c:pt>
                <c:pt idx="239">
                  <c:v>2299999</c:v>
                </c:pt>
                <c:pt idx="240">
                  <c:v>2309999</c:v>
                </c:pt>
                <c:pt idx="241">
                  <c:v>2319999</c:v>
                </c:pt>
                <c:pt idx="242">
                  <c:v>2329999</c:v>
                </c:pt>
                <c:pt idx="243">
                  <c:v>2336854</c:v>
                </c:pt>
                <c:pt idx="244">
                  <c:v>2336854</c:v>
                </c:pt>
                <c:pt idx="245">
                  <c:v>2339999</c:v>
                </c:pt>
                <c:pt idx="246">
                  <c:v>2349999</c:v>
                </c:pt>
                <c:pt idx="247">
                  <c:v>2359999</c:v>
                </c:pt>
                <c:pt idx="248">
                  <c:v>2369999</c:v>
                </c:pt>
                <c:pt idx="249">
                  <c:v>2379999</c:v>
                </c:pt>
                <c:pt idx="250">
                  <c:v>2389999</c:v>
                </c:pt>
                <c:pt idx="251">
                  <c:v>2399999</c:v>
                </c:pt>
                <c:pt idx="252">
                  <c:v>2409999</c:v>
                </c:pt>
                <c:pt idx="253">
                  <c:v>2419999</c:v>
                </c:pt>
                <c:pt idx="254">
                  <c:v>2429999</c:v>
                </c:pt>
                <c:pt idx="255">
                  <c:v>2439999</c:v>
                </c:pt>
                <c:pt idx="256">
                  <c:v>2449837</c:v>
                </c:pt>
                <c:pt idx="257">
                  <c:v>2449837</c:v>
                </c:pt>
                <c:pt idx="258">
                  <c:v>2449999</c:v>
                </c:pt>
                <c:pt idx="259">
                  <c:v>2459999</c:v>
                </c:pt>
                <c:pt idx="260">
                  <c:v>2469999</c:v>
                </c:pt>
                <c:pt idx="261">
                  <c:v>2479999</c:v>
                </c:pt>
                <c:pt idx="262">
                  <c:v>2489999</c:v>
                </c:pt>
                <c:pt idx="263">
                  <c:v>2499999</c:v>
                </c:pt>
                <c:pt idx="264">
                  <c:v>2509999</c:v>
                </c:pt>
                <c:pt idx="265">
                  <c:v>2519999</c:v>
                </c:pt>
                <c:pt idx="266">
                  <c:v>2529999</c:v>
                </c:pt>
                <c:pt idx="267">
                  <c:v>2539999</c:v>
                </c:pt>
                <c:pt idx="268">
                  <c:v>2549999</c:v>
                </c:pt>
                <c:pt idx="269">
                  <c:v>2559999</c:v>
                </c:pt>
                <c:pt idx="270">
                  <c:v>2569999</c:v>
                </c:pt>
                <c:pt idx="271">
                  <c:v>2579999</c:v>
                </c:pt>
                <c:pt idx="272">
                  <c:v>2589999</c:v>
                </c:pt>
                <c:pt idx="273">
                  <c:v>2599999</c:v>
                </c:pt>
                <c:pt idx="274">
                  <c:v>2609999</c:v>
                </c:pt>
                <c:pt idx="275">
                  <c:v>2619999</c:v>
                </c:pt>
                <c:pt idx="276">
                  <c:v>2629999</c:v>
                </c:pt>
                <c:pt idx="277">
                  <c:v>2639999</c:v>
                </c:pt>
                <c:pt idx="278">
                  <c:v>2649999</c:v>
                </c:pt>
                <c:pt idx="279">
                  <c:v>2659999</c:v>
                </c:pt>
                <c:pt idx="280">
                  <c:v>2669999</c:v>
                </c:pt>
                <c:pt idx="281">
                  <c:v>2679999</c:v>
                </c:pt>
                <c:pt idx="282">
                  <c:v>2689999</c:v>
                </c:pt>
                <c:pt idx="283">
                  <c:v>2699999</c:v>
                </c:pt>
                <c:pt idx="284">
                  <c:v>2709999</c:v>
                </c:pt>
                <c:pt idx="285">
                  <c:v>2719999</c:v>
                </c:pt>
                <c:pt idx="286">
                  <c:v>2729999</c:v>
                </c:pt>
                <c:pt idx="287">
                  <c:v>2739999</c:v>
                </c:pt>
                <c:pt idx="288">
                  <c:v>2749999</c:v>
                </c:pt>
                <c:pt idx="289">
                  <c:v>2759999</c:v>
                </c:pt>
                <c:pt idx="290">
                  <c:v>2769999</c:v>
                </c:pt>
                <c:pt idx="291">
                  <c:v>2779999</c:v>
                </c:pt>
                <c:pt idx="292">
                  <c:v>2789999</c:v>
                </c:pt>
                <c:pt idx="293">
                  <c:v>2791873</c:v>
                </c:pt>
                <c:pt idx="294">
                  <c:v>2791873</c:v>
                </c:pt>
                <c:pt idx="295">
                  <c:v>2799999</c:v>
                </c:pt>
                <c:pt idx="296">
                  <c:v>2809999</c:v>
                </c:pt>
                <c:pt idx="297">
                  <c:v>2819999</c:v>
                </c:pt>
                <c:pt idx="298">
                  <c:v>2829999</c:v>
                </c:pt>
                <c:pt idx="299">
                  <c:v>2839999</c:v>
                </c:pt>
                <c:pt idx="300">
                  <c:v>2849999</c:v>
                </c:pt>
                <c:pt idx="301">
                  <c:v>2859999</c:v>
                </c:pt>
                <c:pt idx="302">
                  <c:v>2869999</c:v>
                </c:pt>
                <c:pt idx="303">
                  <c:v>2879999</c:v>
                </c:pt>
                <c:pt idx="304">
                  <c:v>2889999</c:v>
                </c:pt>
                <c:pt idx="305">
                  <c:v>2899999</c:v>
                </c:pt>
                <c:pt idx="306">
                  <c:v>2909999</c:v>
                </c:pt>
                <c:pt idx="307">
                  <c:v>2919999</c:v>
                </c:pt>
                <c:pt idx="308">
                  <c:v>2924712</c:v>
                </c:pt>
                <c:pt idx="309">
                  <c:v>2924712</c:v>
                </c:pt>
                <c:pt idx="310">
                  <c:v>2929999</c:v>
                </c:pt>
                <c:pt idx="311">
                  <c:v>2939999</c:v>
                </c:pt>
                <c:pt idx="312">
                  <c:v>2949999</c:v>
                </c:pt>
                <c:pt idx="313">
                  <c:v>2959999</c:v>
                </c:pt>
                <c:pt idx="314">
                  <c:v>2969999</c:v>
                </c:pt>
                <c:pt idx="315">
                  <c:v>2979999</c:v>
                </c:pt>
                <c:pt idx="316">
                  <c:v>2989999</c:v>
                </c:pt>
                <c:pt idx="317">
                  <c:v>2999999</c:v>
                </c:pt>
                <c:pt idx="318">
                  <c:v>3009999</c:v>
                </c:pt>
                <c:pt idx="319">
                  <c:v>3019999</c:v>
                </c:pt>
                <c:pt idx="320">
                  <c:v>3029999</c:v>
                </c:pt>
                <c:pt idx="321">
                  <c:v>3039999</c:v>
                </c:pt>
                <c:pt idx="322">
                  <c:v>3049999</c:v>
                </c:pt>
                <c:pt idx="323">
                  <c:v>3059999</c:v>
                </c:pt>
                <c:pt idx="324">
                  <c:v>3069999</c:v>
                </c:pt>
                <c:pt idx="325">
                  <c:v>3079999</c:v>
                </c:pt>
                <c:pt idx="326">
                  <c:v>3089999</c:v>
                </c:pt>
                <c:pt idx="327">
                  <c:v>3099999</c:v>
                </c:pt>
                <c:pt idx="328">
                  <c:v>3109999</c:v>
                </c:pt>
                <c:pt idx="329">
                  <c:v>3119999</c:v>
                </c:pt>
                <c:pt idx="330">
                  <c:v>3129999</c:v>
                </c:pt>
                <c:pt idx="331">
                  <c:v>3139999</c:v>
                </c:pt>
                <c:pt idx="332">
                  <c:v>3149999</c:v>
                </c:pt>
                <c:pt idx="333">
                  <c:v>3159999</c:v>
                </c:pt>
                <c:pt idx="334">
                  <c:v>3169999</c:v>
                </c:pt>
                <c:pt idx="335">
                  <c:v>3179999</c:v>
                </c:pt>
                <c:pt idx="336">
                  <c:v>3189999</c:v>
                </c:pt>
                <c:pt idx="337">
                  <c:v>3199999</c:v>
                </c:pt>
                <c:pt idx="338">
                  <c:v>3209999</c:v>
                </c:pt>
                <c:pt idx="339">
                  <c:v>3219999</c:v>
                </c:pt>
                <c:pt idx="340">
                  <c:v>3229999</c:v>
                </c:pt>
                <c:pt idx="341">
                  <c:v>3239999</c:v>
                </c:pt>
                <c:pt idx="342">
                  <c:v>3240558</c:v>
                </c:pt>
                <c:pt idx="343">
                  <c:v>3240558</c:v>
                </c:pt>
                <c:pt idx="344">
                  <c:v>3249999</c:v>
                </c:pt>
                <c:pt idx="345">
                  <c:v>3259999</c:v>
                </c:pt>
                <c:pt idx="346">
                  <c:v>3269999</c:v>
                </c:pt>
                <c:pt idx="347">
                  <c:v>3279999</c:v>
                </c:pt>
                <c:pt idx="348">
                  <c:v>3289999</c:v>
                </c:pt>
                <c:pt idx="349">
                  <c:v>3299999</c:v>
                </c:pt>
                <c:pt idx="350">
                  <c:v>3309999</c:v>
                </c:pt>
                <c:pt idx="351">
                  <c:v>3319999</c:v>
                </c:pt>
                <c:pt idx="352">
                  <c:v>3329999</c:v>
                </c:pt>
                <c:pt idx="353">
                  <c:v>3339999</c:v>
                </c:pt>
                <c:pt idx="354">
                  <c:v>3349999</c:v>
                </c:pt>
                <c:pt idx="355">
                  <c:v>3359999</c:v>
                </c:pt>
                <c:pt idx="356">
                  <c:v>3369999</c:v>
                </c:pt>
                <c:pt idx="357">
                  <c:v>3379999</c:v>
                </c:pt>
                <c:pt idx="358">
                  <c:v>3389999</c:v>
                </c:pt>
                <c:pt idx="359">
                  <c:v>3390734</c:v>
                </c:pt>
                <c:pt idx="360">
                  <c:v>3390734</c:v>
                </c:pt>
                <c:pt idx="361">
                  <c:v>3399999</c:v>
                </c:pt>
                <c:pt idx="362">
                  <c:v>3409999</c:v>
                </c:pt>
                <c:pt idx="363">
                  <c:v>3419999</c:v>
                </c:pt>
                <c:pt idx="364">
                  <c:v>3429999</c:v>
                </c:pt>
                <c:pt idx="365">
                  <c:v>3439999</c:v>
                </c:pt>
                <c:pt idx="366">
                  <c:v>3449999</c:v>
                </c:pt>
                <c:pt idx="367">
                  <c:v>3459999</c:v>
                </c:pt>
                <c:pt idx="368">
                  <c:v>3469999</c:v>
                </c:pt>
                <c:pt idx="369">
                  <c:v>3479999</c:v>
                </c:pt>
                <c:pt idx="370">
                  <c:v>3489999</c:v>
                </c:pt>
                <c:pt idx="371">
                  <c:v>3499999</c:v>
                </c:pt>
                <c:pt idx="372">
                  <c:v>3509999</c:v>
                </c:pt>
                <c:pt idx="373">
                  <c:v>3519999</c:v>
                </c:pt>
                <c:pt idx="374">
                  <c:v>3529999</c:v>
                </c:pt>
                <c:pt idx="375">
                  <c:v>3539999</c:v>
                </c:pt>
                <c:pt idx="376">
                  <c:v>3549999</c:v>
                </c:pt>
                <c:pt idx="377">
                  <c:v>3559999</c:v>
                </c:pt>
                <c:pt idx="378">
                  <c:v>3569999</c:v>
                </c:pt>
                <c:pt idx="379">
                  <c:v>3579999</c:v>
                </c:pt>
                <c:pt idx="380">
                  <c:v>3589999</c:v>
                </c:pt>
                <c:pt idx="381">
                  <c:v>3599999</c:v>
                </c:pt>
                <c:pt idx="382">
                  <c:v>3609999</c:v>
                </c:pt>
                <c:pt idx="383">
                  <c:v>3619999</c:v>
                </c:pt>
                <c:pt idx="384">
                  <c:v>3629999</c:v>
                </c:pt>
                <c:pt idx="385">
                  <c:v>3639999</c:v>
                </c:pt>
                <c:pt idx="386">
                  <c:v>3649999</c:v>
                </c:pt>
                <c:pt idx="387">
                  <c:v>3659999</c:v>
                </c:pt>
                <c:pt idx="388">
                  <c:v>3669999</c:v>
                </c:pt>
                <c:pt idx="389">
                  <c:v>3679999</c:v>
                </c:pt>
                <c:pt idx="390">
                  <c:v>3688039</c:v>
                </c:pt>
                <c:pt idx="391">
                  <c:v>3688039</c:v>
                </c:pt>
                <c:pt idx="392">
                  <c:v>3689999</c:v>
                </c:pt>
                <c:pt idx="393">
                  <c:v>3699999</c:v>
                </c:pt>
                <c:pt idx="394">
                  <c:v>3709999</c:v>
                </c:pt>
                <c:pt idx="395">
                  <c:v>3719999</c:v>
                </c:pt>
                <c:pt idx="396">
                  <c:v>3729999</c:v>
                </c:pt>
                <c:pt idx="397">
                  <c:v>3739999</c:v>
                </c:pt>
                <c:pt idx="398">
                  <c:v>3749999</c:v>
                </c:pt>
                <c:pt idx="399">
                  <c:v>3759999</c:v>
                </c:pt>
                <c:pt idx="400">
                  <c:v>3769999</c:v>
                </c:pt>
                <c:pt idx="401">
                  <c:v>3779999</c:v>
                </c:pt>
                <c:pt idx="402">
                  <c:v>3789999</c:v>
                </c:pt>
                <c:pt idx="403">
                  <c:v>3799999</c:v>
                </c:pt>
                <c:pt idx="404">
                  <c:v>3809999</c:v>
                </c:pt>
                <c:pt idx="405">
                  <c:v>3819999</c:v>
                </c:pt>
                <c:pt idx="406">
                  <c:v>3829999</c:v>
                </c:pt>
                <c:pt idx="407">
                  <c:v>3839999</c:v>
                </c:pt>
                <c:pt idx="408">
                  <c:v>3849999</c:v>
                </c:pt>
                <c:pt idx="409">
                  <c:v>3854545</c:v>
                </c:pt>
                <c:pt idx="410">
                  <c:v>3854545</c:v>
                </c:pt>
                <c:pt idx="411">
                  <c:v>3859999</c:v>
                </c:pt>
                <c:pt idx="412">
                  <c:v>3869999</c:v>
                </c:pt>
                <c:pt idx="413">
                  <c:v>3879999</c:v>
                </c:pt>
                <c:pt idx="414">
                  <c:v>3889999</c:v>
                </c:pt>
                <c:pt idx="415">
                  <c:v>3899999</c:v>
                </c:pt>
                <c:pt idx="416">
                  <c:v>3909999</c:v>
                </c:pt>
                <c:pt idx="417">
                  <c:v>3919999</c:v>
                </c:pt>
                <c:pt idx="418">
                  <c:v>3929999</c:v>
                </c:pt>
                <c:pt idx="419">
                  <c:v>3939999</c:v>
                </c:pt>
                <c:pt idx="420">
                  <c:v>3949999</c:v>
                </c:pt>
                <c:pt idx="421">
                  <c:v>3959999</c:v>
                </c:pt>
                <c:pt idx="422">
                  <c:v>3969999</c:v>
                </c:pt>
                <c:pt idx="423">
                  <c:v>3979999</c:v>
                </c:pt>
                <c:pt idx="424">
                  <c:v>3989999</c:v>
                </c:pt>
                <c:pt idx="425">
                  <c:v>3999999</c:v>
                </c:pt>
              </c:numCache>
            </c:numRef>
          </c:xVal>
          <c:yVal>
            <c:numRef>
              <c:f>RP!$M$4:$M$429</c:f>
              <c:numCache>
                <c:formatCode>General</c:formatCode>
                <c:ptCount val="4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22019</c:v>
                </c:pt>
                <c:pt idx="148">
                  <c:v>22019</c:v>
                </c:pt>
                <c:pt idx="149">
                  <c:v>22019</c:v>
                </c:pt>
                <c:pt idx="150">
                  <c:v>22019</c:v>
                </c:pt>
                <c:pt idx="151">
                  <c:v>22019</c:v>
                </c:pt>
                <c:pt idx="152">
                  <c:v>22019</c:v>
                </c:pt>
                <c:pt idx="153">
                  <c:v>22019</c:v>
                </c:pt>
                <c:pt idx="154">
                  <c:v>22019</c:v>
                </c:pt>
                <c:pt idx="155">
                  <c:v>22019</c:v>
                </c:pt>
                <c:pt idx="156">
                  <c:v>22019</c:v>
                </c:pt>
                <c:pt idx="157">
                  <c:v>22019</c:v>
                </c:pt>
                <c:pt idx="158">
                  <c:v>22019</c:v>
                </c:pt>
                <c:pt idx="159">
                  <c:v>22019</c:v>
                </c:pt>
                <c:pt idx="160">
                  <c:v>22019</c:v>
                </c:pt>
                <c:pt idx="161">
                  <c:v>22019</c:v>
                </c:pt>
                <c:pt idx="162">
                  <c:v>22019</c:v>
                </c:pt>
                <c:pt idx="163">
                  <c:v>22019</c:v>
                </c:pt>
                <c:pt idx="164">
                  <c:v>22019</c:v>
                </c:pt>
                <c:pt idx="165">
                  <c:v>22019</c:v>
                </c:pt>
                <c:pt idx="166">
                  <c:v>22019</c:v>
                </c:pt>
                <c:pt idx="167">
                  <c:v>22019</c:v>
                </c:pt>
                <c:pt idx="168">
                  <c:v>22019</c:v>
                </c:pt>
                <c:pt idx="169">
                  <c:v>22019</c:v>
                </c:pt>
                <c:pt idx="170">
                  <c:v>22019</c:v>
                </c:pt>
                <c:pt idx="171">
                  <c:v>22019</c:v>
                </c:pt>
                <c:pt idx="172">
                  <c:v>22019</c:v>
                </c:pt>
                <c:pt idx="173">
                  <c:v>22019</c:v>
                </c:pt>
                <c:pt idx="174">
                  <c:v>22019</c:v>
                </c:pt>
                <c:pt idx="175">
                  <c:v>22019</c:v>
                </c:pt>
                <c:pt idx="176">
                  <c:v>22019</c:v>
                </c:pt>
                <c:pt idx="177">
                  <c:v>22019</c:v>
                </c:pt>
                <c:pt idx="178">
                  <c:v>22019</c:v>
                </c:pt>
                <c:pt idx="179">
                  <c:v>22019</c:v>
                </c:pt>
                <c:pt idx="180">
                  <c:v>22019</c:v>
                </c:pt>
                <c:pt idx="181">
                  <c:v>22019</c:v>
                </c:pt>
                <c:pt idx="182">
                  <c:v>22019</c:v>
                </c:pt>
                <c:pt idx="183">
                  <c:v>22019</c:v>
                </c:pt>
                <c:pt idx="184">
                  <c:v>22019</c:v>
                </c:pt>
                <c:pt idx="185">
                  <c:v>22019</c:v>
                </c:pt>
                <c:pt idx="186">
                  <c:v>22019</c:v>
                </c:pt>
                <c:pt idx="187">
                  <c:v>22019</c:v>
                </c:pt>
                <c:pt idx="188">
                  <c:v>22019</c:v>
                </c:pt>
                <c:pt idx="189">
                  <c:v>22019</c:v>
                </c:pt>
                <c:pt idx="190">
                  <c:v>22019</c:v>
                </c:pt>
                <c:pt idx="191">
                  <c:v>22019</c:v>
                </c:pt>
                <c:pt idx="192">
                  <c:v>22019</c:v>
                </c:pt>
                <c:pt idx="193">
                  <c:v>22019</c:v>
                </c:pt>
                <c:pt idx="194">
                  <c:v>22019</c:v>
                </c:pt>
                <c:pt idx="195">
                  <c:v>22019</c:v>
                </c:pt>
                <c:pt idx="196">
                  <c:v>44094</c:v>
                </c:pt>
                <c:pt idx="197">
                  <c:v>44094</c:v>
                </c:pt>
                <c:pt idx="198">
                  <c:v>44094</c:v>
                </c:pt>
                <c:pt idx="199">
                  <c:v>44094</c:v>
                </c:pt>
                <c:pt idx="200">
                  <c:v>44094</c:v>
                </c:pt>
                <c:pt idx="201">
                  <c:v>44094</c:v>
                </c:pt>
                <c:pt idx="202">
                  <c:v>44094</c:v>
                </c:pt>
                <c:pt idx="203">
                  <c:v>44094</c:v>
                </c:pt>
                <c:pt idx="204">
                  <c:v>44094</c:v>
                </c:pt>
                <c:pt idx="205">
                  <c:v>44094</c:v>
                </c:pt>
                <c:pt idx="206">
                  <c:v>44094</c:v>
                </c:pt>
                <c:pt idx="207">
                  <c:v>44094</c:v>
                </c:pt>
                <c:pt idx="208">
                  <c:v>44094</c:v>
                </c:pt>
                <c:pt idx="209">
                  <c:v>44094</c:v>
                </c:pt>
                <c:pt idx="210">
                  <c:v>44094</c:v>
                </c:pt>
                <c:pt idx="211">
                  <c:v>44094</c:v>
                </c:pt>
                <c:pt idx="212">
                  <c:v>44094</c:v>
                </c:pt>
                <c:pt idx="213">
                  <c:v>44094</c:v>
                </c:pt>
                <c:pt idx="214">
                  <c:v>44094</c:v>
                </c:pt>
                <c:pt idx="215">
                  <c:v>44094</c:v>
                </c:pt>
                <c:pt idx="216">
                  <c:v>44094</c:v>
                </c:pt>
                <c:pt idx="217">
                  <c:v>44094</c:v>
                </c:pt>
                <c:pt idx="218">
                  <c:v>44094</c:v>
                </c:pt>
                <c:pt idx="219">
                  <c:v>44094</c:v>
                </c:pt>
                <c:pt idx="220">
                  <c:v>44094</c:v>
                </c:pt>
                <c:pt idx="221">
                  <c:v>44094</c:v>
                </c:pt>
                <c:pt idx="222">
                  <c:v>44094</c:v>
                </c:pt>
                <c:pt idx="223">
                  <c:v>44094</c:v>
                </c:pt>
                <c:pt idx="224">
                  <c:v>44094</c:v>
                </c:pt>
                <c:pt idx="225">
                  <c:v>44094</c:v>
                </c:pt>
                <c:pt idx="226">
                  <c:v>44094</c:v>
                </c:pt>
                <c:pt idx="227">
                  <c:v>44094</c:v>
                </c:pt>
                <c:pt idx="228">
                  <c:v>44094</c:v>
                </c:pt>
                <c:pt idx="229">
                  <c:v>44094</c:v>
                </c:pt>
                <c:pt idx="230">
                  <c:v>44094</c:v>
                </c:pt>
                <c:pt idx="231">
                  <c:v>44094</c:v>
                </c:pt>
                <c:pt idx="232">
                  <c:v>44094</c:v>
                </c:pt>
                <c:pt idx="233">
                  <c:v>44094</c:v>
                </c:pt>
                <c:pt idx="234">
                  <c:v>44094</c:v>
                </c:pt>
                <c:pt idx="235">
                  <c:v>44094</c:v>
                </c:pt>
                <c:pt idx="236">
                  <c:v>44094</c:v>
                </c:pt>
                <c:pt idx="237">
                  <c:v>44094</c:v>
                </c:pt>
                <c:pt idx="238">
                  <c:v>44094</c:v>
                </c:pt>
                <c:pt idx="239">
                  <c:v>44094</c:v>
                </c:pt>
                <c:pt idx="240">
                  <c:v>44094</c:v>
                </c:pt>
                <c:pt idx="241">
                  <c:v>44094</c:v>
                </c:pt>
                <c:pt idx="242">
                  <c:v>44094</c:v>
                </c:pt>
                <c:pt idx="243">
                  <c:v>44094</c:v>
                </c:pt>
                <c:pt idx="244">
                  <c:v>66015</c:v>
                </c:pt>
                <c:pt idx="245">
                  <c:v>66015</c:v>
                </c:pt>
                <c:pt idx="246">
                  <c:v>66015</c:v>
                </c:pt>
                <c:pt idx="247">
                  <c:v>66015</c:v>
                </c:pt>
                <c:pt idx="248">
                  <c:v>66015</c:v>
                </c:pt>
                <c:pt idx="249">
                  <c:v>66015</c:v>
                </c:pt>
                <c:pt idx="250">
                  <c:v>66015</c:v>
                </c:pt>
                <c:pt idx="251">
                  <c:v>66015</c:v>
                </c:pt>
                <c:pt idx="252">
                  <c:v>66015</c:v>
                </c:pt>
                <c:pt idx="253">
                  <c:v>66015</c:v>
                </c:pt>
                <c:pt idx="254">
                  <c:v>66015</c:v>
                </c:pt>
                <c:pt idx="255">
                  <c:v>66015</c:v>
                </c:pt>
                <c:pt idx="256">
                  <c:v>66015</c:v>
                </c:pt>
                <c:pt idx="257">
                  <c:v>66015</c:v>
                </c:pt>
                <c:pt idx="258">
                  <c:v>66015</c:v>
                </c:pt>
                <c:pt idx="259">
                  <c:v>66015</c:v>
                </c:pt>
                <c:pt idx="260">
                  <c:v>66015</c:v>
                </c:pt>
                <c:pt idx="261">
                  <c:v>66015</c:v>
                </c:pt>
                <c:pt idx="262">
                  <c:v>66015</c:v>
                </c:pt>
                <c:pt idx="263">
                  <c:v>66015</c:v>
                </c:pt>
                <c:pt idx="264">
                  <c:v>66015</c:v>
                </c:pt>
                <c:pt idx="265">
                  <c:v>66015</c:v>
                </c:pt>
                <c:pt idx="266">
                  <c:v>66015</c:v>
                </c:pt>
                <c:pt idx="267">
                  <c:v>66015</c:v>
                </c:pt>
                <c:pt idx="268">
                  <c:v>66015</c:v>
                </c:pt>
                <c:pt idx="269">
                  <c:v>66015</c:v>
                </c:pt>
                <c:pt idx="270">
                  <c:v>66015</c:v>
                </c:pt>
                <c:pt idx="271">
                  <c:v>66015</c:v>
                </c:pt>
                <c:pt idx="272">
                  <c:v>66015</c:v>
                </c:pt>
                <c:pt idx="273">
                  <c:v>66015</c:v>
                </c:pt>
                <c:pt idx="274">
                  <c:v>66015</c:v>
                </c:pt>
                <c:pt idx="275">
                  <c:v>66015</c:v>
                </c:pt>
                <c:pt idx="276">
                  <c:v>66015</c:v>
                </c:pt>
                <c:pt idx="277">
                  <c:v>66015</c:v>
                </c:pt>
                <c:pt idx="278">
                  <c:v>66015</c:v>
                </c:pt>
                <c:pt idx="279">
                  <c:v>66015</c:v>
                </c:pt>
                <c:pt idx="280">
                  <c:v>66015</c:v>
                </c:pt>
                <c:pt idx="281">
                  <c:v>66015</c:v>
                </c:pt>
                <c:pt idx="282">
                  <c:v>66015</c:v>
                </c:pt>
                <c:pt idx="283">
                  <c:v>66015</c:v>
                </c:pt>
                <c:pt idx="284">
                  <c:v>66015</c:v>
                </c:pt>
                <c:pt idx="285">
                  <c:v>66015</c:v>
                </c:pt>
                <c:pt idx="286">
                  <c:v>66015</c:v>
                </c:pt>
                <c:pt idx="287">
                  <c:v>66015</c:v>
                </c:pt>
                <c:pt idx="288">
                  <c:v>66015</c:v>
                </c:pt>
                <c:pt idx="289">
                  <c:v>66015</c:v>
                </c:pt>
                <c:pt idx="290">
                  <c:v>66015</c:v>
                </c:pt>
                <c:pt idx="291">
                  <c:v>66015</c:v>
                </c:pt>
                <c:pt idx="292">
                  <c:v>66015</c:v>
                </c:pt>
                <c:pt idx="293">
                  <c:v>66015</c:v>
                </c:pt>
                <c:pt idx="294">
                  <c:v>88074</c:v>
                </c:pt>
                <c:pt idx="295">
                  <c:v>88074</c:v>
                </c:pt>
                <c:pt idx="296">
                  <c:v>88074</c:v>
                </c:pt>
                <c:pt idx="297">
                  <c:v>88074</c:v>
                </c:pt>
                <c:pt idx="298">
                  <c:v>88074</c:v>
                </c:pt>
                <c:pt idx="299">
                  <c:v>88074</c:v>
                </c:pt>
                <c:pt idx="300">
                  <c:v>88074</c:v>
                </c:pt>
                <c:pt idx="301">
                  <c:v>88074</c:v>
                </c:pt>
                <c:pt idx="302">
                  <c:v>88074</c:v>
                </c:pt>
                <c:pt idx="303">
                  <c:v>88074</c:v>
                </c:pt>
                <c:pt idx="304">
                  <c:v>88074</c:v>
                </c:pt>
                <c:pt idx="305">
                  <c:v>88074</c:v>
                </c:pt>
                <c:pt idx="306">
                  <c:v>88074</c:v>
                </c:pt>
                <c:pt idx="307">
                  <c:v>88074</c:v>
                </c:pt>
                <c:pt idx="308">
                  <c:v>88074</c:v>
                </c:pt>
                <c:pt idx="309">
                  <c:v>88074</c:v>
                </c:pt>
                <c:pt idx="310">
                  <c:v>88074</c:v>
                </c:pt>
                <c:pt idx="311">
                  <c:v>88074</c:v>
                </c:pt>
                <c:pt idx="312">
                  <c:v>88074</c:v>
                </c:pt>
                <c:pt idx="313">
                  <c:v>88074</c:v>
                </c:pt>
                <c:pt idx="314">
                  <c:v>88074</c:v>
                </c:pt>
                <c:pt idx="315">
                  <c:v>88074</c:v>
                </c:pt>
                <c:pt idx="316">
                  <c:v>88074</c:v>
                </c:pt>
                <c:pt idx="317">
                  <c:v>88074</c:v>
                </c:pt>
                <c:pt idx="318">
                  <c:v>88074</c:v>
                </c:pt>
                <c:pt idx="319">
                  <c:v>88074</c:v>
                </c:pt>
                <c:pt idx="320">
                  <c:v>88074</c:v>
                </c:pt>
                <c:pt idx="321">
                  <c:v>88074</c:v>
                </c:pt>
                <c:pt idx="322">
                  <c:v>88074</c:v>
                </c:pt>
                <c:pt idx="323">
                  <c:v>88074</c:v>
                </c:pt>
                <c:pt idx="324">
                  <c:v>88074</c:v>
                </c:pt>
                <c:pt idx="325">
                  <c:v>88074</c:v>
                </c:pt>
                <c:pt idx="326">
                  <c:v>88074</c:v>
                </c:pt>
                <c:pt idx="327">
                  <c:v>88074</c:v>
                </c:pt>
                <c:pt idx="328">
                  <c:v>88074</c:v>
                </c:pt>
                <c:pt idx="329">
                  <c:v>88074</c:v>
                </c:pt>
                <c:pt idx="330">
                  <c:v>88074</c:v>
                </c:pt>
                <c:pt idx="331">
                  <c:v>88074</c:v>
                </c:pt>
                <c:pt idx="332">
                  <c:v>88074</c:v>
                </c:pt>
                <c:pt idx="333">
                  <c:v>88074</c:v>
                </c:pt>
                <c:pt idx="334">
                  <c:v>88074</c:v>
                </c:pt>
                <c:pt idx="335">
                  <c:v>88074</c:v>
                </c:pt>
                <c:pt idx="336">
                  <c:v>88074</c:v>
                </c:pt>
                <c:pt idx="337">
                  <c:v>88074</c:v>
                </c:pt>
                <c:pt idx="338">
                  <c:v>88074</c:v>
                </c:pt>
                <c:pt idx="339">
                  <c:v>88074</c:v>
                </c:pt>
                <c:pt idx="340">
                  <c:v>88074</c:v>
                </c:pt>
                <c:pt idx="341">
                  <c:v>88074</c:v>
                </c:pt>
                <c:pt idx="342">
                  <c:v>88074</c:v>
                </c:pt>
                <c:pt idx="343">
                  <c:v>109951</c:v>
                </c:pt>
                <c:pt idx="344">
                  <c:v>109951</c:v>
                </c:pt>
                <c:pt idx="345">
                  <c:v>109951</c:v>
                </c:pt>
                <c:pt idx="346">
                  <c:v>109951</c:v>
                </c:pt>
                <c:pt idx="347">
                  <c:v>109951</c:v>
                </c:pt>
                <c:pt idx="348">
                  <c:v>109951</c:v>
                </c:pt>
                <c:pt idx="349">
                  <c:v>109951</c:v>
                </c:pt>
                <c:pt idx="350">
                  <c:v>109951</c:v>
                </c:pt>
                <c:pt idx="351">
                  <c:v>109951</c:v>
                </c:pt>
                <c:pt idx="352">
                  <c:v>109951</c:v>
                </c:pt>
                <c:pt idx="353">
                  <c:v>109951</c:v>
                </c:pt>
                <c:pt idx="354">
                  <c:v>109951</c:v>
                </c:pt>
                <c:pt idx="355">
                  <c:v>109951</c:v>
                </c:pt>
                <c:pt idx="356">
                  <c:v>109951</c:v>
                </c:pt>
                <c:pt idx="357">
                  <c:v>109951</c:v>
                </c:pt>
                <c:pt idx="358">
                  <c:v>109951</c:v>
                </c:pt>
                <c:pt idx="359">
                  <c:v>109951</c:v>
                </c:pt>
                <c:pt idx="360">
                  <c:v>109951</c:v>
                </c:pt>
                <c:pt idx="361">
                  <c:v>109951</c:v>
                </c:pt>
                <c:pt idx="362">
                  <c:v>109951</c:v>
                </c:pt>
                <c:pt idx="363">
                  <c:v>109951</c:v>
                </c:pt>
                <c:pt idx="364">
                  <c:v>109951</c:v>
                </c:pt>
                <c:pt idx="365">
                  <c:v>109951</c:v>
                </c:pt>
                <c:pt idx="366">
                  <c:v>109951</c:v>
                </c:pt>
                <c:pt idx="367">
                  <c:v>109951</c:v>
                </c:pt>
                <c:pt idx="368">
                  <c:v>109951</c:v>
                </c:pt>
                <c:pt idx="369">
                  <c:v>109951</c:v>
                </c:pt>
                <c:pt idx="370">
                  <c:v>109951</c:v>
                </c:pt>
                <c:pt idx="371">
                  <c:v>109951</c:v>
                </c:pt>
                <c:pt idx="372">
                  <c:v>109951</c:v>
                </c:pt>
                <c:pt idx="373">
                  <c:v>109951</c:v>
                </c:pt>
                <c:pt idx="374">
                  <c:v>109951</c:v>
                </c:pt>
                <c:pt idx="375">
                  <c:v>109951</c:v>
                </c:pt>
                <c:pt idx="376">
                  <c:v>109951</c:v>
                </c:pt>
                <c:pt idx="377">
                  <c:v>109951</c:v>
                </c:pt>
                <c:pt idx="378">
                  <c:v>109951</c:v>
                </c:pt>
                <c:pt idx="379">
                  <c:v>109951</c:v>
                </c:pt>
                <c:pt idx="380">
                  <c:v>109951</c:v>
                </c:pt>
                <c:pt idx="381">
                  <c:v>109951</c:v>
                </c:pt>
                <c:pt idx="382">
                  <c:v>109951</c:v>
                </c:pt>
                <c:pt idx="383">
                  <c:v>109951</c:v>
                </c:pt>
                <c:pt idx="384">
                  <c:v>109951</c:v>
                </c:pt>
                <c:pt idx="385">
                  <c:v>109951</c:v>
                </c:pt>
                <c:pt idx="386">
                  <c:v>109951</c:v>
                </c:pt>
                <c:pt idx="387">
                  <c:v>109951</c:v>
                </c:pt>
                <c:pt idx="388">
                  <c:v>109951</c:v>
                </c:pt>
                <c:pt idx="389">
                  <c:v>109951</c:v>
                </c:pt>
                <c:pt idx="390">
                  <c:v>109951</c:v>
                </c:pt>
                <c:pt idx="391">
                  <c:v>131951</c:v>
                </c:pt>
                <c:pt idx="392">
                  <c:v>131951</c:v>
                </c:pt>
                <c:pt idx="393">
                  <c:v>131951</c:v>
                </c:pt>
                <c:pt idx="394">
                  <c:v>131951</c:v>
                </c:pt>
                <c:pt idx="395">
                  <c:v>131951</c:v>
                </c:pt>
                <c:pt idx="396">
                  <c:v>131951</c:v>
                </c:pt>
                <c:pt idx="397">
                  <c:v>131951</c:v>
                </c:pt>
                <c:pt idx="398">
                  <c:v>131951</c:v>
                </c:pt>
                <c:pt idx="399">
                  <c:v>131951</c:v>
                </c:pt>
                <c:pt idx="400">
                  <c:v>131951</c:v>
                </c:pt>
                <c:pt idx="401">
                  <c:v>131951</c:v>
                </c:pt>
                <c:pt idx="402">
                  <c:v>131951</c:v>
                </c:pt>
                <c:pt idx="403">
                  <c:v>131951</c:v>
                </c:pt>
                <c:pt idx="404">
                  <c:v>131951</c:v>
                </c:pt>
                <c:pt idx="405">
                  <c:v>131951</c:v>
                </c:pt>
                <c:pt idx="406">
                  <c:v>131951</c:v>
                </c:pt>
                <c:pt idx="407">
                  <c:v>131951</c:v>
                </c:pt>
                <c:pt idx="408">
                  <c:v>131951</c:v>
                </c:pt>
                <c:pt idx="409">
                  <c:v>131951</c:v>
                </c:pt>
                <c:pt idx="410">
                  <c:v>131951</c:v>
                </c:pt>
                <c:pt idx="411">
                  <c:v>131951</c:v>
                </c:pt>
                <c:pt idx="412">
                  <c:v>131951</c:v>
                </c:pt>
                <c:pt idx="413">
                  <c:v>131951</c:v>
                </c:pt>
                <c:pt idx="414">
                  <c:v>131951</c:v>
                </c:pt>
                <c:pt idx="415">
                  <c:v>131951</c:v>
                </c:pt>
                <c:pt idx="416">
                  <c:v>131951</c:v>
                </c:pt>
                <c:pt idx="417">
                  <c:v>131951</c:v>
                </c:pt>
                <c:pt idx="418">
                  <c:v>131951</c:v>
                </c:pt>
                <c:pt idx="419">
                  <c:v>131951</c:v>
                </c:pt>
                <c:pt idx="420">
                  <c:v>131951</c:v>
                </c:pt>
                <c:pt idx="421">
                  <c:v>131951</c:v>
                </c:pt>
                <c:pt idx="422">
                  <c:v>131951</c:v>
                </c:pt>
                <c:pt idx="423">
                  <c:v>131951</c:v>
                </c:pt>
                <c:pt idx="424">
                  <c:v>131951</c:v>
                </c:pt>
                <c:pt idx="425">
                  <c:v>131951</c:v>
                </c:pt>
              </c:numCache>
            </c:numRef>
          </c:yVal>
          <c:smooth val="1"/>
        </c:ser>
        <c:axId val="107890176"/>
        <c:axId val="107933696"/>
      </c:scatterChart>
      <c:valAx>
        <c:axId val="107890176"/>
        <c:scaling>
          <c:orientation val="minMax"/>
          <c:max val="4000000"/>
          <c:min val="0"/>
        </c:scaling>
        <c:axPos val="b"/>
        <c:title>
          <c:tx>
            <c:rich>
              <a:bodyPr/>
              <a:lstStyle/>
              <a:p>
                <a:pPr>
                  <a:defRPr/>
                </a:pPr>
                <a:r>
                  <a:rPr lang="de-DE"/>
                  <a:t>Number</a:t>
                </a:r>
                <a:r>
                  <a:rPr lang="de-DE" baseline="0"/>
                  <a:t> of operations (x1,000,000)</a:t>
                </a:r>
                <a:endParaRPr lang="de-DE"/>
              </a:p>
            </c:rich>
          </c:tx>
          <c:layout/>
        </c:title>
        <c:numFmt formatCode="General" sourceLinked="1"/>
        <c:tickLblPos val="nextTo"/>
        <c:crossAx val="107933696"/>
        <c:crosses val="autoZero"/>
        <c:crossBetween val="midCat"/>
        <c:dispUnits>
          <c:builtInUnit val="millions"/>
        </c:dispUnits>
      </c:valAx>
      <c:valAx>
        <c:axId val="107933696"/>
        <c:scaling>
          <c:orientation val="minMax"/>
          <c:max val="200000"/>
          <c:min val="0"/>
        </c:scaling>
        <c:axPos val="l"/>
        <c:title>
          <c:tx>
            <c:rich>
              <a:bodyPr rot="-5400000" vert="horz"/>
              <a:lstStyle/>
              <a:p>
                <a:pPr>
                  <a:defRPr/>
                </a:pPr>
                <a:r>
                  <a:rPr lang="en-US"/>
                  <a:t>Base data accesses (x1,000)</a:t>
                </a:r>
              </a:p>
            </c:rich>
          </c:tx>
          <c:layout/>
        </c:title>
        <c:numFmt formatCode="General" sourceLinked="1"/>
        <c:tickLblPos val="nextTo"/>
        <c:crossAx val="107890176"/>
        <c:crosses val="autoZero"/>
        <c:crossBetween val="midCat"/>
        <c:dispUnits>
          <c:builtInUnit val="thousands"/>
        </c:dispUnits>
      </c:valAx>
    </c:plotArea>
    <c:legend>
      <c:legendPos val="r"/>
      <c:layout>
        <c:manualLayout>
          <c:xMode val="edge"/>
          <c:yMode val="edge"/>
          <c:x val="0.65775631313131422"/>
          <c:y val="0.58735902777777749"/>
          <c:w val="0.24609469696969696"/>
          <c:h val="0.15948125000000046"/>
        </c:manualLayout>
      </c:layout>
      <c:overlay val="1"/>
    </c:legend>
    <c:plotVisOnly val="1"/>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autoTitleDeleted val="1"/>
    <c:plotArea>
      <c:layout/>
      <c:scatterChart>
        <c:scatterStyle val="smoothMarker"/>
        <c:ser>
          <c:idx val="0"/>
          <c:order val="0"/>
          <c:tx>
            <c:strRef>
              <c:f>RP!$P$3</c:f>
              <c:strCache>
                <c:ptCount val="1"/>
                <c:pt idx="0">
                  <c:v>Random Pairing</c:v>
                </c:pt>
              </c:strCache>
            </c:strRef>
          </c:tx>
          <c:marker>
            <c:symbol val="none"/>
          </c:marker>
          <c:xVal>
            <c:numRef>
              <c:f>RP!$A$4:$A$429</c:f>
              <c:numCache>
                <c:formatCode>General</c:formatCode>
                <c:ptCount val="426"/>
                <c:pt idx="0">
                  <c:v>0</c:v>
                </c:pt>
                <c:pt idx="1">
                  <c:v>0</c:v>
                </c:pt>
                <c:pt idx="2">
                  <c:v>9999</c:v>
                </c:pt>
                <c:pt idx="3">
                  <c:v>19999</c:v>
                </c:pt>
                <c:pt idx="4">
                  <c:v>29999</c:v>
                </c:pt>
                <c:pt idx="5">
                  <c:v>39999</c:v>
                </c:pt>
                <c:pt idx="6">
                  <c:v>49999</c:v>
                </c:pt>
                <c:pt idx="7">
                  <c:v>59999</c:v>
                </c:pt>
                <c:pt idx="8">
                  <c:v>69999</c:v>
                </c:pt>
                <c:pt idx="9">
                  <c:v>79999</c:v>
                </c:pt>
                <c:pt idx="10">
                  <c:v>89999</c:v>
                </c:pt>
                <c:pt idx="11">
                  <c:v>99999</c:v>
                </c:pt>
                <c:pt idx="12">
                  <c:v>109999</c:v>
                </c:pt>
                <c:pt idx="13">
                  <c:v>119999</c:v>
                </c:pt>
                <c:pt idx="14">
                  <c:v>129999</c:v>
                </c:pt>
                <c:pt idx="15">
                  <c:v>139999</c:v>
                </c:pt>
                <c:pt idx="16">
                  <c:v>149999</c:v>
                </c:pt>
                <c:pt idx="17">
                  <c:v>159999</c:v>
                </c:pt>
                <c:pt idx="18">
                  <c:v>169999</c:v>
                </c:pt>
                <c:pt idx="19">
                  <c:v>179999</c:v>
                </c:pt>
                <c:pt idx="20">
                  <c:v>189999</c:v>
                </c:pt>
                <c:pt idx="21">
                  <c:v>199999</c:v>
                </c:pt>
                <c:pt idx="22">
                  <c:v>209999</c:v>
                </c:pt>
                <c:pt idx="23">
                  <c:v>219999</c:v>
                </c:pt>
                <c:pt idx="24">
                  <c:v>229999</c:v>
                </c:pt>
                <c:pt idx="25">
                  <c:v>239999</c:v>
                </c:pt>
                <c:pt idx="26">
                  <c:v>249999</c:v>
                </c:pt>
                <c:pt idx="27">
                  <c:v>259999</c:v>
                </c:pt>
                <c:pt idx="28">
                  <c:v>269999</c:v>
                </c:pt>
                <c:pt idx="29">
                  <c:v>279999</c:v>
                </c:pt>
                <c:pt idx="30">
                  <c:v>289999</c:v>
                </c:pt>
                <c:pt idx="31">
                  <c:v>299999</c:v>
                </c:pt>
                <c:pt idx="32">
                  <c:v>309999</c:v>
                </c:pt>
                <c:pt idx="33">
                  <c:v>319999</c:v>
                </c:pt>
                <c:pt idx="34">
                  <c:v>329999</c:v>
                </c:pt>
                <c:pt idx="35">
                  <c:v>339999</c:v>
                </c:pt>
                <c:pt idx="36">
                  <c:v>349999</c:v>
                </c:pt>
                <c:pt idx="37">
                  <c:v>359999</c:v>
                </c:pt>
                <c:pt idx="38">
                  <c:v>369999</c:v>
                </c:pt>
                <c:pt idx="39">
                  <c:v>379999</c:v>
                </c:pt>
                <c:pt idx="40">
                  <c:v>389999</c:v>
                </c:pt>
                <c:pt idx="41">
                  <c:v>399999</c:v>
                </c:pt>
                <c:pt idx="42">
                  <c:v>409999</c:v>
                </c:pt>
                <c:pt idx="43">
                  <c:v>419999</c:v>
                </c:pt>
                <c:pt idx="44">
                  <c:v>429999</c:v>
                </c:pt>
                <c:pt idx="45">
                  <c:v>439999</c:v>
                </c:pt>
                <c:pt idx="46">
                  <c:v>449999</c:v>
                </c:pt>
                <c:pt idx="47">
                  <c:v>459999</c:v>
                </c:pt>
                <c:pt idx="48">
                  <c:v>469999</c:v>
                </c:pt>
                <c:pt idx="49">
                  <c:v>479999</c:v>
                </c:pt>
                <c:pt idx="50">
                  <c:v>489999</c:v>
                </c:pt>
                <c:pt idx="51">
                  <c:v>499999</c:v>
                </c:pt>
                <c:pt idx="52">
                  <c:v>509999</c:v>
                </c:pt>
                <c:pt idx="53">
                  <c:v>519999</c:v>
                </c:pt>
                <c:pt idx="54">
                  <c:v>529999</c:v>
                </c:pt>
                <c:pt idx="55">
                  <c:v>539999</c:v>
                </c:pt>
                <c:pt idx="56">
                  <c:v>549999</c:v>
                </c:pt>
                <c:pt idx="57">
                  <c:v>559999</c:v>
                </c:pt>
                <c:pt idx="58">
                  <c:v>569999</c:v>
                </c:pt>
                <c:pt idx="59">
                  <c:v>579999</c:v>
                </c:pt>
                <c:pt idx="60">
                  <c:v>589999</c:v>
                </c:pt>
                <c:pt idx="61">
                  <c:v>599999</c:v>
                </c:pt>
                <c:pt idx="62">
                  <c:v>609999</c:v>
                </c:pt>
                <c:pt idx="63">
                  <c:v>619999</c:v>
                </c:pt>
                <c:pt idx="64">
                  <c:v>629999</c:v>
                </c:pt>
                <c:pt idx="65">
                  <c:v>639999</c:v>
                </c:pt>
                <c:pt idx="66">
                  <c:v>649999</c:v>
                </c:pt>
                <c:pt idx="67">
                  <c:v>659999</c:v>
                </c:pt>
                <c:pt idx="68">
                  <c:v>669999</c:v>
                </c:pt>
                <c:pt idx="69">
                  <c:v>679999</c:v>
                </c:pt>
                <c:pt idx="70">
                  <c:v>689999</c:v>
                </c:pt>
                <c:pt idx="71">
                  <c:v>699999</c:v>
                </c:pt>
                <c:pt idx="72">
                  <c:v>709999</c:v>
                </c:pt>
                <c:pt idx="73">
                  <c:v>719999</c:v>
                </c:pt>
                <c:pt idx="74">
                  <c:v>729999</c:v>
                </c:pt>
                <c:pt idx="75">
                  <c:v>739999</c:v>
                </c:pt>
                <c:pt idx="76">
                  <c:v>749999</c:v>
                </c:pt>
                <c:pt idx="77">
                  <c:v>759999</c:v>
                </c:pt>
                <c:pt idx="78">
                  <c:v>769999</c:v>
                </c:pt>
                <c:pt idx="79">
                  <c:v>779999</c:v>
                </c:pt>
                <c:pt idx="80">
                  <c:v>789999</c:v>
                </c:pt>
                <c:pt idx="81">
                  <c:v>799999</c:v>
                </c:pt>
                <c:pt idx="82">
                  <c:v>809999</c:v>
                </c:pt>
                <c:pt idx="83">
                  <c:v>819999</c:v>
                </c:pt>
                <c:pt idx="84">
                  <c:v>829999</c:v>
                </c:pt>
                <c:pt idx="85">
                  <c:v>839999</c:v>
                </c:pt>
                <c:pt idx="86">
                  <c:v>849999</c:v>
                </c:pt>
                <c:pt idx="87">
                  <c:v>859999</c:v>
                </c:pt>
                <c:pt idx="88">
                  <c:v>869999</c:v>
                </c:pt>
                <c:pt idx="89">
                  <c:v>879999</c:v>
                </c:pt>
                <c:pt idx="90">
                  <c:v>889999</c:v>
                </c:pt>
                <c:pt idx="91">
                  <c:v>899999</c:v>
                </c:pt>
                <c:pt idx="92">
                  <c:v>909999</c:v>
                </c:pt>
                <c:pt idx="93">
                  <c:v>919999</c:v>
                </c:pt>
                <c:pt idx="94">
                  <c:v>929999</c:v>
                </c:pt>
                <c:pt idx="95">
                  <c:v>939999</c:v>
                </c:pt>
                <c:pt idx="96">
                  <c:v>949999</c:v>
                </c:pt>
                <c:pt idx="97">
                  <c:v>959999</c:v>
                </c:pt>
                <c:pt idx="98">
                  <c:v>969999</c:v>
                </c:pt>
                <c:pt idx="99">
                  <c:v>979999</c:v>
                </c:pt>
                <c:pt idx="100">
                  <c:v>989999</c:v>
                </c:pt>
                <c:pt idx="101">
                  <c:v>999999</c:v>
                </c:pt>
                <c:pt idx="102">
                  <c:v>1009999</c:v>
                </c:pt>
                <c:pt idx="103">
                  <c:v>1019999</c:v>
                </c:pt>
                <c:pt idx="104">
                  <c:v>1029999</c:v>
                </c:pt>
                <c:pt idx="105">
                  <c:v>1039999</c:v>
                </c:pt>
                <c:pt idx="106">
                  <c:v>1049999</c:v>
                </c:pt>
                <c:pt idx="107">
                  <c:v>1059999</c:v>
                </c:pt>
                <c:pt idx="108">
                  <c:v>1069999</c:v>
                </c:pt>
                <c:pt idx="109">
                  <c:v>1079999</c:v>
                </c:pt>
                <c:pt idx="110">
                  <c:v>1089999</c:v>
                </c:pt>
                <c:pt idx="111">
                  <c:v>1099999</c:v>
                </c:pt>
                <c:pt idx="112">
                  <c:v>1109999</c:v>
                </c:pt>
                <c:pt idx="113">
                  <c:v>1119999</c:v>
                </c:pt>
                <c:pt idx="114">
                  <c:v>1129999</c:v>
                </c:pt>
                <c:pt idx="115">
                  <c:v>1139999</c:v>
                </c:pt>
                <c:pt idx="116">
                  <c:v>1149999</c:v>
                </c:pt>
                <c:pt idx="117">
                  <c:v>1159999</c:v>
                </c:pt>
                <c:pt idx="118">
                  <c:v>1169999</c:v>
                </c:pt>
                <c:pt idx="119">
                  <c:v>1179999</c:v>
                </c:pt>
                <c:pt idx="120">
                  <c:v>1189999</c:v>
                </c:pt>
                <c:pt idx="121">
                  <c:v>1199999</c:v>
                </c:pt>
                <c:pt idx="122">
                  <c:v>1209999</c:v>
                </c:pt>
                <c:pt idx="123">
                  <c:v>1219999</c:v>
                </c:pt>
                <c:pt idx="124">
                  <c:v>1229999</c:v>
                </c:pt>
                <c:pt idx="125">
                  <c:v>1239999</c:v>
                </c:pt>
                <c:pt idx="126">
                  <c:v>1249999</c:v>
                </c:pt>
                <c:pt idx="127">
                  <c:v>1259999</c:v>
                </c:pt>
                <c:pt idx="128">
                  <c:v>1269999</c:v>
                </c:pt>
                <c:pt idx="129">
                  <c:v>1279999</c:v>
                </c:pt>
                <c:pt idx="130">
                  <c:v>1289999</c:v>
                </c:pt>
                <c:pt idx="131">
                  <c:v>1299999</c:v>
                </c:pt>
                <c:pt idx="132">
                  <c:v>1309999</c:v>
                </c:pt>
                <c:pt idx="133">
                  <c:v>1319999</c:v>
                </c:pt>
                <c:pt idx="134">
                  <c:v>1329999</c:v>
                </c:pt>
                <c:pt idx="135">
                  <c:v>1339999</c:v>
                </c:pt>
                <c:pt idx="136">
                  <c:v>1349999</c:v>
                </c:pt>
                <c:pt idx="137">
                  <c:v>1359999</c:v>
                </c:pt>
                <c:pt idx="138">
                  <c:v>1369999</c:v>
                </c:pt>
                <c:pt idx="139">
                  <c:v>1379999</c:v>
                </c:pt>
                <c:pt idx="140">
                  <c:v>1389999</c:v>
                </c:pt>
                <c:pt idx="141">
                  <c:v>1399999</c:v>
                </c:pt>
                <c:pt idx="142">
                  <c:v>1409999</c:v>
                </c:pt>
                <c:pt idx="143">
                  <c:v>1419999</c:v>
                </c:pt>
                <c:pt idx="144">
                  <c:v>1429999</c:v>
                </c:pt>
                <c:pt idx="145">
                  <c:v>1439999</c:v>
                </c:pt>
                <c:pt idx="146">
                  <c:v>1446102</c:v>
                </c:pt>
                <c:pt idx="147">
                  <c:v>1446102</c:v>
                </c:pt>
                <c:pt idx="148">
                  <c:v>1449999</c:v>
                </c:pt>
                <c:pt idx="149">
                  <c:v>1459999</c:v>
                </c:pt>
                <c:pt idx="150">
                  <c:v>1469999</c:v>
                </c:pt>
                <c:pt idx="151">
                  <c:v>1479999</c:v>
                </c:pt>
                <c:pt idx="152">
                  <c:v>1485660</c:v>
                </c:pt>
                <c:pt idx="153">
                  <c:v>1485660</c:v>
                </c:pt>
                <c:pt idx="154">
                  <c:v>1489999</c:v>
                </c:pt>
                <c:pt idx="155">
                  <c:v>1499999</c:v>
                </c:pt>
                <c:pt idx="156">
                  <c:v>1509999</c:v>
                </c:pt>
                <c:pt idx="157">
                  <c:v>1519999</c:v>
                </c:pt>
                <c:pt idx="158">
                  <c:v>1529999</c:v>
                </c:pt>
                <c:pt idx="159">
                  <c:v>1539999</c:v>
                </c:pt>
                <c:pt idx="160">
                  <c:v>1549999</c:v>
                </c:pt>
                <c:pt idx="161">
                  <c:v>1559999</c:v>
                </c:pt>
                <c:pt idx="162">
                  <c:v>1569999</c:v>
                </c:pt>
                <c:pt idx="163">
                  <c:v>1579999</c:v>
                </c:pt>
                <c:pt idx="164">
                  <c:v>1589999</c:v>
                </c:pt>
                <c:pt idx="165">
                  <c:v>1599999</c:v>
                </c:pt>
                <c:pt idx="166">
                  <c:v>1609999</c:v>
                </c:pt>
                <c:pt idx="167">
                  <c:v>1619999</c:v>
                </c:pt>
                <c:pt idx="168">
                  <c:v>1629999</c:v>
                </c:pt>
                <c:pt idx="169">
                  <c:v>1639999</c:v>
                </c:pt>
                <c:pt idx="170">
                  <c:v>1649999</c:v>
                </c:pt>
                <c:pt idx="171">
                  <c:v>1659999</c:v>
                </c:pt>
                <c:pt idx="172">
                  <c:v>1669999</c:v>
                </c:pt>
                <c:pt idx="173">
                  <c:v>1679999</c:v>
                </c:pt>
                <c:pt idx="174">
                  <c:v>1689999</c:v>
                </c:pt>
                <c:pt idx="175">
                  <c:v>1699999</c:v>
                </c:pt>
                <c:pt idx="176">
                  <c:v>1709999</c:v>
                </c:pt>
                <c:pt idx="177">
                  <c:v>1719999</c:v>
                </c:pt>
                <c:pt idx="178">
                  <c:v>1729999</c:v>
                </c:pt>
                <c:pt idx="179">
                  <c:v>1739999</c:v>
                </c:pt>
                <c:pt idx="180">
                  <c:v>1749999</c:v>
                </c:pt>
                <c:pt idx="181">
                  <c:v>1759999</c:v>
                </c:pt>
                <c:pt idx="182">
                  <c:v>1769999</c:v>
                </c:pt>
                <c:pt idx="183">
                  <c:v>1779999</c:v>
                </c:pt>
                <c:pt idx="184">
                  <c:v>1789999</c:v>
                </c:pt>
                <c:pt idx="185">
                  <c:v>1799999</c:v>
                </c:pt>
                <c:pt idx="186">
                  <c:v>1809999</c:v>
                </c:pt>
                <c:pt idx="187">
                  <c:v>1819999</c:v>
                </c:pt>
                <c:pt idx="188">
                  <c:v>1829999</c:v>
                </c:pt>
                <c:pt idx="189">
                  <c:v>1839999</c:v>
                </c:pt>
                <c:pt idx="190">
                  <c:v>1849999</c:v>
                </c:pt>
                <c:pt idx="191">
                  <c:v>1859999</c:v>
                </c:pt>
                <c:pt idx="192">
                  <c:v>1869999</c:v>
                </c:pt>
                <c:pt idx="193">
                  <c:v>1879999</c:v>
                </c:pt>
                <c:pt idx="194">
                  <c:v>1889999</c:v>
                </c:pt>
                <c:pt idx="195">
                  <c:v>1890469</c:v>
                </c:pt>
                <c:pt idx="196">
                  <c:v>1890469</c:v>
                </c:pt>
                <c:pt idx="197">
                  <c:v>1899999</c:v>
                </c:pt>
                <c:pt idx="198">
                  <c:v>1909999</c:v>
                </c:pt>
                <c:pt idx="199">
                  <c:v>1919999</c:v>
                </c:pt>
                <c:pt idx="200">
                  <c:v>1929999</c:v>
                </c:pt>
                <c:pt idx="201">
                  <c:v>1939999</c:v>
                </c:pt>
                <c:pt idx="202">
                  <c:v>1949999</c:v>
                </c:pt>
                <c:pt idx="203">
                  <c:v>1959999</c:v>
                </c:pt>
                <c:pt idx="204">
                  <c:v>1969234</c:v>
                </c:pt>
                <c:pt idx="205">
                  <c:v>1969234</c:v>
                </c:pt>
                <c:pt idx="206">
                  <c:v>1969999</c:v>
                </c:pt>
                <c:pt idx="207">
                  <c:v>1979999</c:v>
                </c:pt>
                <c:pt idx="208">
                  <c:v>1989999</c:v>
                </c:pt>
                <c:pt idx="209">
                  <c:v>1999999</c:v>
                </c:pt>
                <c:pt idx="210">
                  <c:v>2009999</c:v>
                </c:pt>
                <c:pt idx="211">
                  <c:v>2019999</c:v>
                </c:pt>
                <c:pt idx="212">
                  <c:v>2029999</c:v>
                </c:pt>
                <c:pt idx="213">
                  <c:v>2039999</c:v>
                </c:pt>
                <c:pt idx="214">
                  <c:v>2049999</c:v>
                </c:pt>
                <c:pt idx="215">
                  <c:v>2059999</c:v>
                </c:pt>
                <c:pt idx="216">
                  <c:v>2069999</c:v>
                </c:pt>
                <c:pt idx="217">
                  <c:v>2079999</c:v>
                </c:pt>
                <c:pt idx="218">
                  <c:v>2089999</c:v>
                </c:pt>
                <c:pt idx="219">
                  <c:v>2099999</c:v>
                </c:pt>
                <c:pt idx="220">
                  <c:v>2109999</c:v>
                </c:pt>
                <c:pt idx="221">
                  <c:v>2119999</c:v>
                </c:pt>
                <c:pt idx="222">
                  <c:v>2129999</c:v>
                </c:pt>
                <c:pt idx="223">
                  <c:v>2139999</c:v>
                </c:pt>
                <c:pt idx="224">
                  <c:v>2149999</c:v>
                </c:pt>
                <c:pt idx="225">
                  <c:v>2159999</c:v>
                </c:pt>
                <c:pt idx="226">
                  <c:v>2169999</c:v>
                </c:pt>
                <c:pt idx="227">
                  <c:v>2179999</c:v>
                </c:pt>
                <c:pt idx="228">
                  <c:v>2189999</c:v>
                </c:pt>
                <c:pt idx="229">
                  <c:v>2199999</c:v>
                </c:pt>
                <c:pt idx="230">
                  <c:v>2209999</c:v>
                </c:pt>
                <c:pt idx="231">
                  <c:v>2219999</c:v>
                </c:pt>
                <c:pt idx="232">
                  <c:v>2229999</c:v>
                </c:pt>
                <c:pt idx="233">
                  <c:v>2239999</c:v>
                </c:pt>
                <c:pt idx="234">
                  <c:v>2249999</c:v>
                </c:pt>
                <c:pt idx="235">
                  <c:v>2259999</c:v>
                </c:pt>
                <c:pt idx="236">
                  <c:v>2269999</c:v>
                </c:pt>
                <c:pt idx="237">
                  <c:v>2279999</c:v>
                </c:pt>
                <c:pt idx="238">
                  <c:v>2289999</c:v>
                </c:pt>
                <c:pt idx="239">
                  <c:v>2299999</c:v>
                </c:pt>
                <c:pt idx="240">
                  <c:v>2309999</c:v>
                </c:pt>
                <c:pt idx="241">
                  <c:v>2319999</c:v>
                </c:pt>
                <c:pt idx="242">
                  <c:v>2329999</c:v>
                </c:pt>
                <c:pt idx="243">
                  <c:v>2336854</c:v>
                </c:pt>
                <c:pt idx="244">
                  <c:v>2336854</c:v>
                </c:pt>
                <c:pt idx="245">
                  <c:v>2339999</c:v>
                </c:pt>
                <c:pt idx="246">
                  <c:v>2349999</c:v>
                </c:pt>
                <c:pt idx="247">
                  <c:v>2359999</c:v>
                </c:pt>
                <c:pt idx="248">
                  <c:v>2369999</c:v>
                </c:pt>
                <c:pt idx="249">
                  <c:v>2379999</c:v>
                </c:pt>
                <c:pt idx="250">
                  <c:v>2389999</c:v>
                </c:pt>
                <c:pt idx="251">
                  <c:v>2399999</c:v>
                </c:pt>
                <c:pt idx="252">
                  <c:v>2409999</c:v>
                </c:pt>
                <c:pt idx="253">
                  <c:v>2419999</c:v>
                </c:pt>
                <c:pt idx="254">
                  <c:v>2429999</c:v>
                </c:pt>
                <c:pt idx="255">
                  <c:v>2439999</c:v>
                </c:pt>
                <c:pt idx="256">
                  <c:v>2449837</c:v>
                </c:pt>
                <c:pt idx="257">
                  <c:v>2449837</c:v>
                </c:pt>
                <c:pt idx="258">
                  <c:v>2449999</c:v>
                </c:pt>
                <c:pt idx="259">
                  <c:v>2459999</c:v>
                </c:pt>
                <c:pt idx="260">
                  <c:v>2469999</c:v>
                </c:pt>
                <c:pt idx="261">
                  <c:v>2479999</c:v>
                </c:pt>
                <c:pt idx="262">
                  <c:v>2489999</c:v>
                </c:pt>
                <c:pt idx="263">
                  <c:v>2499999</c:v>
                </c:pt>
                <c:pt idx="264">
                  <c:v>2509999</c:v>
                </c:pt>
                <c:pt idx="265">
                  <c:v>2519999</c:v>
                </c:pt>
                <c:pt idx="266">
                  <c:v>2529999</c:v>
                </c:pt>
                <c:pt idx="267">
                  <c:v>2539999</c:v>
                </c:pt>
                <c:pt idx="268">
                  <c:v>2549999</c:v>
                </c:pt>
                <c:pt idx="269">
                  <c:v>2559999</c:v>
                </c:pt>
                <c:pt idx="270">
                  <c:v>2569999</c:v>
                </c:pt>
                <c:pt idx="271">
                  <c:v>2579999</c:v>
                </c:pt>
                <c:pt idx="272">
                  <c:v>2589999</c:v>
                </c:pt>
                <c:pt idx="273">
                  <c:v>2599999</c:v>
                </c:pt>
                <c:pt idx="274">
                  <c:v>2609999</c:v>
                </c:pt>
                <c:pt idx="275">
                  <c:v>2619999</c:v>
                </c:pt>
                <c:pt idx="276">
                  <c:v>2629999</c:v>
                </c:pt>
                <c:pt idx="277">
                  <c:v>2639999</c:v>
                </c:pt>
                <c:pt idx="278">
                  <c:v>2649999</c:v>
                </c:pt>
                <c:pt idx="279">
                  <c:v>2659999</c:v>
                </c:pt>
                <c:pt idx="280">
                  <c:v>2669999</c:v>
                </c:pt>
                <c:pt idx="281">
                  <c:v>2679999</c:v>
                </c:pt>
                <c:pt idx="282">
                  <c:v>2689999</c:v>
                </c:pt>
                <c:pt idx="283">
                  <c:v>2699999</c:v>
                </c:pt>
                <c:pt idx="284">
                  <c:v>2709999</c:v>
                </c:pt>
                <c:pt idx="285">
                  <c:v>2719999</c:v>
                </c:pt>
                <c:pt idx="286">
                  <c:v>2729999</c:v>
                </c:pt>
                <c:pt idx="287">
                  <c:v>2739999</c:v>
                </c:pt>
                <c:pt idx="288">
                  <c:v>2749999</c:v>
                </c:pt>
                <c:pt idx="289">
                  <c:v>2759999</c:v>
                </c:pt>
                <c:pt idx="290">
                  <c:v>2769999</c:v>
                </c:pt>
                <c:pt idx="291">
                  <c:v>2779999</c:v>
                </c:pt>
                <c:pt idx="292">
                  <c:v>2789999</c:v>
                </c:pt>
                <c:pt idx="293">
                  <c:v>2791873</c:v>
                </c:pt>
                <c:pt idx="294">
                  <c:v>2791873</c:v>
                </c:pt>
                <c:pt idx="295">
                  <c:v>2799999</c:v>
                </c:pt>
                <c:pt idx="296">
                  <c:v>2809999</c:v>
                </c:pt>
                <c:pt idx="297">
                  <c:v>2819999</c:v>
                </c:pt>
                <c:pt idx="298">
                  <c:v>2829999</c:v>
                </c:pt>
                <c:pt idx="299">
                  <c:v>2839999</c:v>
                </c:pt>
                <c:pt idx="300">
                  <c:v>2849999</c:v>
                </c:pt>
                <c:pt idx="301">
                  <c:v>2859999</c:v>
                </c:pt>
                <c:pt idx="302">
                  <c:v>2869999</c:v>
                </c:pt>
                <c:pt idx="303">
                  <c:v>2879999</c:v>
                </c:pt>
                <c:pt idx="304">
                  <c:v>2889999</c:v>
                </c:pt>
                <c:pt idx="305">
                  <c:v>2899999</c:v>
                </c:pt>
                <c:pt idx="306">
                  <c:v>2909999</c:v>
                </c:pt>
                <c:pt idx="307">
                  <c:v>2919999</c:v>
                </c:pt>
                <c:pt idx="308">
                  <c:v>2924712</c:v>
                </c:pt>
                <c:pt idx="309">
                  <c:v>2924712</c:v>
                </c:pt>
                <c:pt idx="310">
                  <c:v>2929999</c:v>
                </c:pt>
                <c:pt idx="311">
                  <c:v>2939999</c:v>
                </c:pt>
                <c:pt idx="312">
                  <c:v>2949999</c:v>
                </c:pt>
                <c:pt idx="313">
                  <c:v>2959999</c:v>
                </c:pt>
                <c:pt idx="314">
                  <c:v>2969999</c:v>
                </c:pt>
                <c:pt idx="315">
                  <c:v>2979999</c:v>
                </c:pt>
                <c:pt idx="316">
                  <c:v>2989999</c:v>
                </c:pt>
                <c:pt idx="317">
                  <c:v>2999999</c:v>
                </c:pt>
                <c:pt idx="318">
                  <c:v>3009999</c:v>
                </c:pt>
                <c:pt idx="319">
                  <c:v>3019999</c:v>
                </c:pt>
                <c:pt idx="320">
                  <c:v>3029999</c:v>
                </c:pt>
                <c:pt idx="321">
                  <c:v>3039999</c:v>
                </c:pt>
                <c:pt idx="322">
                  <c:v>3049999</c:v>
                </c:pt>
                <c:pt idx="323">
                  <c:v>3059999</c:v>
                </c:pt>
                <c:pt idx="324">
                  <c:v>3069999</c:v>
                </c:pt>
                <c:pt idx="325">
                  <c:v>3079999</c:v>
                </c:pt>
                <c:pt idx="326">
                  <c:v>3089999</c:v>
                </c:pt>
                <c:pt idx="327">
                  <c:v>3099999</c:v>
                </c:pt>
                <c:pt idx="328">
                  <c:v>3109999</c:v>
                </c:pt>
                <c:pt idx="329">
                  <c:v>3119999</c:v>
                </c:pt>
                <c:pt idx="330">
                  <c:v>3129999</c:v>
                </c:pt>
                <c:pt idx="331">
                  <c:v>3139999</c:v>
                </c:pt>
                <c:pt idx="332">
                  <c:v>3149999</c:v>
                </c:pt>
                <c:pt idx="333">
                  <c:v>3159999</c:v>
                </c:pt>
                <c:pt idx="334">
                  <c:v>3169999</c:v>
                </c:pt>
                <c:pt idx="335">
                  <c:v>3179999</c:v>
                </c:pt>
                <c:pt idx="336">
                  <c:v>3189999</c:v>
                </c:pt>
                <c:pt idx="337">
                  <c:v>3199999</c:v>
                </c:pt>
                <c:pt idx="338">
                  <c:v>3209999</c:v>
                </c:pt>
                <c:pt idx="339">
                  <c:v>3219999</c:v>
                </c:pt>
                <c:pt idx="340">
                  <c:v>3229999</c:v>
                </c:pt>
                <c:pt idx="341">
                  <c:v>3239999</c:v>
                </c:pt>
                <c:pt idx="342">
                  <c:v>3240558</c:v>
                </c:pt>
                <c:pt idx="343">
                  <c:v>3240558</c:v>
                </c:pt>
                <c:pt idx="344">
                  <c:v>3249999</c:v>
                </c:pt>
                <c:pt idx="345">
                  <c:v>3259999</c:v>
                </c:pt>
                <c:pt idx="346">
                  <c:v>3269999</c:v>
                </c:pt>
                <c:pt idx="347">
                  <c:v>3279999</c:v>
                </c:pt>
                <c:pt idx="348">
                  <c:v>3289999</c:v>
                </c:pt>
                <c:pt idx="349">
                  <c:v>3299999</c:v>
                </c:pt>
                <c:pt idx="350">
                  <c:v>3309999</c:v>
                </c:pt>
                <c:pt idx="351">
                  <c:v>3319999</c:v>
                </c:pt>
                <c:pt idx="352">
                  <c:v>3329999</c:v>
                </c:pt>
                <c:pt idx="353">
                  <c:v>3339999</c:v>
                </c:pt>
                <c:pt idx="354">
                  <c:v>3349999</c:v>
                </c:pt>
                <c:pt idx="355">
                  <c:v>3359999</c:v>
                </c:pt>
                <c:pt idx="356">
                  <c:v>3369999</c:v>
                </c:pt>
                <c:pt idx="357">
                  <c:v>3379999</c:v>
                </c:pt>
                <c:pt idx="358">
                  <c:v>3389999</c:v>
                </c:pt>
                <c:pt idx="359">
                  <c:v>3390734</c:v>
                </c:pt>
                <c:pt idx="360">
                  <c:v>3390734</c:v>
                </c:pt>
                <c:pt idx="361">
                  <c:v>3399999</c:v>
                </c:pt>
                <c:pt idx="362">
                  <c:v>3409999</c:v>
                </c:pt>
                <c:pt idx="363">
                  <c:v>3419999</c:v>
                </c:pt>
                <c:pt idx="364">
                  <c:v>3429999</c:v>
                </c:pt>
                <c:pt idx="365">
                  <c:v>3439999</c:v>
                </c:pt>
                <c:pt idx="366">
                  <c:v>3449999</c:v>
                </c:pt>
                <c:pt idx="367">
                  <c:v>3459999</c:v>
                </c:pt>
                <c:pt idx="368">
                  <c:v>3469999</c:v>
                </c:pt>
                <c:pt idx="369">
                  <c:v>3479999</c:v>
                </c:pt>
                <c:pt idx="370">
                  <c:v>3489999</c:v>
                </c:pt>
                <c:pt idx="371">
                  <c:v>3499999</c:v>
                </c:pt>
                <c:pt idx="372">
                  <c:v>3509999</c:v>
                </c:pt>
                <c:pt idx="373">
                  <c:v>3519999</c:v>
                </c:pt>
                <c:pt idx="374">
                  <c:v>3529999</c:v>
                </c:pt>
                <c:pt idx="375">
                  <c:v>3539999</c:v>
                </c:pt>
                <c:pt idx="376">
                  <c:v>3549999</c:v>
                </c:pt>
                <c:pt idx="377">
                  <c:v>3559999</c:v>
                </c:pt>
                <c:pt idx="378">
                  <c:v>3569999</c:v>
                </c:pt>
                <c:pt idx="379">
                  <c:v>3579999</c:v>
                </c:pt>
                <c:pt idx="380">
                  <c:v>3589999</c:v>
                </c:pt>
                <c:pt idx="381">
                  <c:v>3599999</c:v>
                </c:pt>
                <c:pt idx="382">
                  <c:v>3609999</c:v>
                </c:pt>
                <c:pt idx="383">
                  <c:v>3619999</c:v>
                </c:pt>
                <c:pt idx="384">
                  <c:v>3629999</c:v>
                </c:pt>
                <c:pt idx="385">
                  <c:v>3639999</c:v>
                </c:pt>
                <c:pt idx="386">
                  <c:v>3649999</c:v>
                </c:pt>
                <c:pt idx="387">
                  <c:v>3659999</c:v>
                </c:pt>
                <c:pt idx="388">
                  <c:v>3669999</c:v>
                </c:pt>
                <c:pt idx="389">
                  <c:v>3679999</c:v>
                </c:pt>
                <c:pt idx="390">
                  <c:v>3688039</c:v>
                </c:pt>
                <c:pt idx="391">
                  <c:v>3688039</c:v>
                </c:pt>
                <c:pt idx="392">
                  <c:v>3689999</c:v>
                </c:pt>
                <c:pt idx="393">
                  <c:v>3699999</c:v>
                </c:pt>
                <c:pt idx="394">
                  <c:v>3709999</c:v>
                </c:pt>
                <c:pt idx="395">
                  <c:v>3719999</c:v>
                </c:pt>
                <c:pt idx="396">
                  <c:v>3729999</c:v>
                </c:pt>
                <c:pt idx="397">
                  <c:v>3739999</c:v>
                </c:pt>
                <c:pt idx="398">
                  <c:v>3749999</c:v>
                </c:pt>
                <c:pt idx="399">
                  <c:v>3759999</c:v>
                </c:pt>
                <c:pt idx="400">
                  <c:v>3769999</c:v>
                </c:pt>
                <c:pt idx="401">
                  <c:v>3779999</c:v>
                </c:pt>
                <c:pt idx="402">
                  <c:v>3789999</c:v>
                </c:pt>
                <c:pt idx="403">
                  <c:v>3799999</c:v>
                </c:pt>
                <c:pt idx="404">
                  <c:v>3809999</c:v>
                </c:pt>
                <c:pt idx="405">
                  <c:v>3819999</c:v>
                </c:pt>
                <c:pt idx="406">
                  <c:v>3829999</c:v>
                </c:pt>
                <c:pt idx="407">
                  <c:v>3839999</c:v>
                </c:pt>
                <c:pt idx="408">
                  <c:v>3849999</c:v>
                </c:pt>
                <c:pt idx="409">
                  <c:v>3854545</c:v>
                </c:pt>
                <c:pt idx="410">
                  <c:v>3854545</c:v>
                </c:pt>
                <c:pt idx="411">
                  <c:v>3859999</c:v>
                </c:pt>
                <c:pt idx="412">
                  <c:v>3869999</c:v>
                </c:pt>
                <c:pt idx="413">
                  <c:v>3879999</c:v>
                </c:pt>
                <c:pt idx="414">
                  <c:v>3889999</c:v>
                </c:pt>
                <c:pt idx="415">
                  <c:v>3899999</c:v>
                </c:pt>
                <c:pt idx="416">
                  <c:v>3909999</c:v>
                </c:pt>
                <c:pt idx="417">
                  <c:v>3919999</c:v>
                </c:pt>
                <c:pt idx="418">
                  <c:v>3929999</c:v>
                </c:pt>
                <c:pt idx="419">
                  <c:v>3939999</c:v>
                </c:pt>
                <c:pt idx="420">
                  <c:v>3949999</c:v>
                </c:pt>
                <c:pt idx="421">
                  <c:v>3959999</c:v>
                </c:pt>
                <c:pt idx="422">
                  <c:v>3969999</c:v>
                </c:pt>
                <c:pt idx="423">
                  <c:v>3979999</c:v>
                </c:pt>
                <c:pt idx="424">
                  <c:v>3989999</c:v>
                </c:pt>
                <c:pt idx="425">
                  <c:v>3999999</c:v>
                </c:pt>
              </c:numCache>
            </c:numRef>
          </c:xVal>
          <c:yVal>
            <c:numRef>
              <c:f>RP!$P$4:$P$429</c:f>
              <c:numCache>
                <c:formatCode>General</c:formatCode>
                <c:ptCount val="4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numCache>
            </c:numRef>
          </c:yVal>
          <c:smooth val="1"/>
        </c:ser>
        <c:axId val="107938176"/>
        <c:axId val="107944192"/>
      </c:scatterChart>
      <c:valAx>
        <c:axId val="107938176"/>
        <c:scaling>
          <c:orientation val="minMax"/>
          <c:max val="4000000"/>
          <c:min val="0"/>
        </c:scaling>
        <c:axPos val="b"/>
        <c:title>
          <c:tx>
            <c:rich>
              <a:bodyPr/>
              <a:lstStyle/>
              <a:p>
                <a:pPr>
                  <a:defRPr/>
                </a:pPr>
                <a:r>
                  <a:rPr lang="de-DE"/>
                  <a:t>Number</a:t>
                </a:r>
                <a:r>
                  <a:rPr lang="de-DE" baseline="0"/>
                  <a:t> of operations (x1,000,000)</a:t>
                </a:r>
                <a:endParaRPr lang="de-DE"/>
              </a:p>
            </c:rich>
          </c:tx>
          <c:layout/>
        </c:title>
        <c:numFmt formatCode="General" sourceLinked="1"/>
        <c:tickLblPos val="nextTo"/>
        <c:crossAx val="107944192"/>
        <c:crosses val="autoZero"/>
        <c:crossBetween val="midCat"/>
        <c:dispUnits>
          <c:builtInUnit val="millions"/>
        </c:dispUnits>
      </c:valAx>
      <c:valAx>
        <c:axId val="107944192"/>
        <c:scaling>
          <c:orientation val="minMax"/>
          <c:max val="200000"/>
        </c:scaling>
        <c:axPos val="l"/>
        <c:title>
          <c:tx>
            <c:rich>
              <a:bodyPr rot="-5400000" vert="horz"/>
              <a:lstStyle/>
              <a:p>
                <a:pPr>
                  <a:defRPr/>
                </a:pPr>
                <a:r>
                  <a:rPr lang="en-US"/>
                  <a:t>Base data accesses (x1,000)</a:t>
                </a:r>
              </a:p>
            </c:rich>
          </c:tx>
          <c:layout/>
        </c:title>
        <c:numFmt formatCode="General" sourceLinked="1"/>
        <c:tickLblPos val="nextTo"/>
        <c:crossAx val="107938176"/>
        <c:crosses val="autoZero"/>
        <c:crossBetween val="midCat"/>
        <c:dispUnits>
          <c:builtInUnit val="thousands"/>
        </c:dispUnits>
      </c:valAx>
    </c:plotArea>
    <c:legend>
      <c:legendPos val="r"/>
      <c:layout>
        <c:manualLayout>
          <c:xMode val="edge"/>
          <c:yMode val="edge"/>
          <c:x val="0.61611489898990002"/>
          <c:y val="0.66165312500000062"/>
          <c:w val="0.29648622047244205"/>
          <c:h val="8.8730679498396262E-2"/>
        </c:manualLayout>
      </c:layout>
      <c:overlay val="1"/>
    </c:legend>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defTabSz="947738">
              <a:defRPr sz="1200" b="0">
                <a:solidFill>
                  <a:schemeClr val="tx1"/>
                </a:solidFill>
                <a:latin typeface="Times New Roman" pitchFamily="18" charset="0"/>
              </a:defRPr>
            </a:lvl1pPr>
          </a:lstStyle>
          <a:p>
            <a:endParaRPr lang="de-DE"/>
          </a:p>
        </p:txBody>
      </p:sp>
      <p:sp>
        <p:nvSpPr>
          <p:cNvPr id="11267" name="Rectangle 3"/>
          <p:cNvSpPr>
            <a:spLocks noGrp="1" noChangeArrowheads="1"/>
          </p:cNvSpPr>
          <p:nvPr>
            <p:ph type="dt" sz="quarter" idx="1"/>
          </p:nvPr>
        </p:nvSpPr>
        <p:spPr bwMode="auto">
          <a:xfrm>
            <a:off x="377825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defTabSz="947738">
              <a:defRPr sz="1200" b="0">
                <a:solidFill>
                  <a:schemeClr val="tx1"/>
                </a:solidFill>
                <a:latin typeface="Times New Roman" pitchFamily="18" charset="0"/>
              </a:defRPr>
            </a:lvl1pPr>
          </a:lstStyle>
          <a:p>
            <a:endParaRPr lang="de-DE"/>
          </a:p>
        </p:txBody>
      </p:sp>
      <p:sp>
        <p:nvSpPr>
          <p:cNvPr id="11268" name="Rectangle 4"/>
          <p:cNvSpPr>
            <a:spLocks noGrp="1" noChangeArrowheads="1"/>
          </p:cNvSpPr>
          <p:nvPr>
            <p:ph type="ftr" sz="quarter" idx="2"/>
          </p:nvPr>
        </p:nvSpPr>
        <p:spPr bwMode="auto">
          <a:xfrm>
            <a:off x="0" y="9432925"/>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defTabSz="947738">
              <a:defRPr sz="1200" b="0">
                <a:solidFill>
                  <a:schemeClr val="tx1"/>
                </a:solidFill>
                <a:latin typeface="Times New Roman" pitchFamily="18" charset="0"/>
              </a:defRPr>
            </a:lvl1pPr>
          </a:lstStyle>
          <a:p>
            <a:endParaRPr lang="de-DE"/>
          </a:p>
        </p:txBody>
      </p:sp>
      <p:sp>
        <p:nvSpPr>
          <p:cNvPr id="11269" name="Rectangle 5"/>
          <p:cNvSpPr>
            <a:spLocks noGrp="1" noChangeArrowheads="1"/>
          </p:cNvSpPr>
          <p:nvPr>
            <p:ph type="sldNum" sz="quarter" idx="3"/>
          </p:nvPr>
        </p:nvSpPr>
        <p:spPr bwMode="auto">
          <a:xfrm>
            <a:off x="3778250" y="9432925"/>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defTabSz="947738">
              <a:defRPr sz="1200" b="0">
                <a:solidFill>
                  <a:schemeClr val="tx1"/>
                </a:solidFill>
                <a:latin typeface="Times New Roman" pitchFamily="18" charset="0"/>
              </a:defRPr>
            </a:lvl1pPr>
          </a:lstStyle>
          <a:p>
            <a:fld id="{D20AA1F9-DD16-401C-ACAE-A77BC1C59D78}" type="slidenum">
              <a:rPr lang="de-DE"/>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defTabSz="947738">
              <a:defRPr sz="1200" b="0">
                <a:solidFill>
                  <a:schemeClr val="tx1"/>
                </a:solidFill>
                <a:latin typeface="Times New Roman" pitchFamily="18" charset="0"/>
              </a:defRPr>
            </a:lvl1pPr>
          </a:lstStyle>
          <a:p>
            <a:endParaRPr lang="de-DE"/>
          </a:p>
        </p:txBody>
      </p:sp>
      <p:sp>
        <p:nvSpPr>
          <p:cNvPr id="6147" name="Rectangle 3"/>
          <p:cNvSpPr>
            <a:spLocks noGrp="1" noChangeArrowheads="1"/>
          </p:cNvSpPr>
          <p:nvPr>
            <p:ph type="dt" idx="1"/>
          </p:nvPr>
        </p:nvSpPr>
        <p:spPr bwMode="auto">
          <a:xfrm>
            <a:off x="377825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defTabSz="947738">
              <a:defRPr sz="1200" b="0">
                <a:solidFill>
                  <a:schemeClr val="tx1"/>
                </a:solidFill>
                <a:latin typeface="Times New Roman" pitchFamily="18" charset="0"/>
              </a:defRPr>
            </a:lvl1pPr>
          </a:lstStyle>
          <a:p>
            <a:endParaRPr lang="de-DE"/>
          </a:p>
        </p:txBody>
      </p:sp>
      <p:sp>
        <p:nvSpPr>
          <p:cNvPr id="6148" name="Rectangle 4"/>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150" name="Rectangle 6"/>
          <p:cNvSpPr>
            <a:spLocks noGrp="1" noChangeArrowheads="1"/>
          </p:cNvSpPr>
          <p:nvPr>
            <p:ph type="ftr" sz="quarter" idx="4"/>
          </p:nvPr>
        </p:nvSpPr>
        <p:spPr bwMode="auto">
          <a:xfrm>
            <a:off x="0" y="9432925"/>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defTabSz="947738">
              <a:defRPr sz="1200" b="0">
                <a:solidFill>
                  <a:schemeClr val="tx1"/>
                </a:solidFill>
                <a:latin typeface="Times New Roman" pitchFamily="18" charset="0"/>
              </a:defRPr>
            </a:lvl1pPr>
          </a:lstStyle>
          <a:p>
            <a:endParaRPr lang="de-DE"/>
          </a:p>
        </p:txBody>
      </p:sp>
      <p:sp>
        <p:nvSpPr>
          <p:cNvPr id="6151" name="Rectangle 7"/>
          <p:cNvSpPr>
            <a:spLocks noGrp="1" noChangeArrowheads="1"/>
          </p:cNvSpPr>
          <p:nvPr>
            <p:ph type="sldNum" sz="quarter" idx="5"/>
          </p:nvPr>
        </p:nvSpPr>
        <p:spPr bwMode="auto">
          <a:xfrm>
            <a:off x="3778250" y="9432925"/>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defTabSz="947738">
              <a:defRPr sz="1200" b="0">
                <a:solidFill>
                  <a:schemeClr val="tx1"/>
                </a:solidFill>
                <a:latin typeface="Times New Roman" pitchFamily="18" charset="0"/>
              </a:defRPr>
            </a:lvl1pPr>
          </a:lstStyle>
          <a:p>
            <a:fld id="{DC877B42-E97B-4CFD-9821-52F37C7BFD47}"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782A6-30AD-4186-8DF6-F200C895F087}" type="slidenum">
              <a:rPr lang="de-DE"/>
              <a:pPr/>
              <a:t>1</a:t>
            </a:fld>
            <a:endParaRPr lang="de-DE"/>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pPr>
              <a:buFontTx/>
              <a:buChar cha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C877B42-E97B-4CFD-9821-52F37C7BFD47}" type="slidenum">
              <a:rPr lang="de-DE" smtClean="0"/>
              <a:pPr/>
              <a:t>16</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C877B42-E97B-4CFD-9821-52F37C7BFD47}" type="slidenum">
              <a:rPr lang="de-DE" smtClean="0"/>
              <a:pPr/>
              <a:t>17</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Query </a:t>
            </a:r>
            <a:r>
              <a:rPr lang="de-DE" dirty="0" err="1" smtClean="0"/>
              <a:t>sampling</a:t>
            </a:r>
            <a:r>
              <a:rPr lang="de-DE" dirty="0" smtClean="0"/>
              <a:t>: </a:t>
            </a:r>
            <a:r>
              <a:rPr lang="de-DE" dirty="0" err="1" smtClean="0"/>
              <a:t>slow</a:t>
            </a:r>
            <a:r>
              <a:rPr lang="de-DE" dirty="0" smtClean="0"/>
              <a:t>, </a:t>
            </a:r>
            <a:r>
              <a:rPr lang="de-DE" dirty="0" err="1" smtClean="0"/>
              <a:t>complex</a:t>
            </a:r>
            <a:r>
              <a:rPr lang="de-DE" baseline="0" dirty="0" smtClean="0"/>
              <a:t> </a:t>
            </a:r>
            <a:r>
              <a:rPr lang="de-DE" baseline="0" dirty="0" err="1" smtClean="0"/>
              <a:t>queries</a:t>
            </a:r>
            <a:r>
              <a:rPr lang="de-DE" baseline="0" dirty="0" smtClean="0"/>
              <a:t>, </a:t>
            </a:r>
            <a:r>
              <a:rPr lang="de-DE" baseline="0" dirty="0" err="1" smtClean="0"/>
              <a:t>data</a:t>
            </a:r>
            <a:r>
              <a:rPr lang="de-DE" baseline="0" dirty="0" smtClean="0"/>
              <a:t> </a:t>
            </a:r>
            <a:r>
              <a:rPr lang="de-DE" baseline="0" dirty="0" err="1" smtClean="0"/>
              <a:t>skew</a:t>
            </a:r>
            <a:endParaRPr lang="de-DE" dirty="0"/>
          </a:p>
        </p:txBody>
      </p:sp>
      <p:sp>
        <p:nvSpPr>
          <p:cNvPr id="4" name="Foliennummernplatzhalter 3"/>
          <p:cNvSpPr>
            <a:spLocks noGrp="1"/>
          </p:cNvSpPr>
          <p:nvPr>
            <p:ph type="sldNum" sz="quarter" idx="10"/>
          </p:nvPr>
        </p:nvSpPr>
        <p:spPr/>
        <p:txBody>
          <a:bodyPr/>
          <a:lstStyle/>
          <a:p>
            <a:fld id="{DC877B42-E97B-4CFD-9821-52F37C7BFD47}" type="slidenum">
              <a:rPr lang="de-DE" smtClean="0"/>
              <a:pPr/>
              <a:t>18</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Full</a:t>
            </a:r>
            <a:r>
              <a:rPr lang="de-DE" dirty="0" smtClean="0"/>
              <a:t> </a:t>
            </a:r>
            <a:r>
              <a:rPr lang="de-DE" dirty="0" err="1" smtClean="0"/>
              <a:t>data</a:t>
            </a:r>
            <a:r>
              <a:rPr lang="de-DE" dirty="0" smtClean="0"/>
              <a:t>:</a:t>
            </a:r>
          </a:p>
          <a:p>
            <a:r>
              <a:rPr lang="de-DE" dirty="0" smtClean="0"/>
              <a:t>- Not </a:t>
            </a:r>
            <a:r>
              <a:rPr lang="de-DE" dirty="0" err="1" smtClean="0"/>
              <a:t>accessible</a:t>
            </a:r>
            <a:r>
              <a:rPr lang="de-DE" dirty="0" smtClean="0"/>
              <a:t>: non-</a:t>
            </a:r>
            <a:r>
              <a:rPr lang="de-DE" dirty="0" err="1" smtClean="0"/>
              <a:t>response</a:t>
            </a:r>
            <a:r>
              <a:rPr lang="de-DE" dirty="0" smtClean="0"/>
              <a:t>, </a:t>
            </a:r>
            <a:r>
              <a:rPr lang="de-DE" dirty="0" err="1" smtClean="0"/>
              <a:t>measurement</a:t>
            </a:r>
            <a:r>
              <a:rPr lang="de-DE" dirty="0" smtClean="0"/>
              <a:t> </a:t>
            </a:r>
            <a:r>
              <a:rPr lang="de-DE" dirty="0" err="1" smtClean="0"/>
              <a:t>errors</a:t>
            </a:r>
            <a:r>
              <a:rPr lang="de-DE" dirty="0" smtClean="0"/>
              <a:t>, </a:t>
            </a:r>
            <a:r>
              <a:rPr lang="de-DE" dirty="0" err="1" smtClean="0"/>
              <a:t>huge</a:t>
            </a:r>
            <a:r>
              <a:rPr lang="de-DE" dirty="0" smtClean="0"/>
              <a:t> </a:t>
            </a:r>
            <a:r>
              <a:rPr lang="de-DE" dirty="0" err="1" smtClean="0"/>
              <a:t>amount</a:t>
            </a:r>
            <a:r>
              <a:rPr lang="de-DE" dirty="0" smtClean="0"/>
              <a:t> </a:t>
            </a:r>
            <a:r>
              <a:rPr lang="de-DE" dirty="0" err="1" smtClean="0"/>
              <a:t>of</a:t>
            </a:r>
            <a:r>
              <a:rPr lang="de-DE" dirty="0" smtClean="0"/>
              <a:t> human </a:t>
            </a:r>
            <a:r>
              <a:rPr lang="de-DE" baseline="0" dirty="0" err="1" smtClean="0"/>
              <a:t>resources</a:t>
            </a:r>
            <a:r>
              <a:rPr lang="de-DE" baseline="0" dirty="0" smtClean="0"/>
              <a:t> </a:t>
            </a:r>
            <a:r>
              <a:rPr lang="de-DE" baseline="0" dirty="0" err="1" smtClean="0"/>
              <a:t>required</a:t>
            </a:r>
            <a:endParaRPr lang="de-DE" dirty="0"/>
          </a:p>
        </p:txBody>
      </p:sp>
      <p:sp>
        <p:nvSpPr>
          <p:cNvPr id="4" name="Foliennummernplatzhalter 3"/>
          <p:cNvSpPr>
            <a:spLocks noGrp="1"/>
          </p:cNvSpPr>
          <p:nvPr>
            <p:ph type="sldNum" sz="quarter" idx="10"/>
          </p:nvPr>
        </p:nvSpPr>
        <p:spPr/>
        <p:txBody>
          <a:bodyPr/>
          <a:lstStyle/>
          <a:p>
            <a:fld id="{DC877B42-E97B-4CFD-9821-52F37C7BFD47}" type="slidenum">
              <a:rPr lang="de-DE" smtClean="0"/>
              <a:pPr/>
              <a:t>20</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C9D7AE-F086-4CD2-B67A-BE47E40F843D}" type="slidenum">
              <a:rPr lang="de-DE"/>
              <a:pPr/>
              <a:t>23</a:t>
            </a:fld>
            <a:endParaRPr lang="de-DE"/>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pPr>
              <a:buFontTx/>
              <a:buChar char="-"/>
            </a:pPr>
            <a:r>
              <a:rPr lang="de-DE"/>
              <a:t>can be used to maintain a sample (insertions only)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2B5B9-0B0E-4339-8642-A320B937F080}" type="slidenum">
              <a:rPr lang="de-DE"/>
              <a:pPr/>
              <a:t>24</a:t>
            </a:fld>
            <a:endParaRPr lang="de-DE"/>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414D5-8E33-4C37-8C90-B85E248D0769}" type="slidenum">
              <a:rPr lang="de-DE"/>
              <a:pPr/>
              <a:t>25</a:t>
            </a:fld>
            <a:endParaRPr lang="de-DE"/>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74323-1EEA-4824-8FAC-C4C3FBE2311D}" type="slidenum">
              <a:rPr lang="de-DE"/>
              <a:pPr/>
              <a:t>26</a:t>
            </a:fld>
            <a:endParaRPr lang="de-DE"/>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90BE0-6242-404D-AE40-8183737EFF2E}" type="slidenum">
              <a:rPr lang="de-DE"/>
              <a:pPr/>
              <a:t>27</a:t>
            </a:fld>
            <a:endParaRPr lang="de-DE"/>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pPr>
              <a:buFontTx/>
              <a:buChar char="-"/>
            </a:pPr>
            <a:r>
              <a:rPr lang="de-DE"/>
              <a:t>we counted number of accesses to sample &amp; bast data</a:t>
            </a:r>
          </a:p>
          <a:p>
            <a:pPr>
              <a:buFontTx/>
              <a:buChar char="-"/>
            </a:pPr>
            <a:r>
              <a:rPr lang="de-DE"/>
              <a:t>logarithmic scale!</a:t>
            </a:r>
          </a:p>
          <a:p>
            <a:endParaRPr lang="de-DE"/>
          </a:p>
          <a:p>
            <a:r>
              <a:rPr lang="de-DE"/>
              <a:t># (Test 10) Sigmod06Evaluation.evaluatePerformanceSize()</a:t>
            </a:r>
          </a:p>
          <a:p>
            <a:r>
              <a:rPr lang="de-DE"/>
              <a:t>#</a:t>
            </a:r>
          </a:p>
          <a:p>
            <a:r>
              <a:rPr lang="de-DE"/>
              <a:t># targetSize    = 100000</a:t>
            </a:r>
          </a:p>
          <a:p>
            <a:r>
              <a:rPr lang="de-DE"/>
              <a:t># noOperations  = 10000000</a:t>
            </a:r>
          </a:p>
          <a:p>
            <a:r>
              <a:rPr lang="de-DE"/>
              <a:t># db sizes      = 5000000 5100000 5200000 5300000 5400000 5500000 5600000 5700000 5800000 5900000 6000000 6100000 6200000 6300000 6400000 6500000 6600000 6700000 6800000 6900000 7000000 7100000 7200000 7300000 7400000 7500000 7600000 7700000 7800000 7900000 8000000 8100000 8200000 8300000 8400000 8500000 8600000 8700000 8800000 8900000 9000000 9100000 9500000 9300000 9400000 9500000 9600000 9700000 9800000 9900000 10000000 </a:t>
            </a:r>
          </a:p>
          <a:p>
            <a:r>
              <a:rPr lang="de-DE"/>
              <a:t># repetitions   = 1000</a:t>
            </a:r>
          </a:p>
          <a:p>
            <a:r>
              <a:rPr lang="de-DE"/>
              <a:t># minSize       = 80000</a:t>
            </a:r>
          </a:p>
          <a:p>
            <a:r>
              <a:rPr lang="de-DE"/>
              <a:t># qratio        = 0.8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5C44A-ADCE-4B38-9E1B-4F886CC1A52A}" type="slidenum">
              <a:rPr lang="de-DE"/>
              <a:pPr/>
              <a:t>28</a:t>
            </a:fld>
            <a:endParaRPr lang="de-DE"/>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pPr>
              <a:buFontTx/>
              <a:buChar char="-"/>
            </a:pPr>
            <a:r>
              <a:rPr lang="en-US"/>
              <a:t>initial size 1M</a:t>
            </a:r>
          </a:p>
          <a:p>
            <a:pPr>
              <a:buFontTx/>
              <a:buChar char="-"/>
            </a:pPr>
            <a:r>
              <a:rPr lang="en-US"/>
              <a:t>random decision between 30 inserts/deletions</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Approximate query answering</a:t>
            </a:r>
          </a:p>
          <a:p>
            <a:r>
              <a:rPr lang="en-US" dirty="0" smtClean="0"/>
              <a:t>Data mining</a:t>
            </a:r>
          </a:p>
          <a:p>
            <a:r>
              <a:rPr lang="en-US" dirty="0" smtClean="0"/>
              <a:t>Data integration</a:t>
            </a:r>
          </a:p>
        </p:txBody>
      </p:sp>
      <p:sp>
        <p:nvSpPr>
          <p:cNvPr id="4" name="Foliennummernplatzhalter 3"/>
          <p:cNvSpPr>
            <a:spLocks noGrp="1"/>
          </p:cNvSpPr>
          <p:nvPr>
            <p:ph type="sldNum" sz="quarter" idx="10"/>
          </p:nvPr>
        </p:nvSpPr>
        <p:spPr/>
        <p:txBody>
          <a:bodyPr/>
          <a:lstStyle/>
          <a:p>
            <a:fld id="{DC877B42-E97B-4CFD-9821-52F37C7BFD47}"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4F09F-F8C8-48BB-88B6-E5384696E4DF}" type="slidenum">
              <a:rPr lang="de-DE"/>
              <a:pPr/>
              <a:t>29</a:t>
            </a:fld>
            <a:endParaRPr lang="de-DE"/>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buFontTx/>
              <a:buChar char="-"/>
            </a:pPr>
            <a:r>
              <a:rPr lang="de-DE"/>
              <a:t>there is no space to print the data set</a:t>
            </a:r>
          </a:p>
          <a:p>
            <a:pPr>
              <a:buFontTx/>
              <a:buChar char="-"/>
            </a:pPr>
            <a:r>
              <a:rPr lang="de-DE"/>
              <a:t>same experimental settings as in the other schemes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4B43A-A8CF-4523-A1A3-7D34EB83C738}" type="slidenum">
              <a:rPr lang="de-DE"/>
              <a:pPr/>
              <a:t>31</a:t>
            </a:fld>
            <a:endParaRPr lang="de-DE"/>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a:t># (Test 12) Vldb06Evaluation.evaluateBernoulli()</a:t>
            </a:r>
          </a:p>
          <a:p>
            <a:r>
              <a:rPr lang="en-US"/>
              <a:t>#</a:t>
            </a:r>
          </a:p>
          <a:p>
            <a:r>
              <a:rPr lang="en-US"/>
              <a:t># DATASET_SIZE1          = 1000000</a:t>
            </a:r>
          </a:p>
          <a:p>
            <a:r>
              <a:rPr lang="en-US"/>
              <a:t># DATASET_SIZE2          = 2000000</a:t>
            </a:r>
          </a:p>
          <a:p>
            <a:r>
              <a:rPr lang="en-US"/>
              <a:t># RUNS1                  = 2000000</a:t>
            </a:r>
          </a:p>
          <a:p>
            <a:r>
              <a:rPr lang="en-US"/>
              <a:t># RUNS1_2                = 2000000</a:t>
            </a:r>
          </a:p>
          <a:p>
            <a:r>
              <a:rPr lang="en-US"/>
              <a:t># RUNS2                  = 2000000</a:t>
            </a:r>
          </a:p>
          <a:p>
            <a:r>
              <a:rPr lang="en-US"/>
              <a:t># SAMPLING_FRACTION     = 0.01</a:t>
            </a:r>
          </a:p>
          <a:p>
            <a:r>
              <a:rPr lang="en-US"/>
              <a:t># SAMPLE_SIZE           = 10000</a:t>
            </a:r>
          </a:p>
          <a:p>
            <a:r>
              <a:rPr lang="en-US"/>
              <a:t># PRINT_RATE            = 10000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516EF-B4AB-4B0F-B313-CE273857B6E5}" type="slidenum">
              <a:rPr lang="en-US"/>
              <a:pPr/>
              <a:t>35</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a:p>
            <a:pPr>
              <a:buFontTx/>
              <a:buChar cha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Query optimization</a:t>
            </a:r>
          </a:p>
          <a:p>
            <a:r>
              <a:rPr lang="en-US" dirty="0" smtClean="0"/>
              <a:t>Parameterization of algorithms</a:t>
            </a:r>
          </a:p>
          <a:p>
            <a:r>
              <a:rPr lang="en-US" dirty="0" smtClean="0"/>
              <a:t>Load balancing</a:t>
            </a:r>
          </a:p>
          <a:p>
            <a:endParaRPr lang="de-DE" dirty="0" smtClean="0"/>
          </a:p>
          <a:p>
            <a:r>
              <a:rPr lang="de-DE" dirty="0" err="1" smtClean="0"/>
              <a:t>Number</a:t>
            </a:r>
            <a:r>
              <a:rPr lang="de-DE" dirty="0" smtClean="0"/>
              <a:t> </a:t>
            </a:r>
            <a:r>
              <a:rPr lang="de-DE" dirty="0" err="1" smtClean="0"/>
              <a:t>of</a:t>
            </a:r>
            <a:r>
              <a:rPr lang="de-DE" dirty="0" smtClean="0"/>
              <a:t> </a:t>
            </a:r>
            <a:r>
              <a:rPr lang="de-DE" dirty="0" err="1" smtClean="0"/>
              <a:t>rows</a:t>
            </a:r>
            <a:r>
              <a:rPr lang="de-DE" dirty="0" smtClean="0"/>
              <a:t> </a:t>
            </a:r>
            <a:r>
              <a:rPr lang="de-DE" dirty="0" err="1" smtClean="0"/>
              <a:t>has</a:t>
            </a:r>
            <a:r>
              <a:rPr lang="de-DE" dirty="0" smtClean="0"/>
              <a:t> a </a:t>
            </a:r>
            <a:r>
              <a:rPr lang="de-DE" dirty="0" err="1" smtClean="0"/>
              <a:t>binomial</a:t>
            </a:r>
            <a:r>
              <a:rPr lang="de-DE" dirty="0" smtClean="0"/>
              <a:t> </a:t>
            </a:r>
            <a:r>
              <a:rPr lang="de-DE" dirty="0" err="1" smtClean="0"/>
              <a:t>distribution</a:t>
            </a:r>
            <a:r>
              <a:rPr lang="de-DE" dirty="0" smtClean="0"/>
              <a:t> </a:t>
            </a:r>
            <a:r>
              <a:rPr lang="de-DE" dirty="0" err="1" smtClean="0"/>
              <a:t>Pr</a:t>
            </a:r>
            <a:r>
              <a:rPr lang="de-DE" dirty="0" smtClean="0"/>
              <a:t>[X=k]</a:t>
            </a:r>
            <a:r>
              <a:rPr lang="de-DE" baseline="0" dirty="0" smtClean="0"/>
              <a:t>=(n k) </a:t>
            </a:r>
            <a:r>
              <a:rPr lang="de-DE" baseline="0" dirty="0" err="1" smtClean="0"/>
              <a:t>f^k</a:t>
            </a:r>
            <a:r>
              <a:rPr lang="de-DE" baseline="0" dirty="0" smtClean="0"/>
              <a:t> (1-f)^k</a:t>
            </a:r>
          </a:p>
          <a:p>
            <a:r>
              <a:rPr lang="de-DE" dirty="0" err="1" smtClean="0"/>
              <a:t>Pr</a:t>
            </a:r>
            <a:r>
              <a:rPr lang="de-DE" dirty="0" smtClean="0"/>
              <a:t>[</a:t>
            </a:r>
            <a:r>
              <a:rPr lang="de-DE" dirty="0" err="1" smtClean="0"/>
              <a:t>error</a:t>
            </a:r>
            <a:r>
              <a:rPr lang="de-DE" dirty="0" smtClean="0"/>
              <a:t> &gt; 1%] = </a:t>
            </a:r>
            <a:r>
              <a:rPr lang="de-DE" dirty="0" err="1" smtClean="0"/>
              <a:t>Pr</a:t>
            </a:r>
            <a:r>
              <a:rPr lang="de-DE" dirty="0" smtClean="0"/>
              <a:t>[|f-X/n|&gt;</a:t>
            </a:r>
            <a:r>
              <a:rPr lang="de-DE" baseline="0" dirty="0" smtClean="0"/>
              <a:t> 1%]</a:t>
            </a:r>
          </a:p>
          <a:p>
            <a:r>
              <a:rPr lang="de-DE" baseline="0" dirty="0" smtClean="0"/>
              <a:t>1/(2*epsilon^2) </a:t>
            </a:r>
            <a:r>
              <a:rPr lang="de-DE" baseline="0" dirty="0" err="1" smtClean="0"/>
              <a:t>ln</a:t>
            </a:r>
            <a:r>
              <a:rPr lang="de-DE" baseline="0" dirty="0" smtClean="0"/>
              <a:t>(2/</a:t>
            </a:r>
            <a:r>
              <a:rPr lang="de-DE" baseline="0" dirty="0" err="1" smtClean="0"/>
              <a:t>failure_prob</a:t>
            </a:r>
            <a:r>
              <a:rPr lang="de-DE" baseline="0" dirty="0" smtClean="0"/>
              <a:t>)=18445</a:t>
            </a:r>
            <a:endParaRPr lang="de-DE" dirty="0" smtClean="0"/>
          </a:p>
          <a:p>
            <a:endParaRPr lang="de-DE" dirty="0"/>
          </a:p>
        </p:txBody>
      </p:sp>
      <p:sp>
        <p:nvSpPr>
          <p:cNvPr id="4" name="Foliennummernplatzhalter 3"/>
          <p:cNvSpPr>
            <a:spLocks noGrp="1"/>
          </p:cNvSpPr>
          <p:nvPr>
            <p:ph type="sldNum" sz="quarter" idx="10"/>
          </p:nvPr>
        </p:nvSpPr>
        <p:spPr/>
        <p:txBody>
          <a:bodyPr/>
          <a:lstStyle/>
          <a:p>
            <a:fld id="{DC877B42-E97B-4CFD-9821-52F37C7BFD47}"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0" i="0" u="none" strike="noStrike" kern="1200" dirty="0" err="1" smtClean="0">
                <a:solidFill>
                  <a:schemeClr val="tx1"/>
                </a:solidFill>
                <a:latin typeface="Times New Roman" pitchFamily="18" charset="0"/>
                <a:ea typeface="+mn-ea"/>
                <a:cs typeface="+mn-cs"/>
              </a:rPr>
              <a:t>evreads</a:t>
            </a:r>
            <a:r>
              <a:rPr lang="en-US" sz="1200" b="0" i="0" u="none" strike="noStrike" kern="1200" dirty="0" smtClean="0">
                <a:solidFill>
                  <a:schemeClr val="tx1"/>
                </a:solidFill>
                <a:latin typeface="Times New Roman" pitchFamily="18" charset="0"/>
                <a:ea typeface="+mn-ea"/>
                <a:cs typeface="+mn-cs"/>
              </a:rPr>
              <a:t> &lt;- function(q, b) 1-(1-q)^b </a:t>
            </a:r>
          </a:p>
          <a:p>
            <a:r>
              <a:rPr lang="en-US" sz="1200" b="0" i="0" u="none" strike="noStrike" kern="1200" dirty="0" smtClean="0">
                <a:solidFill>
                  <a:schemeClr val="tx1"/>
                </a:solidFill>
                <a:latin typeface="Times New Roman" pitchFamily="18" charset="0"/>
                <a:ea typeface="+mn-ea"/>
                <a:cs typeface="+mn-cs"/>
              </a:rPr>
              <a:t>10000 blocks</a:t>
            </a:r>
            <a:r>
              <a:rPr lang="en-US" sz="1200" b="0" i="0" u="none" strike="noStrike" kern="1200" baseline="0" dirty="0" smtClean="0">
                <a:solidFill>
                  <a:schemeClr val="tx1"/>
                </a:solidFill>
                <a:latin typeface="Times New Roman" pitchFamily="18" charset="0"/>
                <a:ea typeface="+mn-ea"/>
                <a:cs typeface="+mn-cs"/>
              </a:rPr>
              <a:t> a </a:t>
            </a:r>
            <a:r>
              <a:rPr lang="en-US" sz="1200" b="0" i="0" u="none" strike="noStrike" kern="1200" dirty="0" smtClean="0">
                <a:solidFill>
                  <a:schemeClr val="tx1"/>
                </a:solidFill>
                <a:latin typeface="Times New Roman" pitchFamily="18" charset="0"/>
                <a:ea typeface="+mn-ea"/>
                <a:cs typeface="+mn-cs"/>
              </a:rPr>
              <a:t>100 </a:t>
            </a:r>
            <a:r>
              <a:rPr lang="en-US" sz="1200" b="0" i="0" u="none" strike="noStrike" kern="1200" dirty="0" err="1" smtClean="0">
                <a:solidFill>
                  <a:schemeClr val="tx1"/>
                </a:solidFill>
                <a:latin typeface="Times New Roman" pitchFamily="18" charset="0"/>
                <a:ea typeface="+mn-ea"/>
                <a:cs typeface="+mn-cs"/>
              </a:rPr>
              <a:t>tuples</a:t>
            </a:r>
            <a:r>
              <a:rPr lang="en-US" sz="1200" b="0" i="0" u="none" strike="noStrike" kern="1200" baseline="0" dirty="0" smtClean="0">
                <a:solidFill>
                  <a:schemeClr val="tx1"/>
                </a:solidFill>
                <a:latin typeface="Times New Roman" pitchFamily="18" charset="0"/>
                <a:ea typeface="+mn-ea"/>
                <a:cs typeface="+mn-cs"/>
              </a:rPr>
              <a:t> per block</a:t>
            </a:r>
          </a:p>
        </p:txBody>
      </p:sp>
      <p:sp>
        <p:nvSpPr>
          <p:cNvPr id="4" name="Foliennummernplatzhalter 3"/>
          <p:cNvSpPr>
            <a:spLocks noGrp="1"/>
          </p:cNvSpPr>
          <p:nvPr>
            <p:ph type="sldNum" sz="quarter" idx="10"/>
          </p:nvPr>
        </p:nvSpPr>
        <p:spPr/>
        <p:txBody>
          <a:bodyPr/>
          <a:lstStyle/>
          <a:p>
            <a:fld id="{DC877B42-E97B-4CFD-9821-52F37C7BFD47}" type="slidenum">
              <a:rPr lang="de-DE" smtClean="0"/>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C877B42-E97B-4CFD-9821-52F37C7BFD47}" type="slidenum">
              <a:rPr lang="de-DE" smtClean="0"/>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C877B42-E97B-4CFD-9821-52F37C7BFD47}" type="slidenum">
              <a:rPr lang="de-DE" smtClean="0"/>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C877B42-E97B-4CFD-9821-52F37C7BFD47}"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C877B42-E97B-4CFD-9821-52F37C7BFD47}" type="slidenum">
              <a:rPr lang="de-DE" smtClean="0"/>
              <a:pPr/>
              <a:t>14</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C877B42-E97B-4CFD-9821-52F37C7BFD47}" type="slidenum">
              <a:rPr lang="de-DE" smtClean="0"/>
              <a:pPr/>
              <a:t>15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001D4B"/>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82663" y="2703513"/>
            <a:ext cx="7504112" cy="1143000"/>
          </a:xfrm>
          <a:prstGeom prst="rect">
            <a:avLst/>
          </a:prstGeom>
        </p:spPr>
        <p:txBody>
          <a:bodyPr tIns="0"/>
          <a:lstStyle>
            <a:lvl1pPr>
              <a:defRPr sz="3600" b="1">
                <a:solidFill>
                  <a:schemeClr val="bg1"/>
                </a:solidFill>
              </a:defRPr>
            </a:lvl1pPr>
          </a:lstStyle>
          <a:p>
            <a:r>
              <a:rPr lang="en-US"/>
              <a:t>Klicken Sie, um das Titelformat zu bearbeiten</a:t>
            </a:r>
          </a:p>
        </p:txBody>
      </p:sp>
      <p:sp>
        <p:nvSpPr>
          <p:cNvPr id="5123" name="Rectangle 3"/>
          <p:cNvSpPr>
            <a:spLocks noGrp="1" noChangeArrowheads="1"/>
          </p:cNvSpPr>
          <p:nvPr>
            <p:ph type="subTitle" idx="1"/>
          </p:nvPr>
        </p:nvSpPr>
        <p:spPr>
          <a:xfrm>
            <a:off x="990600" y="5638800"/>
            <a:ext cx="7467600" cy="685800"/>
          </a:xfrm>
          <a:prstGeom prst="rect">
            <a:avLst/>
          </a:prstGeom>
        </p:spPr>
        <p:txBody>
          <a:bodyPr tIns="0" anchor="ctr"/>
          <a:lstStyle>
            <a:lvl1pPr marL="0" indent="0">
              <a:spcBef>
                <a:spcPct val="0"/>
              </a:spcBef>
              <a:defRPr sz="3600">
                <a:solidFill>
                  <a:schemeClr val="bg1"/>
                </a:solidFill>
              </a:defRPr>
            </a:lvl1pPr>
          </a:lstStyle>
          <a:p>
            <a:r>
              <a:rPr lang="de-DE"/>
              <a:t>Ort, Datum</a:t>
            </a:r>
          </a:p>
        </p:txBody>
      </p:sp>
      <p:sp>
        <p:nvSpPr>
          <p:cNvPr id="5127" name="Line 7"/>
          <p:cNvSpPr>
            <a:spLocks noChangeShapeType="1"/>
          </p:cNvSpPr>
          <p:nvPr/>
        </p:nvSpPr>
        <p:spPr bwMode="auto">
          <a:xfrm>
            <a:off x="-12700" y="1168400"/>
            <a:ext cx="9144000" cy="0"/>
          </a:xfrm>
          <a:prstGeom prst="line">
            <a:avLst/>
          </a:prstGeom>
          <a:noFill/>
          <a:ln w="6350">
            <a:solidFill>
              <a:srgbClr val="FFFFFF"/>
            </a:solidFill>
            <a:round/>
            <a:headEnd/>
            <a:tailEnd/>
          </a:ln>
          <a:effectLst/>
        </p:spPr>
        <p:txBody>
          <a:bodyPr/>
          <a:lstStyle/>
          <a:p>
            <a:endParaRPr lang="en-US"/>
          </a:p>
        </p:txBody>
      </p:sp>
      <p:sp>
        <p:nvSpPr>
          <p:cNvPr id="5128" name="Line 8"/>
          <p:cNvSpPr>
            <a:spLocks noChangeShapeType="1"/>
          </p:cNvSpPr>
          <p:nvPr/>
        </p:nvSpPr>
        <p:spPr bwMode="auto">
          <a:xfrm>
            <a:off x="0" y="1346200"/>
            <a:ext cx="9144000" cy="0"/>
          </a:xfrm>
          <a:prstGeom prst="line">
            <a:avLst/>
          </a:prstGeom>
          <a:noFill/>
          <a:ln w="6350">
            <a:solidFill>
              <a:srgbClr val="FFFFFF"/>
            </a:solidFill>
            <a:round/>
            <a:headEnd/>
            <a:tailEnd/>
          </a:ln>
          <a:effectLst/>
        </p:spPr>
        <p:txBody>
          <a:bodyPr/>
          <a:lstStyle/>
          <a:p>
            <a:endParaRPr lang="en-US"/>
          </a:p>
        </p:txBody>
      </p:sp>
      <p:pic>
        <p:nvPicPr>
          <p:cNvPr id="5140" name="Picture 20" descr="TU_Logo_90_SW"/>
          <p:cNvPicPr>
            <a:picLocks noChangeAspect="1" noChangeArrowheads="1"/>
          </p:cNvPicPr>
          <p:nvPr/>
        </p:nvPicPr>
        <p:blipFill>
          <a:blip r:embed="rId2" cstate="print"/>
          <a:srcRect/>
          <a:stretch>
            <a:fillRect/>
          </a:stretch>
        </p:blipFill>
        <p:spPr bwMode="auto">
          <a:xfrm>
            <a:off x="357158" y="369870"/>
            <a:ext cx="1905000" cy="558800"/>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85720" y="214290"/>
            <a:ext cx="6572296" cy="381000"/>
          </a:xfrm>
          <a:prstGeom prst="rect">
            <a:avLst/>
          </a:prstGeom>
        </p:spPr>
        <p:txBody>
          <a:bodyPr/>
          <a:lstStyle/>
          <a:p>
            <a:r>
              <a:rPr lang="de-DE" dirty="0" smtClean="0"/>
              <a:t>Titelmasterformat durch Klicken bearbeiten</a:t>
            </a:r>
            <a:endParaRPr lang="en-US" dirty="0"/>
          </a:p>
        </p:txBody>
      </p:sp>
      <p:sp>
        <p:nvSpPr>
          <p:cNvPr id="3" name="Inhaltsplatzhalter 2"/>
          <p:cNvSpPr>
            <a:spLocks noGrp="1"/>
          </p:cNvSpPr>
          <p:nvPr>
            <p:ph idx="1"/>
          </p:nvPr>
        </p:nvSpPr>
        <p:spPr>
          <a:xfrm>
            <a:off x="268273" y="1125538"/>
            <a:ext cx="8607455" cy="5518172"/>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Line 8"/>
          <p:cNvSpPr>
            <a:spLocks noChangeShapeType="1"/>
          </p:cNvSpPr>
          <p:nvPr userDrawn="1"/>
        </p:nvSpPr>
        <p:spPr bwMode="auto">
          <a:xfrm>
            <a:off x="0" y="857232"/>
            <a:ext cx="9144000" cy="0"/>
          </a:xfrm>
          <a:prstGeom prst="line">
            <a:avLst/>
          </a:prstGeom>
          <a:noFill/>
          <a:ln w="6350">
            <a:solidFill>
              <a:srgbClr val="969696"/>
            </a:solidFill>
            <a:round/>
            <a:headEnd/>
            <a:tailEnd/>
          </a:ln>
          <a:effectLst/>
        </p:spPr>
        <p:txBody>
          <a:bodyPr/>
          <a:lstStyle/>
          <a:p>
            <a:endParaRPr lang="en-US"/>
          </a:p>
        </p:txBody>
      </p:sp>
      <p:sp>
        <p:nvSpPr>
          <p:cNvPr id="5" name="Line 9"/>
          <p:cNvSpPr>
            <a:spLocks noChangeShapeType="1"/>
          </p:cNvSpPr>
          <p:nvPr userDrawn="1"/>
        </p:nvSpPr>
        <p:spPr bwMode="auto">
          <a:xfrm>
            <a:off x="0" y="784225"/>
            <a:ext cx="9144000" cy="0"/>
          </a:xfrm>
          <a:prstGeom prst="line">
            <a:avLst/>
          </a:prstGeom>
          <a:noFill/>
          <a:ln w="6350">
            <a:solidFill>
              <a:srgbClr val="969696"/>
            </a:solidFill>
            <a:round/>
            <a:headEnd/>
            <a:tailEnd/>
          </a:ln>
          <a:effectLst/>
        </p:spPr>
        <p:txBody>
          <a:bodyPr/>
          <a:lstStyle/>
          <a:p>
            <a:endParaRPr lang="en-US"/>
          </a:p>
        </p:txBody>
      </p:sp>
      <p:pic>
        <p:nvPicPr>
          <p:cNvPr id="6" name="Picture 15" descr="TU_Logo_90_HKS41"/>
          <p:cNvPicPr>
            <a:picLocks noChangeAspect="1" noChangeArrowheads="1"/>
          </p:cNvPicPr>
          <p:nvPr userDrawn="1"/>
        </p:nvPicPr>
        <p:blipFill>
          <a:blip r:embed="rId2" cstate="print"/>
          <a:srcRect/>
          <a:stretch>
            <a:fillRect/>
          </a:stretch>
        </p:blipFill>
        <p:spPr bwMode="auto">
          <a:xfrm>
            <a:off x="7415243" y="214290"/>
            <a:ext cx="1443037" cy="423863"/>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419475" y="260350"/>
            <a:ext cx="5416550" cy="381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23850" y="1125538"/>
            <a:ext cx="4208463" cy="4970462"/>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84713" y="1125538"/>
            <a:ext cx="4208462" cy="4970462"/>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755650" y="6524625"/>
            <a:ext cx="2292350" cy="266700"/>
          </a:xfrm>
          <a:prstGeom prst="rect">
            <a:avLst/>
          </a:prstGeom>
        </p:spPr>
        <p:txBody>
          <a:bodyPr/>
          <a:lstStyle>
            <a:lvl1pPr>
              <a:defRPr/>
            </a:lvl1pPr>
          </a:lstStyle>
          <a:p>
            <a:r>
              <a:rPr lang="en-US"/>
              <a:t>Rainer Gemulla, Wolfgang Lehner, Peter J. Haas</a:t>
            </a:r>
          </a:p>
        </p:txBody>
      </p:sp>
      <p:sp>
        <p:nvSpPr>
          <p:cNvPr id="6" name="Fußzeilenplatzhalter 5"/>
          <p:cNvSpPr>
            <a:spLocks noGrp="1"/>
          </p:cNvSpPr>
          <p:nvPr>
            <p:ph type="ftr" sz="quarter" idx="11"/>
          </p:nvPr>
        </p:nvSpPr>
        <p:spPr>
          <a:xfrm>
            <a:off x="3124200" y="6524625"/>
            <a:ext cx="4184650" cy="304800"/>
          </a:xfrm>
          <a:prstGeom prst="rect">
            <a:avLst/>
          </a:prstGeom>
        </p:spPr>
        <p:txBody>
          <a:bodyPr/>
          <a:lstStyle>
            <a:lvl1pPr>
              <a:defRPr/>
            </a:lvl1pPr>
          </a:lstStyle>
          <a:p>
            <a:r>
              <a:rPr lang="en-US"/>
              <a:t>A Dip in the Reservoir: </a:t>
            </a:r>
          </a:p>
          <a:p>
            <a:r>
              <a:rPr lang="en-US"/>
              <a:t>Maintaining Sample Synopses of Evolving Datasets</a:t>
            </a:r>
          </a:p>
        </p:txBody>
      </p:sp>
      <p:sp>
        <p:nvSpPr>
          <p:cNvPr id="7" name="Foliennummernplatzhalter 6"/>
          <p:cNvSpPr>
            <a:spLocks noGrp="1"/>
          </p:cNvSpPr>
          <p:nvPr>
            <p:ph type="sldNum" sz="quarter" idx="12"/>
          </p:nvPr>
        </p:nvSpPr>
        <p:spPr>
          <a:xfrm>
            <a:off x="7667625" y="6524625"/>
            <a:ext cx="865188" cy="228600"/>
          </a:xfrm>
          <a:prstGeom prst="rect">
            <a:avLst/>
          </a:prstGeom>
        </p:spPr>
        <p:txBody>
          <a:bodyPr/>
          <a:lstStyle>
            <a:lvl1pPr>
              <a:defRPr/>
            </a:lvl1pPr>
          </a:lstStyle>
          <a:p>
            <a:r>
              <a:rPr lang="en-US"/>
              <a:t>Slide </a:t>
            </a:r>
            <a:fld id="{0EB10E66-781E-4C33-BE0E-2438DAEECE24}" type="slidenum">
              <a:rPr lang="en-US"/>
              <a:pPr/>
              <a:t>‹Nr.›</a:t>
            </a:fld>
            <a:endParaRPr lang="en-US"/>
          </a:p>
          <a:p>
            <a:r>
              <a:rPr lang="en-US"/>
              <a:t>(VLDB 2006)</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307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91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41763"/>
            <a:ext cx="4038600" cy="2189162"/>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457200" y="6243638"/>
            <a:ext cx="2133600" cy="457200"/>
          </a:xfrm>
          <a:prstGeom prst="rect">
            <a:avLst/>
          </a:prstGeom>
        </p:spPr>
        <p:txBody>
          <a:bodyPr/>
          <a:lstStyle>
            <a:lvl1pPr>
              <a:defRPr/>
            </a:lvl1pPr>
          </a:lstStyle>
          <a:p>
            <a:r>
              <a:rPr lang="en-US" altLang="en-US"/>
              <a:t>IBM Almaden Research Center</a:t>
            </a:r>
          </a:p>
          <a:p>
            <a:r>
              <a:rPr lang="en-US"/>
              <a:t>Technische Universität Dresden</a:t>
            </a:r>
            <a:endParaRPr lang="en-US" altLang="en-US"/>
          </a:p>
        </p:txBody>
      </p:sp>
      <p:sp>
        <p:nvSpPr>
          <p:cNvPr id="7" name="Fußzeilenplatzhalter 6"/>
          <p:cNvSpPr>
            <a:spLocks noGrp="1"/>
          </p:cNvSpPr>
          <p:nvPr>
            <p:ph type="ftr" sz="quarter" idx="11"/>
          </p:nvPr>
        </p:nvSpPr>
        <p:spPr>
          <a:xfrm>
            <a:off x="3124200" y="6248400"/>
            <a:ext cx="2895600" cy="457200"/>
          </a:xfrm>
          <a:prstGeom prst="rect">
            <a:avLst/>
          </a:prstGeom>
        </p:spPr>
        <p:txBody>
          <a:bodyPr/>
          <a:lstStyle>
            <a:lvl1pPr>
              <a:defRPr/>
            </a:lvl1pPr>
          </a:lstStyle>
          <a:p>
            <a:r>
              <a:rPr lang="en-US" altLang="en-US"/>
              <a:t>SIGMOD 07 </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feld 8"/>
          <p:cNvSpPr txBox="1"/>
          <p:nvPr userDrawn="1"/>
        </p:nvSpPr>
        <p:spPr>
          <a:xfrm>
            <a:off x="8072462" y="6643710"/>
            <a:ext cx="1071538" cy="246221"/>
          </a:xfrm>
          <a:prstGeom prst="rect">
            <a:avLst/>
          </a:prstGeom>
          <a:noFill/>
        </p:spPr>
        <p:txBody>
          <a:bodyPr wrap="square" rtlCol="0">
            <a:spAutoFit/>
          </a:bodyPr>
          <a:lstStyle/>
          <a:p>
            <a:pPr algn="r"/>
            <a:r>
              <a:rPr lang="de-DE" b="0" dirty="0" smtClean="0">
                <a:latin typeface="+mj-lt"/>
              </a:rPr>
              <a:t>Slide </a:t>
            </a:r>
            <a:fld id="{19D08BB6-B00E-4728-8132-47155A96BA4E}" type="slidenum">
              <a:rPr lang="de-DE" b="0" smtClean="0">
                <a:latin typeface="+mj-lt"/>
              </a:rPr>
              <a:pPr algn="r"/>
              <a:t>‹Nr.›</a:t>
            </a:fld>
            <a:endParaRPr lang="de-DE" b="0" dirty="0">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iming>
    <p:tnLst>
      <p:par>
        <p:cTn id="1" dur="indefinite" restart="never" nodeType="tmRoot"/>
      </p:par>
    </p:tnLst>
  </p:timing>
  <p:hf hdr="0"/>
  <p:txStyles>
    <p:titleStyle>
      <a:lvl1pPr algn="l" rtl="0" fontAlgn="base">
        <a:spcBef>
          <a:spcPct val="0"/>
        </a:spcBef>
        <a:spcAft>
          <a:spcPct val="0"/>
        </a:spcAft>
        <a:defRPr lang="en-US" sz="2400" b="1" dirty="0" smtClean="0">
          <a:solidFill>
            <a:srgbClr val="001D4B"/>
          </a:solidFill>
          <a:latin typeface="+mn-lt"/>
          <a:ea typeface="+mn-ea"/>
          <a:cs typeface="+mn-cs"/>
        </a:defRPr>
      </a:lvl1pPr>
      <a:lvl2pPr algn="l" rtl="0" fontAlgn="base">
        <a:spcBef>
          <a:spcPct val="0"/>
        </a:spcBef>
        <a:spcAft>
          <a:spcPct val="0"/>
        </a:spcAft>
        <a:defRPr sz="2400">
          <a:solidFill>
            <a:schemeClr val="bg2"/>
          </a:solidFill>
          <a:latin typeface="Verdana" pitchFamily="34" charset="0"/>
        </a:defRPr>
      </a:lvl2pPr>
      <a:lvl3pPr algn="l" rtl="0" fontAlgn="base">
        <a:spcBef>
          <a:spcPct val="0"/>
        </a:spcBef>
        <a:spcAft>
          <a:spcPct val="0"/>
        </a:spcAft>
        <a:defRPr sz="2400">
          <a:solidFill>
            <a:schemeClr val="bg2"/>
          </a:solidFill>
          <a:latin typeface="Verdana" pitchFamily="34" charset="0"/>
        </a:defRPr>
      </a:lvl3pPr>
      <a:lvl4pPr algn="l" rtl="0" fontAlgn="base">
        <a:spcBef>
          <a:spcPct val="0"/>
        </a:spcBef>
        <a:spcAft>
          <a:spcPct val="0"/>
        </a:spcAft>
        <a:defRPr sz="2400">
          <a:solidFill>
            <a:schemeClr val="bg2"/>
          </a:solidFill>
          <a:latin typeface="Verdana" pitchFamily="34" charset="0"/>
        </a:defRPr>
      </a:lvl4pPr>
      <a:lvl5pPr algn="l" rtl="0" fontAlgn="base">
        <a:spcBef>
          <a:spcPct val="0"/>
        </a:spcBef>
        <a:spcAft>
          <a:spcPct val="0"/>
        </a:spcAft>
        <a:defRPr sz="2400">
          <a:solidFill>
            <a:schemeClr val="bg2"/>
          </a:solidFill>
          <a:latin typeface="Verdana" pitchFamily="34" charset="0"/>
        </a:defRPr>
      </a:lvl5pPr>
      <a:lvl6pPr marL="457200" algn="l" rtl="0" fontAlgn="base">
        <a:spcBef>
          <a:spcPct val="0"/>
        </a:spcBef>
        <a:spcAft>
          <a:spcPct val="0"/>
        </a:spcAft>
        <a:defRPr sz="2400">
          <a:solidFill>
            <a:schemeClr val="bg2"/>
          </a:solidFill>
          <a:latin typeface="Verdana" pitchFamily="34" charset="0"/>
        </a:defRPr>
      </a:lvl6pPr>
      <a:lvl7pPr marL="914400" algn="l" rtl="0" fontAlgn="base">
        <a:spcBef>
          <a:spcPct val="0"/>
        </a:spcBef>
        <a:spcAft>
          <a:spcPct val="0"/>
        </a:spcAft>
        <a:defRPr sz="2400">
          <a:solidFill>
            <a:schemeClr val="bg2"/>
          </a:solidFill>
          <a:latin typeface="Verdana" pitchFamily="34" charset="0"/>
        </a:defRPr>
      </a:lvl7pPr>
      <a:lvl8pPr marL="1371600" algn="l" rtl="0" fontAlgn="base">
        <a:spcBef>
          <a:spcPct val="0"/>
        </a:spcBef>
        <a:spcAft>
          <a:spcPct val="0"/>
        </a:spcAft>
        <a:defRPr sz="2400">
          <a:solidFill>
            <a:schemeClr val="bg2"/>
          </a:solidFill>
          <a:latin typeface="Verdana" pitchFamily="34" charset="0"/>
        </a:defRPr>
      </a:lvl8pPr>
      <a:lvl9pPr marL="1828800" algn="l" rtl="0" fontAlgn="base">
        <a:spcBef>
          <a:spcPct val="0"/>
        </a:spcBef>
        <a:spcAft>
          <a:spcPct val="0"/>
        </a:spcAft>
        <a:defRPr sz="2400">
          <a:solidFill>
            <a:schemeClr val="bg2"/>
          </a:solidFill>
          <a:latin typeface="Verdana" pitchFamily="34" charset="0"/>
        </a:defRPr>
      </a:lvl9pPr>
    </p:titleStyle>
    <p:bodyStyle>
      <a:lvl1pPr marL="342900" indent="-342900" algn="l" rtl="0" fontAlgn="base">
        <a:spcBef>
          <a:spcPct val="20000"/>
        </a:spcBef>
        <a:spcAft>
          <a:spcPct val="0"/>
        </a:spcAft>
        <a:buChar char="•"/>
        <a:defRPr sz="2000" b="1">
          <a:solidFill>
            <a:srgbClr val="001D4B"/>
          </a:solidFill>
          <a:latin typeface="+mn-lt"/>
          <a:ea typeface="+mn-ea"/>
          <a:cs typeface="+mn-cs"/>
        </a:defRPr>
      </a:lvl1pPr>
      <a:lvl2pPr marL="742950" indent="-285750" algn="l" rtl="0" fontAlgn="base">
        <a:spcBef>
          <a:spcPct val="20000"/>
        </a:spcBef>
        <a:spcAft>
          <a:spcPct val="0"/>
        </a:spcAft>
        <a:buChar char="–"/>
        <a:defRPr sz="2000">
          <a:solidFill>
            <a:srgbClr val="001D4B"/>
          </a:solidFill>
          <a:latin typeface="+mn-lt"/>
        </a:defRPr>
      </a:lvl2pPr>
      <a:lvl3pPr marL="1143000" indent="-228600" algn="l" rtl="0" fontAlgn="base">
        <a:spcBef>
          <a:spcPct val="20000"/>
        </a:spcBef>
        <a:spcAft>
          <a:spcPct val="0"/>
        </a:spcAft>
        <a:buChar char="•"/>
        <a:defRPr sz="2000">
          <a:solidFill>
            <a:srgbClr val="001D4B"/>
          </a:solidFill>
          <a:latin typeface="+mn-lt"/>
        </a:defRPr>
      </a:lvl3pPr>
      <a:lvl4pPr marL="1600200" indent="-228600" algn="l" rtl="0" fontAlgn="base">
        <a:spcBef>
          <a:spcPct val="20000"/>
        </a:spcBef>
        <a:spcAft>
          <a:spcPct val="0"/>
        </a:spcAft>
        <a:buChar char="–"/>
        <a:defRPr sz="2000">
          <a:solidFill>
            <a:srgbClr val="001D4B"/>
          </a:solidFill>
          <a:latin typeface="+mn-lt"/>
        </a:defRPr>
      </a:lvl4pPr>
      <a:lvl5pPr marL="2057400" indent="-228600" algn="l" rtl="0" fontAlgn="base">
        <a:spcBef>
          <a:spcPct val="20000"/>
        </a:spcBef>
        <a:spcAft>
          <a:spcPct val="0"/>
        </a:spcAft>
        <a:buChar char="»"/>
        <a:defRPr sz="2000">
          <a:solidFill>
            <a:srgbClr val="001D4B"/>
          </a:solidFill>
          <a:latin typeface="+mn-lt"/>
        </a:defRPr>
      </a:lvl5pPr>
      <a:lvl6pPr marL="2514600" indent="-228600" algn="l" rtl="0" fontAlgn="base">
        <a:spcBef>
          <a:spcPct val="20000"/>
        </a:spcBef>
        <a:spcAft>
          <a:spcPct val="0"/>
        </a:spcAft>
        <a:buChar char="»"/>
        <a:defRPr sz="2000">
          <a:solidFill>
            <a:srgbClr val="001D4B"/>
          </a:solidFill>
          <a:latin typeface="+mn-lt"/>
        </a:defRPr>
      </a:lvl6pPr>
      <a:lvl7pPr marL="2971800" indent="-228600" algn="l" rtl="0" fontAlgn="base">
        <a:spcBef>
          <a:spcPct val="20000"/>
        </a:spcBef>
        <a:spcAft>
          <a:spcPct val="0"/>
        </a:spcAft>
        <a:buChar char="»"/>
        <a:defRPr sz="2000">
          <a:solidFill>
            <a:srgbClr val="001D4B"/>
          </a:solidFill>
          <a:latin typeface="+mn-lt"/>
        </a:defRPr>
      </a:lvl7pPr>
      <a:lvl8pPr marL="3429000" indent="-228600" algn="l" rtl="0" fontAlgn="base">
        <a:spcBef>
          <a:spcPct val="20000"/>
        </a:spcBef>
        <a:spcAft>
          <a:spcPct val="0"/>
        </a:spcAft>
        <a:buChar char="»"/>
        <a:defRPr sz="2000">
          <a:solidFill>
            <a:srgbClr val="001D4B"/>
          </a:solidFill>
          <a:latin typeface="+mn-lt"/>
        </a:defRPr>
      </a:lvl8pPr>
      <a:lvl9pPr marL="3886200" indent="-228600" algn="l" rtl="0" fontAlgn="base">
        <a:spcBef>
          <a:spcPct val="20000"/>
        </a:spcBef>
        <a:spcAft>
          <a:spcPct val="0"/>
        </a:spcAft>
        <a:buChar char="»"/>
        <a:defRPr sz="2000">
          <a:solidFill>
            <a:srgbClr val="001D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5.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642910" y="2205038"/>
            <a:ext cx="8072494" cy="4032250"/>
          </a:xfrm>
        </p:spPr>
        <p:txBody>
          <a:bodyPr/>
          <a:lstStyle/>
          <a:p>
            <a:pPr algn="ctr"/>
            <a:r>
              <a:rPr lang="en-US" dirty="0" smtClean="0"/>
              <a:t>Sampling Algorithms</a:t>
            </a:r>
            <a:br>
              <a:rPr lang="en-US" dirty="0" smtClean="0"/>
            </a:br>
            <a:r>
              <a:rPr lang="en-US" dirty="0" smtClean="0"/>
              <a:t>for Evolving Datasets</a:t>
            </a:r>
            <a:r>
              <a:rPr lang="en-US" dirty="0">
                <a:solidFill>
                  <a:srgbClr val="FFFFFF"/>
                </a:solidFill>
              </a:rPr>
              <a:t/>
            </a:r>
            <a:br>
              <a:rPr lang="en-US" dirty="0">
                <a:solidFill>
                  <a:srgbClr val="FFFFFF"/>
                </a:solidFill>
              </a:rPr>
            </a:br>
            <a:r>
              <a:rPr lang="en-US" dirty="0" smtClean="0">
                <a:solidFill>
                  <a:srgbClr val="FFFFFF"/>
                </a:solidFill>
              </a:rPr>
              <a:t/>
            </a:r>
            <a:br>
              <a:rPr lang="en-US" dirty="0" smtClean="0">
                <a:solidFill>
                  <a:srgbClr val="FFFFFF"/>
                </a:solidFill>
              </a:rPr>
            </a:br>
            <a:r>
              <a:rPr lang="en-US" dirty="0" smtClean="0">
                <a:solidFill>
                  <a:srgbClr val="FFFFFF"/>
                </a:solidFill>
              </a:rPr>
              <a:t/>
            </a:r>
            <a:br>
              <a:rPr lang="en-US" dirty="0" smtClean="0">
                <a:solidFill>
                  <a:srgbClr val="FFFFFF"/>
                </a:solidFill>
              </a:rPr>
            </a:br>
            <a:r>
              <a:rPr lang="en-US" dirty="0">
                <a:solidFill>
                  <a:srgbClr val="FFFFFF"/>
                </a:solidFill>
              </a:rPr>
              <a:t/>
            </a:r>
            <a:br>
              <a:rPr lang="en-US" dirty="0">
                <a:solidFill>
                  <a:srgbClr val="FFFFFF"/>
                </a:solidFill>
              </a:rPr>
            </a:br>
            <a:r>
              <a:rPr lang="en-US" sz="1600" dirty="0">
                <a:solidFill>
                  <a:srgbClr val="FFFFFF"/>
                </a:solidFill>
              </a:rPr>
              <a:t>Rainer </a:t>
            </a:r>
            <a:r>
              <a:rPr lang="en-US" sz="1600" dirty="0" err="1" smtClean="0">
                <a:solidFill>
                  <a:srgbClr val="FFFFFF"/>
                </a:solidFill>
              </a:rPr>
              <a:t>Gemulla</a:t>
            </a:r>
            <a:r>
              <a:rPr lang="en-US" sz="1600" dirty="0" smtClean="0">
                <a:solidFill>
                  <a:srgbClr val="FFFFFF"/>
                </a:solidFill>
              </a:rPr>
              <a:t/>
            </a:r>
            <a:br>
              <a:rPr lang="en-US" sz="1600" dirty="0" smtClean="0">
                <a:solidFill>
                  <a:srgbClr val="FFFFFF"/>
                </a:solidFill>
              </a:rPr>
            </a:br>
            <a:r>
              <a:rPr lang="en-US" sz="1000" dirty="0" smtClean="0">
                <a:solidFill>
                  <a:srgbClr val="FFFFFF"/>
                </a:solidFill>
              </a:rPr>
              <a:t/>
            </a:r>
            <a:br>
              <a:rPr lang="en-US" sz="1000" dirty="0" smtClean="0">
                <a:solidFill>
                  <a:srgbClr val="FFFFFF"/>
                </a:solidFill>
              </a:rPr>
            </a:br>
            <a:r>
              <a:rPr lang="en-US" sz="1600" dirty="0" smtClean="0">
                <a:solidFill>
                  <a:srgbClr val="FFFFFF"/>
                </a:solidFill>
              </a:rPr>
              <a:t>Defense of Ph.D. Thesis</a:t>
            </a:r>
            <a:br>
              <a:rPr lang="en-US" sz="1600" dirty="0" smtClean="0">
                <a:solidFill>
                  <a:srgbClr val="FFFFFF"/>
                </a:solidFill>
              </a:rPr>
            </a:br>
            <a:r>
              <a:rPr sz="1600" smtClean="0">
                <a:solidFill>
                  <a:srgbClr val="FFFFFF"/>
                </a:solidFill>
              </a:rPr>
              <a:t>20.10.2008</a:t>
            </a:r>
            <a:endParaRPr lang="en-US" sz="1600" dirty="0">
              <a:solidFill>
                <a:srgbClr val="FFFFFF"/>
              </a:solidFill>
            </a:endParaRPr>
          </a:p>
        </p:txBody>
      </p:sp>
      <p:sp>
        <p:nvSpPr>
          <p:cNvPr id="3080" name="Rectangle 8"/>
          <p:cNvSpPr>
            <a:spLocks noChangeArrowheads="1"/>
          </p:cNvSpPr>
          <p:nvPr/>
        </p:nvSpPr>
        <p:spPr bwMode="auto">
          <a:xfrm>
            <a:off x="990600" y="1200150"/>
            <a:ext cx="7467600" cy="152400"/>
          </a:xfrm>
          <a:prstGeom prst="rect">
            <a:avLst/>
          </a:prstGeom>
          <a:noFill/>
          <a:ln w="9525">
            <a:noFill/>
            <a:miter lim="800000"/>
            <a:headEnd/>
            <a:tailEnd/>
          </a:ln>
          <a:effectLst/>
        </p:spPr>
        <p:txBody>
          <a:bodyPr lIns="0" tIns="0" anchor="ctr"/>
          <a:lstStyle/>
          <a:p>
            <a:pPr algn="l">
              <a:spcBef>
                <a:spcPct val="50000"/>
              </a:spcBef>
            </a:pPr>
            <a:r>
              <a:rPr lang="en-US" dirty="0">
                <a:solidFill>
                  <a:srgbClr val="FFFFFF"/>
                </a:solidFill>
                <a:latin typeface="Verdana" pitchFamily="34" charset="0"/>
              </a:rPr>
              <a:t>Faculty of Computer Science, </a:t>
            </a:r>
            <a:r>
              <a:rPr lang="en-US" b="0" dirty="0" smtClean="0">
                <a:solidFill>
                  <a:srgbClr val="FFFFFF"/>
                </a:solidFill>
                <a:latin typeface="Verdana" pitchFamily="34" charset="0"/>
              </a:rPr>
              <a:t>Institute of </a:t>
            </a:r>
            <a:r>
              <a:rPr lang="en-US" b="0" dirty="0">
                <a:solidFill>
                  <a:srgbClr val="FFFFFF"/>
                </a:solidFill>
                <a:latin typeface="Verdana" pitchFamily="34" charset="0"/>
              </a:rPr>
              <a:t>System Architecture, Database Technology Group</a:t>
            </a:r>
            <a:endParaRPr lang="en-US" sz="2400" b="0"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Reservoir Sampling &amp; </a:t>
            </a:r>
            <a:r>
              <a:rPr lang="de-DE" dirty="0" err="1" smtClean="0"/>
              <a:t>Deletions</a:t>
            </a:r>
            <a:endParaRPr lang="de-DE" dirty="0"/>
          </a:p>
        </p:txBody>
      </p:sp>
      <p:sp>
        <p:nvSpPr>
          <p:cNvPr id="3" name="Inhaltsplatzhalter 2"/>
          <p:cNvSpPr>
            <a:spLocks noGrp="1"/>
          </p:cNvSpPr>
          <p:nvPr>
            <p:ph idx="1"/>
          </p:nvPr>
        </p:nvSpPr>
        <p:spPr/>
        <p:txBody>
          <a:bodyPr/>
          <a:lstStyle/>
          <a:p>
            <a:r>
              <a:rPr lang="de-DE" dirty="0" smtClean="0"/>
              <a:t>Key </a:t>
            </a:r>
            <a:r>
              <a:rPr lang="de-DE" dirty="0" err="1" smtClean="0"/>
              <a:t>problem</a:t>
            </a:r>
            <a:endParaRPr lang="de-DE" dirty="0" smtClean="0"/>
          </a:p>
          <a:p>
            <a:pPr lvl="1"/>
            <a:r>
              <a:rPr lang="de-DE" dirty="0" err="1" smtClean="0"/>
              <a:t>Deletions</a:t>
            </a:r>
            <a:r>
              <a:rPr lang="de-DE" dirty="0" smtClean="0"/>
              <a:t> </a:t>
            </a:r>
            <a:r>
              <a:rPr lang="de-DE" dirty="0" err="1" smtClean="0"/>
              <a:t>decrease</a:t>
            </a:r>
            <a:r>
              <a:rPr lang="de-DE" dirty="0" smtClean="0"/>
              <a:t> </a:t>
            </a:r>
            <a:r>
              <a:rPr lang="de-DE" dirty="0" err="1" smtClean="0"/>
              <a:t>the</a:t>
            </a:r>
            <a:r>
              <a:rPr lang="de-DE" dirty="0" smtClean="0"/>
              <a:t> sample </a:t>
            </a:r>
            <a:r>
              <a:rPr lang="de-DE" dirty="0" err="1" smtClean="0"/>
              <a:t>size</a:t>
            </a:r>
            <a:endParaRPr lang="de-DE" dirty="0" smtClean="0"/>
          </a:p>
          <a:p>
            <a:pPr lvl="1"/>
            <a:endParaRPr lang="de-DE" dirty="0" smtClean="0"/>
          </a:p>
          <a:p>
            <a:pPr lvl="1"/>
            <a:endParaRPr lang="de-DE" dirty="0" smtClean="0"/>
          </a:p>
          <a:p>
            <a:pPr lvl="1"/>
            <a:endParaRPr lang="de-DE" dirty="0" smtClean="0"/>
          </a:p>
          <a:p>
            <a:pPr lvl="1"/>
            <a:endParaRPr lang="de-DE" dirty="0" smtClean="0"/>
          </a:p>
          <a:p>
            <a:pPr lvl="1"/>
            <a:endParaRPr lang="de-DE" dirty="0" smtClean="0"/>
          </a:p>
          <a:p>
            <a:pPr lvl="1"/>
            <a:endParaRPr lang="de-DE" dirty="0" smtClean="0"/>
          </a:p>
          <a:p>
            <a:r>
              <a:rPr lang="de-DE" dirty="0" err="1" smtClean="0"/>
              <a:t>Proposed</a:t>
            </a:r>
            <a:r>
              <a:rPr lang="de-DE" dirty="0" smtClean="0"/>
              <a:t> </a:t>
            </a:r>
            <a:r>
              <a:rPr lang="de-DE" dirty="0" err="1" smtClean="0"/>
              <a:t>solutions</a:t>
            </a:r>
            <a:endParaRPr lang="de-DE" dirty="0" smtClean="0"/>
          </a:p>
          <a:p>
            <a:pPr lvl="1"/>
            <a:r>
              <a:rPr lang="de-DE" dirty="0" smtClean="0"/>
              <a:t>CAR </a:t>
            </a:r>
            <a:r>
              <a:rPr lang="de-DE" dirty="0" err="1" smtClean="0"/>
              <a:t>samples</a:t>
            </a:r>
            <a:r>
              <a:rPr lang="de-DE" dirty="0" smtClean="0"/>
              <a:t>, </a:t>
            </a:r>
            <a:r>
              <a:rPr lang="de-DE" dirty="0" err="1" smtClean="0"/>
              <a:t>backing</a:t>
            </a:r>
            <a:r>
              <a:rPr lang="de-DE" dirty="0" smtClean="0"/>
              <a:t> </a:t>
            </a:r>
            <a:r>
              <a:rPr lang="de-DE" dirty="0" err="1" smtClean="0"/>
              <a:t>samples</a:t>
            </a:r>
            <a:r>
              <a:rPr lang="de-DE" dirty="0" smtClean="0"/>
              <a:t>, </a:t>
            </a:r>
            <a:r>
              <a:rPr lang="de-DE" dirty="0" err="1" smtClean="0"/>
              <a:t>tagged</a:t>
            </a:r>
            <a:r>
              <a:rPr lang="de-DE" dirty="0" smtClean="0"/>
              <a:t> </a:t>
            </a:r>
            <a:r>
              <a:rPr lang="de-DE" dirty="0" err="1" smtClean="0"/>
              <a:t>samples</a:t>
            </a:r>
            <a:r>
              <a:rPr lang="de-DE" dirty="0" smtClean="0"/>
              <a:t>, passive </a:t>
            </a:r>
            <a:r>
              <a:rPr lang="de-DE" dirty="0" err="1" smtClean="0"/>
              <a:t>samples</a:t>
            </a:r>
            <a:r>
              <a:rPr lang="de-DE" dirty="0" smtClean="0"/>
              <a:t>, </a:t>
            </a:r>
            <a:r>
              <a:rPr lang="de-DE" dirty="0" err="1" smtClean="0"/>
              <a:t>purged</a:t>
            </a:r>
            <a:r>
              <a:rPr lang="de-DE" dirty="0" smtClean="0"/>
              <a:t> </a:t>
            </a:r>
            <a:r>
              <a:rPr lang="de-DE" dirty="0" err="1" smtClean="0"/>
              <a:t>bernoulli</a:t>
            </a:r>
            <a:r>
              <a:rPr lang="de-DE" dirty="0" smtClean="0"/>
              <a:t> </a:t>
            </a:r>
            <a:r>
              <a:rPr lang="de-DE" dirty="0" err="1" smtClean="0"/>
              <a:t>samples</a:t>
            </a:r>
            <a:r>
              <a:rPr lang="de-DE" dirty="0" smtClean="0"/>
              <a:t>, …</a:t>
            </a:r>
          </a:p>
          <a:p>
            <a:pPr lvl="1"/>
            <a:r>
              <a:rPr lang="de-DE" dirty="0" smtClean="0"/>
              <a:t>Key </a:t>
            </a:r>
            <a:r>
              <a:rPr lang="de-DE" dirty="0" err="1" smtClean="0"/>
              <a:t>ideas</a:t>
            </a:r>
            <a:endParaRPr lang="de-DE" dirty="0" smtClean="0"/>
          </a:p>
          <a:p>
            <a:pPr marL="1371600" lvl="2" indent="-457200">
              <a:buFont typeface="+mj-lt"/>
              <a:buAutoNum type="arabicPeriod"/>
            </a:pPr>
            <a:r>
              <a:rPr lang="de-DE" i="1" dirty="0" err="1" smtClean="0"/>
              <a:t>Refill</a:t>
            </a:r>
            <a:r>
              <a:rPr lang="de-DE" dirty="0" smtClean="0"/>
              <a:t>: </a:t>
            </a:r>
            <a:r>
              <a:rPr lang="de-DE" dirty="0" err="1" smtClean="0"/>
              <a:t>go</a:t>
            </a:r>
            <a:r>
              <a:rPr lang="de-DE" dirty="0" smtClean="0"/>
              <a:t> </a:t>
            </a:r>
            <a:r>
              <a:rPr lang="de-DE" dirty="0" err="1" smtClean="0"/>
              <a:t>to</a:t>
            </a:r>
            <a:r>
              <a:rPr lang="de-DE" dirty="0" smtClean="0"/>
              <a:t> </a:t>
            </a:r>
            <a:r>
              <a:rPr lang="de-DE" dirty="0" err="1" smtClean="0"/>
              <a:t>the</a:t>
            </a:r>
            <a:r>
              <a:rPr lang="de-DE" dirty="0" smtClean="0"/>
              <a:t> </a:t>
            </a:r>
            <a:r>
              <a:rPr lang="de-DE" dirty="0" err="1" smtClean="0"/>
              <a:t>base</a:t>
            </a:r>
            <a:r>
              <a:rPr lang="de-DE" dirty="0" smtClean="0"/>
              <a:t> </a:t>
            </a:r>
            <a:r>
              <a:rPr lang="de-DE" dirty="0" err="1" smtClean="0"/>
              <a:t>data</a:t>
            </a:r>
            <a:r>
              <a:rPr lang="de-DE" dirty="0" smtClean="0"/>
              <a:t> </a:t>
            </a:r>
            <a:r>
              <a:rPr lang="de-DE" dirty="0" err="1" smtClean="0"/>
              <a:t>and</a:t>
            </a:r>
            <a:r>
              <a:rPr lang="de-DE" dirty="0" smtClean="0"/>
              <a:t> </a:t>
            </a:r>
            <a:r>
              <a:rPr lang="de-DE" dirty="0" err="1" smtClean="0"/>
              <a:t>get</a:t>
            </a:r>
            <a:r>
              <a:rPr lang="de-DE" dirty="0" smtClean="0"/>
              <a:t> </a:t>
            </a:r>
            <a:r>
              <a:rPr lang="de-DE" dirty="0" err="1" smtClean="0"/>
              <a:t>replacement</a:t>
            </a:r>
            <a:endParaRPr lang="de-DE" dirty="0" smtClean="0"/>
          </a:p>
          <a:p>
            <a:pPr marL="1371600" lvl="2" indent="-457200">
              <a:buFont typeface="+mj-lt"/>
              <a:buAutoNum type="arabicPeriod"/>
            </a:pPr>
            <a:r>
              <a:rPr lang="de-DE" i="1" dirty="0" err="1" smtClean="0"/>
              <a:t>Recompute</a:t>
            </a:r>
            <a:r>
              <a:rPr lang="de-DE" dirty="0" smtClean="0"/>
              <a:t>: </a:t>
            </a:r>
            <a:r>
              <a:rPr lang="de-DE" dirty="0" err="1" smtClean="0"/>
              <a:t>let</a:t>
            </a:r>
            <a:r>
              <a:rPr lang="de-DE" dirty="0" smtClean="0"/>
              <a:t> </a:t>
            </a:r>
            <a:r>
              <a:rPr lang="de-DE" dirty="0" err="1" smtClean="0"/>
              <a:t>the</a:t>
            </a:r>
            <a:r>
              <a:rPr lang="de-DE" dirty="0" smtClean="0"/>
              <a:t> sample </a:t>
            </a:r>
            <a:r>
              <a:rPr lang="de-DE" dirty="0" err="1" smtClean="0"/>
              <a:t>shrink</a:t>
            </a:r>
            <a:r>
              <a:rPr lang="de-DE" dirty="0" smtClean="0"/>
              <a:t>, but </a:t>
            </a:r>
            <a:r>
              <a:rPr lang="de-DE" dirty="0" err="1" smtClean="0"/>
              <a:t>recompute</a:t>
            </a:r>
            <a:r>
              <a:rPr lang="de-DE" dirty="0" smtClean="0"/>
              <a:t> </a:t>
            </a:r>
            <a:r>
              <a:rPr lang="de-DE" dirty="0" err="1" smtClean="0"/>
              <a:t>occasionally</a:t>
            </a:r>
            <a:endParaRPr lang="de-DE" dirty="0"/>
          </a:p>
        </p:txBody>
      </p:sp>
      <p:grpSp>
        <p:nvGrpSpPr>
          <p:cNvPr id="26" name="Gruppieren 25"/>
          <p:cNvGrpSpPr/>
          <p:nvPr/>
        </p:nvGrpSpPr>
        <p:grpSpPr>
          <a:xfrm>
            <a:off x="214282" y="2000240"/>
            <a:ext cx="8589812" cy="571504"/>
            <a:chOff x="214282" y="2143116"/>
            <a:chExt cx="8589812" cy="571504"/>
          </a:xfrm>
        </p:grpSpPr>
        <p:grpSp>
          <p:nvGrpSpPr>
            <p:cNvPr id="6" name="Gruppieren 34"/>
            <p:cNvGrpSpPr/>
            <p:nvPr/>
          </p:nvGrpSpPr>
          <p:grpSpPr>
            <a:xfrm>
              <a:off x="2399723" y="2143116"/>
              <a:ext cx="714380" cy="571504"/>
              <a:chOff x="2389696" y="3643314"/>
              <a:chExt cx="714380" cy="571504"/>
            </a:xfrm>
          </p:grpSpPr>
          <p:sp>
            <p:nvSpPr>
              <p:cNvPr id="19" name="Rechteck 18"/>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rgbClr val="33CC33"/>
                    </a:solidFill>
                    <a:effectLst/>
                    <a:latin typeface="+mn-lt"/>
                  </a:rPr>
                  <a:t>A</a:t>
                </a:r>
              </a:p>
            </p:txBody>
          </p:sp>
          <p:sp>
            <p:nvSpPr>
              <p:cNvPr id="20"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FF0000"/>
                    </a:solidFill>
                    <a:latin typeface="Verdana"/>
                  </a:rPr>
                  <a:t>B</a:t>
                </a:r>
                <a:endParaRPr lang="de-DE" sz="2400" b="0" dirty="0" smtClean="0">
                  <a:solidFill>
                    <a:srgbClr val="001D4B"/>
                  </a:solidFill>
                  <a:latin typeface="+mn-lt"/>
                </a:endParaRPr>
              </a:p>
            </p:txBody>
          </p:sp>
        </p:grpSp>
        <p:grpSp>
          <p:nvGrpSpPr>
            <p:cNvPr id="7" name="Gruppieren 34"/>
            <p:cNvGrpSpPr/>
            <p:nvPr/>
          </p:nvGrpSpPr>
          <p:grpSpPr>
            <a:xfrm>
              <a:off x="4900053" y="2143116"/>
              <a:ext cx="714380" cy="571504"/>
              <a:chOff x="2389696" y="3643314"/>
              <a:chExt cx="714380" cy="571504"/>
            </a:xfrm>
          </p:grpSpPr>
          <p:sp>
            <p:nvSpPr>
              <p:cNvPr id="17" name="Rechteck 16"/>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33CC33"/>
                    </a:solidFill>
                    <a:latin typeface="Verdana"/>
                  </a:rPr>
                  <a:t>A</a:t>
                </a:r>
                <a:endParaRPr kumimoji="0" lang="de-DE" sz="2400" b="0" i="0" u="none" strike="noStrike" cap="none" normalizeH="0" baseline="0" dirty="0" smtClean="0">
                  <a:ln>
                    <a:noFill/>
                  </a:ln>
                  <a:solidFill>
                    <a:srgbClr val="001D4B"/>
                  </a:solidFill>
                  <a:effectLst/>
                  <a:latin typeface="+mn-lt"/>
                </a:endParaRPr>
              </a:p>
            </p:txBody>
          </p:sp>
          <p:sp>
            <p:nvSpPr>
              <p:cNvPr id="18"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0052D6"/>
                    </a:solidFill>
                    <a:latin typeface="Verdana"/>
                  </a:rPr>
                  <a:t>C</a:t>
                </a:r>
                <a:endParaRPr lang="de-DE" sz="2400" b="0" dirty="0" smtClean="0">
                  <a:solidFill>
                    <a:srgbClr val="001D4B"/>
                  </a:solidFill>
                  <a:latin typeface="+mn-lt"/>
                </a:endParaRPr>
              </a:p>
            </p:txBody>
          </p:sp>
        </p:grpSp>
        <p:grpSp>
          <p:nvGrpSpPr>
            <p:cNvPr id="8" name="Gruppieren 34"/>
            <p:cNvGrpSpPr/>
            <p:nvPr/>
          </p:nvGrpSpPr>
          <p:grpSpPr>
            <a:xfrm>
              <a:off x="7400383" y="2143116"/>
              <a:ext cx="714380" cy="571504"/>
              <a:chOff x="2389696" y="3643314"/>
              <a:chExt cx="714380" cy="571504"/>
            </a:xfrm>
          </p:grpSpPr>
          <p:sp>
            <p:nvSpPr>
              <p:cNvPr id="15" name="Rechteck 14"/>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FF0000"/>
                    </a:solidFill>
                    <a:latin typeface="Verdana"/>
                  </a:rPr>
                  <a:t>B</a:t>
                </a:r>
                <a:endParaRPr kumimoji="0" lang="de-DE" sz="2400" b="0" i="0" u="none" strike="noStrike" cap="none" normalizeH="0" baseline="0" dirty="0" smtClean="0">
                  <a:ln>
                    <a:noFill/>
                  </a:ln>
                  <a:solidFill>
                    <a:srgbClr val="001D4B"/>
                  </a:solidFill>
                  <a:effectLst/>
                  <a:latin typeface="+mn-lt"/>
                </a:endParaRPr>
              </a:p>
            </p:txBody>
          </p:sp>
          <p:sp>
            <p:nvSpPr>
              <p:cNvPr id="16"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0052D6"/>
                    </a:solidFill>
                    <a:latin typeface="Verdana"/>
                  </a:rPr>
                  <a:t>C</a:t>
                </a:r>
                <a:endParaRPr lang="de-DE" sz="2400" b="0" dirty="0" smtClean="0">
                  <a:solidFill>
                    <a:srgbClr val="001D4B"/>
                  </a:solidFill>
                  <a:latin typeface="+mn-lt"/>
                </a:endParaRPr>
              </a:p>
            </p:txBody>
          </p:sp>
        </p:grpSp>
        <p:grpSp>
          <p:nvGrpSpPr>
            <p:cNvPr id="21" name="Probability 4"/>
            <p:cNvGrpSpPr/>
            <p:nvPr/>
          </p:nvGrpSpPr>
          <p:grpSpPr>
            <a:xfrm>
              <a:off x="3089054" y="2294618"/>
              <a:ext cx="5715040" cy="276999"/>
              <a:chOff x="2143108" y="4071942"/>
              <a:chExt cx="5715040" cy="276999"/>
            </a:xfrm>
          </p:grpSpPr>
          <p:sp>
            <p:nvSpPr>
              <p:cNvPr id="22" name="Rechteck 21"/>
              <p:cNvSpPr/>
              <p:nvPr/>
            </p:nvSpPr>
            <p:spPr>
              <a:xfrm>
                <a:off x="2143108" y="4071942"/>
                <a:ext cx="714380" cy="276999"/>
              </a:xfrm>
              <a:prstGeom prst="rect">
                <a:avLst/>
              </a:prstGeom>
            </p:spPr>
            <p:txBody>
              <a:bodyPr wrap="square" lIns="0" tIns="0" rIns="0" bIns="0">
                <a:spAutoFit/>
              </a:bodyPr>
              <a:lstStyle/>
              <a:p>
                <a:r>
                  <a:rPr lang="de-DE" sz="1800" b="0" dirty="0" smtClean="0">
                    <a:solidFill>
                      <a:schemeClr val="bg1">
                        <a:lumMod val="50000"/>
                      </a:schemeClr>
                    </a:solidFill>
                    <a:latin typeface="Verdana"/>
                  </a:rPr>
                  <a:t>33%</a:t>
                </a:r>
                <a:endParaRPr lang="de-DE" sz="1800" dirty="0">
                  <a:solidFill>
                    <a:schemeClr val="bg1">
                      <a:lumMod val="50000"/>
                    </a:schemeClr>
                  </a:solidFill>
                </a:endParaRPr>
              </a:p>
            </p:txBody>
          </p:sp>
          <p:sp>
            <p:nvSpPr>
              <p:cNvPr id="23" name="Rechteck 22"/>
              <p:cNvSpPr/>
              <p:nvPr/>
            </p:nvSpPr>
            <p:spPr>
              <a:xfrm>
                <a:off x="4643438" y="4071942"/>
                <a:ext cx="714380" cy="276999"/>
              </a:xfrm>
              <a:prstGeom prst="rect">
                <a:avLst/>
              </a:prstGeom>
            </p:spPr>
            <p:txBody>
              <a:bodyPr wrap="square" lIns="0" tIns="0" rIns="0" bIns="0">
                <a:spAutoFit/>
              </a:bodyPr>
              <a:lstStyle/>
              <a:p>
                <a:r>
                  <a:rPr lang="de-DE" sz="1800" b="0" dirty="0" smtClean="0">
                    <a:solidFill>
                      <a:schemeClr val="bg1">
                        <a:lumMod val="50000"/>
                      </a:schemeClr>
                    </a:solidFill>
                    <a:latin typeface="Verdana"/>
                  </a:rPr>
                  <a:t>33%</a:t>
                </a:r>
                <a:endParaRPr lang="de-DE" sz="1800" dirty="0">
                  <a:solidFill>
                    <a:schemeClr val="bg1">
                      <a:lumMod val="50000"/>
                    </a:schemeClr>
                  </a:solidFill>
                </a:endParaRPr>
              </a:p>
            </p:txBody>
          </p:sp>
          <p:sp>
            <p:nvSpPr>
              <p:cNvPr id="24" name="Rechteck 23"/>
              <p:cNvSpPr/>
              <p:nvPr/>
            </p:nvSpPr>
            <p:spPr>
              <a:xfrm>
                <a:off x="7143768" y="4071942"/>
                <a:ext cx="714380" cy="276999"/>
              </a:xfrm>
              <a:prstGeom prst="rect">
                <a:avLst/>
              </a:prstGeom>
            </p:spPr>
            <p:txBody>
              <a:bodyPr wrap="square" lIns="0" tIns="0" rIns="0" bIns="0">
                <a:spAutoFit/>
              </a:bodyPr>
              <a:lstStyle/>
              <a:p>
                <a:r>
                  <a:rPr lang="de-DE" sz="1800" b="0" dirty="0" smtClean="0">
                    <a:solidFill>
                      <a:schemeClr val="bg1">
                        <a:lumMod val="50000"/>
                      </a:schemeClr>
                    </a:solidFill>
                    <a:latin typeface="Verdana"/>
                  </a:rPr>
                  <a:t>33%</a:t>
                </a:r>
                <a:endParaRPr lang="de-DE" sz="1800" dirty="0">
                  <a:solidFill>
                    <a:schemeClr val="bg1">
                      <a:lumMod val="50000"/>
                    </a:schemeClr>
                  </a:solidFill>
                </a:endParaRPr>
              </a:p>
            </p:txBody>
          </p:sp>
        </p:grpSp>
        <p:sp>
          <p:nvSpPr>
            <p:cNvPr id="25" name="Rechteck 24"/>
            <p:cNvSpPr/>
            <p:nvPr/>
          </p:nvSpPr>
          <p:spPr>
            <a:xfrm>
              <a:off x="214282" y="2203498"/>
              <a:ext cx="1643074" cy="400110"/>
            </a:xfrm>
            <a:prstGeom prst="rect">
              <a:avLst/>
            </a:prstGeom>
          </p:spPr>
          <p:txBody>
            <a:bodyPr wrap="square">
              <a:spAutoFit/>
            </a:bodyPr>
            <a:lstStyle/>
            <a:p>
              <a:r>
                <a:rPr lang="de-DE" sz="2000" b="0" kern="0" dirty="0" smtClean="0">
                  <a:solidFill>
                    <a:srgbClr val="001D4B"/>
                  </a:solidFill>
                  <a:latin typeface="Verdana"/>
                </a:rPr>
                <a:t>{</a:t>
              </a:r>
              <a:r>
                <a:rPr lang="de-DE" sz="2000" b="0" kern="0" dirty="0" smtClean="0">
                  <a:solidFill>
                    <a:srgbClr val="33CC33"/>
                  </a:solidFill>
                  <a:latin typeface="Verdana"/>
                </a:rPr>
                <a:t>A</a:t>
              </a:r>
              <a:r>
                <a:rPr lang="de-DE" sz="2000" b="0" kern="0" dirty="0" smtClean="0">
                  <a:solidFill>
                    <a:srgbClr val="001D4B"/>
                  </a:solidFill>
                  <a:latin typeface="Verdana"/>
                </a:rPr>
                <a:t>, </a:t>
              </a:r>
              <a:r>
                <a:rPr lang="de-DE" sz="2000" b="0" kern="0" dirty="0" smtClean="0">
                  <a:solidFill>
                    <a:srgbClr val="FF0000"/>
                  </a:solidFill>
                  <a:latin typeface="Verdana"/>
                </a:rPr>
                <a:t>B</a:t>
              </a:r>
              <a:r>
                <a:rPr lang="de-DE" sz="2000" b="0" kern="0" dirty="0" smtClean="0">
                  <a:solidFill>
                    <a:srgbClr val="001D4B"/>
                  </a:solidFill>
                  <a:latin typeface="Verdana"/>
                </a:rPr>
                <a:t>, </a:t>
              </a:r>
              <a:r>
                <a:rPr lang="de-DE" sz="2000" b="0" kern="0" dirty="0" smtClean="0">
                  <a:solidFill>
                    <a:srgbClr val="0052D6"/>
                  </a:solidFill>
                  <a:latin typeface="Verdana"/>
                </a:rPr>
                <a:t>C</a:t>
              </a:r>
              <a:r>
                <a:rPr lang="de-DE" sz="2000" b="0" kern="0" dirty="0" smtClean="0">
                  <a:solidFill>
                    <a:srgbClr val="001D4B"/>
                  </a:solidFill>
                  <a:latin typeface="Verdana"/>
                </a:rPr>
                <a:t>}</a:t>
              </a:r>
              <a:endParaRPr lang="de-DE" b="0" dirty="0"/>
            </a:p>
          </p:txBody>
        </p:sp>
      </p:grpSp>
      <p:grpSp>
        <p:nvGrpSpPr>
          <p:cNvPr id="46" name="Gruppieren 45"/>
          <p:cNvGrpSpPr/>
          <p:nvPr/>
        </p:nvGrpSpPr>
        <p:grpSpPr>
          <a:xfrm>
            <a:off x="2399723" y="2564189"/>
            <a:ext cx="5715040" cy="1222001"/>
            <a:chOff x="2399723" y="2564189"/>
            <a:chExt cx="5715040" cy="1222001"/>
          </a:xfrm>
        </p:grpSpPr>
        <p:grpSp>
          <p:nvGrpSpPr>
            <p:cNvPr id="28" name="Gruppieren 34"/>
            <p:cNvGrpSpPr/>
            <p:nvPr/>
          </p:nvGrpSpPr>
          <p:grpSpPr>
            <a:xfrm>
              <a:off x="2399723" y="3214686"/>
              <a:ext cx="714380" cy="571504"/>
              <a:chOff x="2389696" y="3643314"/>
              <a:chExt cx="714380" cy="571504"/>
            </a:xfrm>
          </p:grpSpPr>
          <p:sp>
            <p:nvSpPr>
              <p:cNvPr id="40" name="Rechteck 39"/>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rgbClr val="33CC33"/>
                    </a:solidFill>
                    <a:effectLst/>
                    <a:latin typeface="+mn-lt"/>
                  </a:rPr>
                  <a:t>A</a:t>
                </a:r>
              </a:p>
            </p:txBody>
          </p:sp>
          <p:sp>
            <p:nvSpPr>
              <p:cNvPr id="41"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FF0000"/>
                    </a:solidFill>
                    <a:latin typeface="Verdana"/>
                  </a:rPr>
                  <a:t>B</a:t>
                </a:r>
                <a:endParaRPr lang="de-DE" sz="2400" b="0" dirty="0" smtClean="0">
                  <a:solidFill>
                    <a:srgbClr val="001D4B"/>
                  </a:solidFill>
                  <a:latin typeface="+mn-lt"/>
                </a:endParaRPr>
              </a:p>
            </p:txBody>
          </p:sp>
        </p:grpSp>
        <p:grpSp>
          <p:nvGrpSpPr>
            <p:cNvPr id="29" name="Gruppieren 34"/>
            <p:cNvGrpSpPr/>
            <p:nvPr/>
          </p:nvGrpSpPr>
          <p:grpSpPr>
            <a:xfrm>
              <a:off x="4900053" y="3214686"/>
              <a:ext cx="714380" cy="571504"/>
              <a:chOff x="2389696" y="3643314"/>
              <a:chExt cx="714380" cy="571504"/>
            </a:xfrm>
          </p:grpSpPr>
          <p:sp>
            <p:nvSpPr>
              <p:cNvPr id="38" name="Rechteck 37"/>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33CC33"/>
                    </a:solidFill>
                    <a:latin typeface="Verdana"/>
                  </a:rPr>
                  <a:t>A</a:t>
                </a:r>
                <a:endParaRPr kumimoji="0" lang="de-DE" sz="2400" b="0" i="0" u="none" strike="noStrike" cap="none" normalizeH="0" baseline="0" dirty="0" smtClean="0">
                  <a:ln>
                    <a:noFill/>
                  </a:ln>
                  <a:solidFill>
                    <a:srgbClr val="001D4B"/>
                  </a:solidFill>
                  <a:effectLst/>
                  <a:latin typeface="+mn-lt"/>
                </a:endParaRPr>
              </a:p>
            </p:txBody>
          </p:sp>
          <p:sp>
            <p:nvSpPr>
              <p:cNvPr id="39"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de-DE" sz="2400" b="0" dirty="0" smtClean="0">
                  <a:solidFill>
                    <a:srgbClr val="001D4B"/>
                  </a:solidFill>
                  <a:latin typeface="+mn-lt"/>
                </a:endParaRPr>
              </a:p>
            </p:txBody>
          </p:sp>
        </p:grpSp>
        <p:grpSp>
          <p:nvGrpSpPr>
            <p:cNvPr id="30" name="Gruppieren 34"/>
            <p:cNvGrpSpPr/>
            <p:nvPr/>
          </p:nvGrpSpPr>
          <p:grpSpPr>
            <a:xfrm>
              <a:off x="7400383" y="3214686"/>
              <a:ext cx="714380" cy="571504"/>
              <a:chOff x="2389696" y="3643314"/>
              <a:chExt cx="714380" cy="571504"/>
            </a:xfrm>
          </p:grpSpPr>
          <p:sp>
            <p:nvSpPr>
              <p:cNvPr id="36" name="Rechteck 35"/>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FF0000"/>
                    </a:solidFill>
                    <a:latin typeface="Verdana"/>
                  </a:rPr>
                  <a:t>B</a:t>
                </a:r>
                <a:endParaRPr kumimoji="0" lang="de-DE" sz="2400" b="0" i="0" u="none" strike="noStrike" cap="none" normalizeH="0" baseline="0" dirty="0" smtClean="0">
                  <a:ln>
                    <a:noFill/>
                  </a:ln>
                  <a:solidFill>
                    <a:srgbClr val="001D4B"/>
                  </a:solidFill>
                  <a:effectLst/>
                  <a:latin typeface="+mn-lt"/>
                </a:endParaRPr>
              </a:p>
            </p:txBody>
          </p:sp>
          <p:sp>
            <p:nvSpPr>
              <p:cNvPr id="37"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de-DE" sz="2400" b="0" dirty="0" smtClean="0">
                  <a:solidFill>
                    <a:srgbClr val="001D4B"/>
                  </a:solidFill>
                  <a:latin typeface="+mn-lt"/>
                </a:endParaRPr>
              </a:p>
            </p:txBody>
          </p:sp>
        </p:grpSp>
        <p:cxnSp>
          <p:nvCxnSpPr>
            <p:cNvPr id="42" name="Gerade Verbindung mit Pfeil 41"/>
            <p:cNvCxnSpPr/>
            <p:nvPr/>
          </p:nvCxnSpPr>
          <p:spPr bwMode="auto">
            <a:xfrm rot="5400000">
              <a:off x="2439266" y="2890617"/>
              <a:ext cx="642228"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43" name="Gerade Verbindung mit Pfeil 42"/>
            <p:cNvCxnSpPr/>
            <p:nvPr/>
          </p:nvCxnSpPr>
          <p:spPr bwMode="auto">
            <a:xfrm rot="5400000">
              <a:off x="4933480" y="2899335"/>
              <a:ext cx="642228"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44" name="Gerade Verbindung mit Pfeil 43"/>
            <p:cNvCxnSpPr/>
            <p:nvPr/>
          </p:nvCxnSpPr>
          <p:spPr bwMode="auto">
            <a:xfrm rot="5400000">
              <a:off x="7435140" y="2884509"/>
              <a:ext cx="642228"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grpSp>
      <p:sp>
        <p:nvSpPr>
          <p:cNvPr id="45" name="Rechteck 44"/>
          <p:cNvSpPr/>
          <p:nvPr/>
        </p:nvSpPr>
        <p:spPr>
          <a:xfrm>
            <a:off x="214282" y="3286124"/>
            <a:ext cx="1643074" cy="400110"/>
          </a:xfrm>
          <a:prstGeom prst="rect">
            <a:avLst/>
          </a:prstGeom>
        </p:spPr>
        <p:txBody>
          <a:bodyPr wrap="square">
            <a:spAutoFit/>
          </a:bodyPr>
          <a:lstStyle/>
          <a:p>
            <a:r>
              <a:rPr lang="de-DE" sz="2000" b="0" kern="0" dirty="0" smtClean="0">
                <a:solidFill>
                  <a:srgbClr val="0052D6"/>
                </a:solidFill>
                <a:latin typeface="Verdana"/>
              </a:rPr>
              <a:t>-C</a:t>
            </a:r>
            <a:endParaRPr lang="de-DE"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Sample Size &amp; </a:t>
            </a:r>
            <a:r>
              <a:rPr lang="de-DE" dirty="0" err="1" smtClean="0"/>
              <a:t>Cost</a:t>
            </a:r>
            <a:endParaRPr lang="de-DE" dirty="0"/>
          </a:p>
        </p:txBody>
      </p:sp>
      <p:graphicFrame>
        <p:nvGraphicFramePr>
          <p:cNvPr id="24" name="Diagramm 23"/>
          <p:cNvGraphicFramePr/>
          <p:nvPr/>
        </p:nvGraphicFramePr>
        <p:xfrm>
          <a:off x="214282" y="1120504"/>
          <a:ext cx="3960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Diagramm 24"/>
          <p:cNvGraphicFramePr/>
          <p:nvPr/>
        </p:nvGraphicFramePr>
        <p:xfrm>
          <a:off x="214282" y="4049462"/>
          <a:ext cx="396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Diagramm 25"/>
          <p:cNvGraphicFramePr/>
          <p:nvPr/>
        </p:nvGraphicFramePr>
        <p:xfrm>
          <a:off x="4714876" y="1120504"/>
          <a:ext cx="396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Diagramm 26"/>
          <p:cNvGraphicFramePr/>
          <p:nvPr/>
        </p:nvGraphicFramePr>
        <p:xfrm>
          <a:off x="4714876" y="4049462"/>
          <a:ext cx="3960000" cy="2880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Rechteck 27"/>
          <p:cNvSpPr/>
          <p:nvPr/>
        </p:nvSpPr>
        <p:spPr>
          <a:xfrm>
            <a:off x="5572132" y="1428736"/>
            <a:ext cx="2576346" cy="400110"/>
          </a:xfrm>
          <a:prstGeom prst="rect">
            <a:avLst/>
          </a:prstGeom>
        </p:spPr>
        <p:txBody>
          <a:bodyPr wrap="none">
            <a:spAutoFit/>
          </a:bodyPr>
          <a:lstStyle/>
          <a:p>
            <a:r>
              <a:rPr lang="de-DE" sz="2000" kern="0" dirty="0" smtClean="0">
                <a:solidFill>
                  <a:srgbClr val="001D4B"/>
                </a:solidFill>
                <a:latin typeface="Verdana"/>
              </a:rPr>
              <a:t>=2% </a:t>
            </a:r>
            <a:r>
              <a:rPr lang="de-DE" sz="2000" kern="0" dirty="0" err="1" smtClean="0">
                <a:solidFill>
                  <a:srgbClr val="001D4B"/>
                </a:solidFill>
                <a:latin typeface="Verdana"/>
              </a:rPr>
              <a:t>of</a:t>
            </a:r>
            <a:r>
              <a:rPr lang="de-DE" sz="2000" kern="0" dirty="0" smtClean="0">
                <a:solidFill>
                  <a:srgbClr val="001D4B"/>
                </a:solidFill>
                <a:latin typeface="Verdana"/>
              </a:rPr>
              <a:t> </a:t>
            </a:r>
            <a:r>
              <a:rPr lang="de-DE" sz="2000" kern="0" dirty="0" err="1" smtClean="0">
                <a:solidFill>
                  <a:srgbClr val="001D4B"/>
                </a:solidFill>
                <a:latin typeface="Verdana"/>
              </a:rPr>
              <a:t>the</a:t>
            </a:r>
            <a:r>
              <a:rPr lang="de-DE" sz="2000" kern="0" dirty="0" smtClean="0">
                <a:solidFill>
                  <a:srgbClr val="001D4B"/>
                </a:solidFill>
                <a:latin typeface="Verdana"/>
              </a:rPr>
              <a:t> </a:t>
            </a:r>
            <a:r>
              <a:rPr lang="de-DE" sz="2000" kern="0" dirty="0" err="1" smtClean="0">
                <a:solidFill>
                  <a:srgbClr val="001D4B"/>
                </a:solidFill>
                <a:latin typeface="Verdana"/>
              </a:rPr>
              <a:t>data</a:t>
            </a:r>
            <a:endParaRPr lang="de-DE" dirty="0"/>
          </a:p>
        </p:txBody>
      </p:sp>
      <p:graphicFrame>
        <p:nvGraphicFramePr>
          <p:cNvPr id="29" name="Diagramm 28"/>
          <p:cNvGraphicFramePr/>
          <p:nvPr/>
        </p:nvGraphicFramePr>
        <p:xfrm>
          <a:off x="4643438" y="3950497"/>
          <a:ext cx="3929090" cy="2907503"/>
        </p:xfrm>
        <a:graphic>
          <a:graphicData uri="http://schemas.openxmlformats.org/drawingml/2006/chart">
            <c:chart xmlns:c="http://schemas.openxmlformats.org/drawingml/2006/chart" xmlns:r="http://schemas.openxmlformats.org/officeDocument/2006/relationships" r:id="rId6"/>
          </a:graphicData>
        </a:graphic>
      </p:graphicFrame>
      <p:sp>
        <p:nvSpPr>
          <p:cNvPr id="30" name="Ellipse 29"/>
          <p:cNvSpPr/>
          <p:nvPr/>
        </p:nvSpPr>
        <p:spPr bwMode="auto">
          <a:xfrm>
            <a:off x="7358082" y="2285992"/>
            <a:ext cx="214314" cy="428628"/>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dirty="0" smtClean="0">
              <a:ln>
                <a:noFill/>
              </a:ln>
              <a:solidFill>
                <a:srgbClr val="C00000"/>
              </a:solidFill>
              <a:effectLst/>
              <a:latin typeface="Microsoft Sans Serif" pitchFamily="34" charset="0"/>
            </a:endParaRPr>
          </a:p>
        </p:txBody>
      </p:sp>
      <p:cxnSp>
        <p:nvCxnSpPr>
          <p:cNvPr id="32" name="Gerade Verbindung 31"/>
          <p:cNvCxnSpPr>
            <a:stCxn id="30" idx="1"/>
            <a:endCxn id="28" idx="2"/>
          </p:cNvCxnSpPr>
          <p:nvPr/>
        </p:nvCxnSpPr>
        <p:spPr bwMode="auto">
          <a:xfrm rot="16200000" flipV="1">
            <a:off x="6864929" y="1824223"/>
            <a:ext cx="519917" cy="529163"/>
          </a:xfrm>
          <a:prstGeom prst="line">
            <a:avLst/>
          </a:prstGeom>
          <a:noFill/>
          <a:ln w="25400" cap="flat" cmpd="sng" algn="ctr">
            <a:solidFill>
              <a:srgbClr val="C00000"/>
            </a:solidFill>
            <a:prstDash val="solid"/>
            <a:round/>
            <a:headEnd type="none" w="med" len="med"/>
            <a:tailEnd type="none" w="med" len="med"/>
          </a:ln>
          <a:effectLst/>
        </p:spPr>
      </p:cxnSp>
      <p:sp>
        <p:nvSpPr>
          <p:cNvPr id="34" name="Rechteck 33"/>
          <p:cNvSpPr/>
          <p:nvPr/>
        </p:nvSpPr>
        <p:spPr>
          <a:xfrm>
            <a:off x="1285852" y="4357694"/>
            <a:ext cx="2526653" cy="707886"/>
          </a:xfrm>
          <a:prstGeom prst="rect">
            <a:avLst/>
          </a:prstGeom>
        </p:spPr>
        <p:txBody>
          <a:bodyPr wrap="none">
            <a:spAutoFit/>
          </a:bodyPr>
          <a:lstStyle/>
          <a:p>
            <a:r>
              <a:rPr lang="de-DE" sz="2000" kern="0" dirty="0" err="1" smtClean="0">
                <a:solidFill>
                  <a:srgbClr val="0070C0"/>
                </a:solidFill>
                <a:latin typeface="Verdana"/>
              </a:rPr>
              <a:t>Almost</a:t>
            </a:r>
            <a:r>
              <a:rPr lang="de-DE" sz="2000" kern="0" dirty="0" smtClean="0">
                <a:solidFill>
                  <a:srgbClr val="0070C0"/>
                </a:solidFill>
                <a:latin typeface="Verdana"/>
              </a:rPr>
              <a:t> </a:t>
            </a:r>
            <a:r>
              <a:rPr lang="de-DE" sz="2000" kern="0" dirty="0" err="1" smtClean="0">
                <a:solidFill>
                  <a:srgbClr val="0070C0"/>
                </a:solidFill>
                <a:latin typeface="Verdana"/>
              </a:rPr>
              <a:t>constant</a:t>
            </a:r>
            <a:endParaRPr lang="de-DE" sz="2000" kern="0" dirty="0" smtClean="0">
              <a:solidFill>
                <a:srgbClr val="0070C0"/>
              </a:solidFill>
              <a:latin typeface="Verdana"/>
            </a:endParaRPr>
          </a:p>
          <a:p>
            <a:r>
              <a:rPr lang="de-DE" sz="2000" kern="0" dirty="0" smtClean="0">
                <a:solidFill>
                  <a:srgbClr val="0070C0"/>
                </a:solidFill>
                <a:latin typeface="Verdana"/>
              </a:rPr>
              <a:t>sample </a:t>
            </a:r>
            <a:r>
              <a:rPr lang="de-DE" sz="2000" kern="0" dirty="0" err="1" smtClean="0">
                <a:solidFill>
                  <a:srgbClr val="0070C0"/>
                </a:solidFill>
                <a:latin typeface="Verdana"/>
              </a:rPr>
              <a:t>size</a:t>
            </a:r>
            <a:endParaRPr lang="de-DE" dirty="0">
              <a:solidFill>
                <a:srgbClr val="0070C0"/>
              </a:solidFill>
            </a:endParaRPr>
          </a:p>
        </p:txBody>
      </p:sp>
      <p:sp>
        <p:nvSpPr>
          <p:cNvPr id="35" name="Rechteck 34"/>
          <p:cNvSpPr/>
          <p:nvPr/>
        </p:nvSpPr>
        <p:spPr>
          <a:xfrm>
            <a:off x="5688685" y="4357694"/>
            <a:ext cx="2326278" cy="707886"/>
          </a:xfrm>
          <a:prstGeom prst="rect">
            <a:avLst/>
          </a:prstGeom>
        </p:spPr>
        <p:txBody>
          <a:bodyPr wrap="none">
            <a:spAutoFit/>
          </a:bodyPr>
          <a:lstStyle/>
          <a:p>
            <a:r>
              <a:rPr lang="de-DE" sz="2000" kern="0" dirty="0" smtClean="0">
                <a:solidFill>
                  <a:srgbClr val="0070C0"/>
                </a:solidFill>
                <a:latin typeface="Verdana"/>
              </a:rPr>
              <a:t>Zero </a:t>
            </a:r>
            <a:r>
              <a:rPr lang="de-DE" sz="2000" kern="0" dirty="0" err="1" smtClean="0">
                <a:solidFill>
                  <a:srgbClr val="0070C0"/>
                </a:solidFill>
                <a:latin typeface="Verdana"/>
              </a:rPr>
              <a:t>base</a:t>
            </a:r>
            <a:r>
              <a:rPr lang="de-DE" sz="2000" kern="0" dirty="0" smtClean="0">
                <a:solidFill>
                  <a:srgbClr val="0070C0"/>
                </a:solidFill>
                <a:latin typeface="Verdana"/>
              </a:rPr>
              <a:t> </a:t>
            </a:r>
            <a:r>
              <a:rPr lang="de-DE" sz="2000" kern="0" dirty="0" err="1" smtClean="0">
                <a:solidFill>
                  <a:srgbClr val="0070C0"/>
                </a:solidFill>
                <a:latin typeface="Verdana"/>
              </a:rPr>
              <a:t>data</a:t>
            </a:r>
            <a:r>
              <a:rPr lang="de-DE" sz="2000" kern="0" dirty="0" smtClean="0">
                <a:solidFill>
                  <a:srgbClr val="0070C0"/>
                </a:solidFill>
                <a:latin typeface="Verdana"/>
              </a:rPr>
              <a:t/>
            </a:r>
            <a:br>
              <a:rPr lang="de-DE" sz="2000" kern="0" dirty="0" smtClean="0">
                <a:solidFill>
                  <a:srgbClr val="0070C0"/>
                </a:solidFill>
                <a:latin typeface="Verdana"/>
              </a:rPr>
            </a:br>
            <a:r>
              <a:rPr lang="de-DE" sz="2000" kern="0" dirty="0" err="1" smtClean="0">
                <a:solidFill>
                  <a:srgbClr val="0070C0"/>
                </a:solidFill>
                <a:latin typeface="Verdana"/>
              </a:rPr>
              <a:t>accesses</a:t>
            </a:r>
            <a:endParaRPr lang="de-DE"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Graphic spid="26" grpId="0">
        <p:bldAsOne/>
      </p:bldGraphic>
      <p:bldGraphic spid="27" grpId="0">
        <p:bldAsOne/>
      </p:bldGraphic>
      <p:bldP spid="28" grpId="0"/>
      <p:bldGraphic spid="29" grpId="1">
        <p:bldAsOne/>
      </p:bldGraphic>
      <p:bldGraphic spid="29" grpId="2">
        <p:bldAsOne/>
      </p:bldGraphic>
      <p:bldP spid="30" grpId="0" animBg="1"/>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Random Pairing</a:t>
            </a:r>
            <a:endParaRPr lang="de-DE" dirty="0"/>
          </a:p>
        </p:txBody>
      </p:sp>
      <p:sp>
        <p:nvSpPr>
          <p:cNvPr id="3" name="Inhaltsplatzhalter 2"/>
          <p:cNvSpPr>
            <a:spLocks noGrp="1"/>
          </p:cNvSpPr>
          <p:nvPr>
            <p:ph idx="1"/>
          </p:nvPr>
        </p:nvSpPr>
        <p:spPr>
          <a:xfrm>
            <a:off x="268273" y="1125538"/>
            <a:ext cx="8607455" cy="1946272"/>
          </a:xfrm>
        </p:spPr>
        <p:txBody>
          <a:bodyPr/>
          <a:lstStyle/>
          <a:p>
            <a:r>
              <a:rPr lang="de-DE" dirty="0" err="1" smtClean="0"/>
              <a:t>How</a:t>
            </a:r>
            <a:r>
              <a:rPr lang="de-DE" dirty="0" smtClean="0"/>
              <a:t> </a:t>
            </a:r>
            <a:r>
              <a:rPr lang="de-DE" dirty="0" err="1" smtClean="0"/>
              <a:t>does</a:t>
            </a:r>
            <a:r>
              <a:rPr lang="de-DE" dirty="0" smtClean="0"/>
              <a:t> </a:t>
            </a:r>
            <a:r>
              <a:rPr lang="de-DE" dirty="0" err="1" smtClean="0"/>
              <a:t>it</a:t>
            </a:r>
            <a:r>
              <a:rPr lang="de-DE" dirty="0" smtClean="0"/>
              <a:t> </a:t>
            </a:r>
            <a:r>
              <a:rPr lang="de-DE" dirty="0" err="1" smtClean="0"/>
              <a:t>work</a:t>
            </a:r>
            <a:r>
              <a:rPr lang="de-DE" dirty="0" smtClean="0"/>
              <a:t>?</a:t>
            </a:r>
          </a:p>
          <a:p>
            <a:pPr lvl="1"/>
            <a:r>
              <a:rPr lang="de-DE" dirty="0" err="1" smtClean="0"/>
              <a:t>Compensates</a:t>
            </a:r>
            <a:r>
              <a:rPr lang="de-DE" dirty="0" smtClean="0"/>
              <a:t> </a:t>
            </a:r>
            <a:r>
              <a:rPr lang="de-DE" dirty="0" err="1" smtClean="0"/>
              <a:t>deletions</a:t>
            </a:r>
            <a:r>
              <a:rPr lang="de-DE" dirty="0" smtClean="0"/>
              <a:t> </a:t>
            </a:r>
            <a:r>
              <a:rPr lang="de-DE" dirty="0" err="1" smtClean="0"/>
              <a:t>with</a:t>
            </a:r>
            <a:r>
              <a:rPr lang="de-DE" dirty="0" smtClean="0"/>
              <a:t> subsequent </a:t>
            </a:r>
            <a:r>
              <a:rPr lang="de-DE" dirty="0" err="1" smtClean="0"/>
              <a:t>insertions</a:t>
            </a:r>
            <a:endParaRPr lang="de-DE" dirty="0" smtClean="0"/>
          </a:p>
          <a:p>
            <a:pPr lvl="1"/>
            <a:r>
              <a:rPr lang="de-DE" dirty="0" smtClean="0"/>
              <a:t>Details</a:t>
            </a:r>
          </a:p>
          <a:p>
            <a:pPr lvl="2"/>
            <a:r>
              <a:rPr lang="de-DE" dirty="0" smtClean="0"/>
              <a:t>Pair </a:t>
            </a:r>
            <a:r>
              <a:rPr lang="de-DE" dirty="0" err="1" smtClean="0"/>
              <a:t>each</a:t>
            </a:r>
            <a:r>
              <a:rPr lang="de-DE" dirty="0" smtClean="0"/>
              <a:t> </a:t>
            </a:r>
            <a:r>
              <a:rPr lang="de-DE" dirty="0" err="1" smtClean="0"/>
              <a:t>insertion</a:t>
            </a:r>
            <a:r>
              <a:rPr lang="de-DE" dirty="0" smtClean="0"/>
              <a:t> </a:t>
            </a:r>
            <a:r>
              <a:rPr lang="de-DE" dirty="0" err="1" smtClean="0"/>
              <a:t>with</a:t>
            </a:r>
            <a:r>
              <a:rPr lang="de-DE" dirty="0" smtClean="0"/>
              <a:t> a </a:t>
            </a:r>
            <a:r>
              <a:rPr lang="de-DE" dirty="0" err="1" smtClean="0"/>
              <a:t>deleted</a:t>
            </a:r>
            <a:r>
              <a:rPr lang="de-DE" dirty="0" smtClean="0"/>
              <a:t> „</a:t>
            </a:r>
            <a:r>
              <a:rPr lang="de-DE" dirty="0" err="1" smtClean="0"/>
              <a:t>partner</a:t>
            </a:r>
            <a:r>
              <a:rPr lang="de-DE" dirty="0" smtClean="0"/>
              <a:t>“</a:t>
            </a:r>
          </a:p>
          <a:p>
            <a:pPr lvl="2"/>
            <a:r>
              <a:rPr lang="de-DE" dirty="0" err="1" smtClean="0"/>
              <a:t>Undo</a:t>
            </a:r>
            <a:r>
              <a:rPr lang="de-DE" dirty="0" smtClean="0"/>
              <a:t> </a:t>
            </a:r>
            <a:r>
              <a:rPr lang="de-DE" dirty="0" err="1" smtClean="0"/>
              <a:t>the</a:t>
            </a:r>
            <a:r>
              <a:rPr lang="de-DE" dirty="0" smtClean="0"/>
              <a:t> </a:t>
            </a:r>
            <a:r>
              <a:rPr lang="de-DE" dirty="0" err="1" smtClean="0"/>
              <a:t>deletion</a:t>
            </a:r>
            <a:r>
              <a:rPr lang="de-DE" dirty="0" smtClean="0"/>
              <a:t> </a:t>
            </a:r>
            <a:r>
              <a:rPr lang="de-DE" dirty="0" err="1" smtClean="0"/>
              <a:t>of</a:t>
            </a:r>
            <a:r>
              <a:rPr lang="de-DE" dirty="0" smtClean="0"/>
              <a:t> </a:t>
            </a:r>
            <a:r>
              <a:rPr lang="de-DE" dirty="0" err="1" smtClean="0"/>
              <a:t>the</a:t>
            </a:r>
            <a:r>
              <a:rPr lang="de-DE" dirty="0" smtClean="0"/>
              <a:t> </a:t>
            </a:r>
            <a:r>
              <a:rPr lang="de-DE" dirty="0" err="1" smtClean="0"/>
              <a:t>partner</a:t>
            </a:r>
            <a:endParaRPr lang="de-DE" dirty="0"/>
          </a:p>
        </p:txBody>
      </p:sp>
      <p:grpSp>
        <p:nvGrpSpPr>
          <p:cNvPr id="67" name="Gruppieren 66"/>
          <p:cNvGrpSpPr/>
          <p:nvPr/>
        </p:nvGrpSpPr>
        <p:grpSpPr>
          <a:xfrm>
            <a:off x="214282" y="3350007"/>
            <a:ext cx="8589812" cy="1785950"/>
            <a:chOff x="214282" y="3350007"/>
            <a:chExt cx="8589812" cy="1785950"/>
          </a:xfrm>
        </p:grpSpPr>
        <p:grpSp>
          <p:nvGrpSpPr>
            <p:cNvPr id="5" name="Gruppieren 34"/>
            <p:cNvGrpSpPr/>
            <p:nvPr/>
          </p:nvGrpSpPr>
          <p:grpSpPr>
            <a:xfrm>
              <a:off x="2399723" y="3350007"/>
              <a:ext cx="714380" cy="571504"/>
              <a:chOff x="2389696" y="3643314"/>
              <a:chExt cx="714380" cy="571504"/>
            </a:xfrm>
          </p:grpSpPr>
          <p:sp>
            <p:nvSpPr>
              <p:cNvPr id="17" name="Rechteck 16"/>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rgbClr val="33CC33"/>
                    </a:solidFill>
                    <a:effectLst/>
                    <a:latin typeface="+mn-lt"/>
                  </a:rPr>
                  <a:t>A</a:t>
                </a:r>
              </a:p>
            </p:txBody>
          </p:sp>
          <p:sp>
            <p:nvSpPr>
              <p:cNvPr id="18"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FF0000"/>
                    </a:solidFill>
                    <a:latin typeface="Verdana"/>
                  </a:rPr>
                  <a:t>B</a:t>
                </a:r>
                <a:endParaRPr lang="de-DE" sz="2400" b="0" dirty="0" smtClean="0">
                  <a:solidFill>
                    <a:srgbClr val="001D4B"/>
                  </a:solidFill>
                  <a:latin typeface="+mn-lt"/>
                </a:endParaRPr>
              </a:p>
            </p:txBody>
          </p:sp>
        </p:grpSp>
        <p:grpSp>
          <p:nvGrpSpPr>
            <p:cNvPr id="6" name="Gruppieren 34"/>
            <p:cNvGrpSpPr/>
            <p:nvPr/>
          </p:nvGrpSpPr>
          <p:grpSpPr>
            <a:xfrm>
              <a:off x="4900053" y="3350007"/>
              <a:ext cx="714380" cy="571504"/>
              <a:chOff x="2389696" y="3643314"/>
              <a:chExt cx="714380" cy="571504"/>
            </a:xfrm>
          </p:grpSpPr>
          <p:sp>
            <p:nvSpPr>
              <p:cNvPr id="15" name="Rechteck 14"/>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33CC33"/>
                    </a:solidFill>
                    <a:latin typeface="Verdana"/>
                  </a:rPr>
                  <a:t>A</a:t>
                </a:r>
                <a:endParaRPr kumimoji="0" lang="de-DE" sz="2400" b="0" i="0" u="none" strike="noStrike" cap="none" normalizeH="0" baseline="0" dirty="0" smtClean="0">
                  <a:ln>
                    <a:noFill/>
                  </a:ln>
                  <a:solidFill>
                    <a:srgbClr val="001D4B"/>
                  </a:solidFill>
                  <a:effectLst/>
                  <a:latin typeface="+mn-lt"/>
                </a:endParaRPr>
              </a:p>
            </p:txBody>
          </p:sp>
          <p:sp>
            <p:nvSpPr>
              <p:cNvPr id="16"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0052D6"/>
                    </a:solidFill>
                    <a:latin typeface="Verdana"/>
                  </a:rPr>
                  <a:t>C</a:t>
                </a:r>
                <a:endParaRPr lang="de-DE" sz="2400" b="0" dirty="0" smtClean="0">
                  <a:solidFill>
                    <a:srgbClr val="001D4B"/>
                  </a:solidFill>
                  <a:latin typeface="+mn-lt"/>
                </a:endParaRPr>
              </a:p>
            </p:txBody>
          </p:sp>
        </p:grpSp>
        <p:grpSp>
          <p:nvGrpSpPr>
            <p:cNvPr id="7" name="Gruppieren 34"/>
            <p:cNvGrpSpPr/>
            <p:nvPr/>
          </p:nvGrpSpPr>
          <p:grpSpPr>
            <a:xfrm>
              <a:off x="7400383" y="3350007"/>
              <a:ext cx="714380" cy="571504"/>
              <a:chOff x="2389696" y="3643314"/>
              <a:chExt cx="714380" cy="571504"/>
            </a:xfrm>
          </p:grpSpPr>
          <p:sp>
            <p:nvSpPr>
              <p:cNvPr id="13" name="Rechteck 12"/>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FF0000"/>
                    </a:solidFill>
                    <a:latin typeface="Verdana"/>
                  </a:rPr>
                  <a:t>B</a:t>
                </a:r>
                <a:endParaRPr kumimoji="0" lang="de-DE" sz="2400" b="0" i="0" u="none" strike="noStrike" cap="none" normalizeH="0" baseline="0" dirty="0" smtClean="0">
                  <a:ln>
                    <a:noFill/>
                  </a:ln>
                  <a:solidFill>
                    <a:srgbClr val="001D4B"/>
                  </a:solidFill>
                  <a:effectLst/>
                  <a:latin typeface="+mn-lt"/>
                </a:endParaRPr>
              </a:p>
            </p:txBody>
          </p:sp>
          <p:sp>
            <p:nvSpPr>
              <p:cNvPr id="14"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0052D6"/>
                    </a:solidFill>
                    <a:latin typeface="Verdana"/>
                  </a:rPr>
                  <a:t>C</a:t>
                </a:r>
                <a:endParaRPr lang="de-DE" sz="2400" b="0" dirty="0" smtClean="0">
                  <a:solidFill>
                    <a:srgbClr val="001D4B"/>
                  </a:solidFill>
                  <a:latin typeface="+mn-lt"/>
                </a:endParaRPr>
              </a:p>
            </p:txBody>
          </p:sp>
        </p:grpSp>
        <p:grpSp>
          <p:nvGrpSpPr>
            <p:cNvPr id="8" name="Probability 4"/>
            <p:cNvGrpSpPr/>
            <p:nvPr/>
          </p:nvGrpSpPr>
          <p:grpSpPr>
            <a:xfrm>
              <a:off x="3089054" y="3501509"/>
              <a:ext cx="5715040" cy="276999"/>
              <a:chOff x="2143108" y="4071942"/>
              <a:chExt cx="5715040" cy="276999"/>
            </a:xfrm>
          </p:grpSpPr>
          <p:sp>
            <p:nvSpPr>
              <p:cNvPr id="10" name="Rechteck 9"/>
              <p:cNvSpPr/>
              <p:nvPr/>
            </p:nvSpPr>
            <p:spPr>
              <a:xfrm>
                <a:off x="2143108" y="4071942"/>
                <a:ext cx="714380" cy="276999"/>
              </a:xfrm>
              <a:prstGeom prst="rect">
                <a:avLst/>
              </a:prstGeom>
            </p:spPr>
            <p:txBody>
              <a:bodyPr wrap="square" lIns="0" tIns="0" rIns="0" bIns="0">
                <a:spAutoFit/>
              </a:bodyPr>
              <a:lstStyle/>
              <a:p>
                <a:r>
                  <a:rPr lang="de-DE" sz="1800" b="0" dirty="0" smtClean="0">
                    <a:solidFill>
                      <a:schemeClr val="bg1">
                        <a:lumMod val="50000"/>
                      </a:schemeClr>
                    </a:solidFill>
                    <a:latin typeface="Verdana"/>
                  </a:rPr>
                  <a:t>33%</a:t>
                </a:r>
                <a:endParaRPr lang="de-DE" sz="1800" dirty="0">
                  <a:solidFill>
                    <a:schemeClr val="bg1">
                      <a:lumMod val="50000"/>
                    </a:schemeClr>
                  </a:solidFill>
                </a:endParaRPr>
              </a:p>
            </p:txBody>
          </p:sp>
          <p:sp>
            <p:nvSpPr>
              <p:cNvPr id="11" name="Rechteck 10"/>
              <p:cNvSpPr/>
              <p:nvPr/>
            </p:nvSpPr>
            <p:spPr>
              <a:xfrm>
                <a:off x="4643438" y="4071942"/>
                <a:ext cx="714380" cy="276999"/>
              </a:xfrm>
              <a:prstGeom prst="rect">
                <a:avLst/>
              </a:prstGeom>
            </p:spPr>
            <p:txBody>
              <a:bodyPr wrap="square" lIns="0" tIns="0" rIns="0" bIns="0">
                <a:spAutoFit/>
              </a:bodyPr>
              <a:lstStyle/>
              <a:p>
                <a:r>
                  <a:rPr lang="de-DE" sz="1800" b="0" dirty="0" smtClean="0">
                    <a:solidFill>
                      <a:schemeClr val="bg1">
                        <a:lumMod val="50000"/>
                      </a:schemeClr>
                    </a:solidFill>
                    <a:latin typeface="Verdana"/>
                  </a:rPr>
                  <a:t>33%</a:t>
                </a:r>
                <a:endParaRPr lang="de-DE" sz="1800" dirty="0">
                  <a:solidFill>
                    <a:schemeClr val="bg1">
                      <a:lumMod val="50000"/>
                    </a:schemeClr>
                  </a:solidFill>
                </a:endParaRPr>
              </a:p>
            </p:txBody>
          </p:sp>
          <p:sp>
            <p:nvSpPr>
              <p:cNvPr id="12" name="Rechteck 11"/>
              <p:cNvSpPr/>
              <p:nvPr/>
            </p:nvSpPr>
            <p:spPr>
              <a:xfrm>
                <a:off x="7143768" y="4071942"/>
                <a:ext cx="714380" cy="276999"/>
              </a:xfrm>
              <a:prstGeom prst="rect">
                <a:avLst/>
              </a:prstGeom>
            </p:spPr>
            <p:txBody>
              <a:bodyPr wrap="square" lIns="0" tIns="0" rIns="0" bIns="0">
                <a:spAutoFit/>
              </a:bodyPr>
              <a:lstStyle/>
              <a:p>
                <a:r>
                  <a:rPr lang="de-DE" sz="1800" b="0" dirty="0" smtClean="0">
                    <a:solidFill>
                      <a:schemeClr val="bg1">
                        <a:lumMod val="50000"/>
                      </a:schemeClr>
                    </a:solidFill>
                    <a:latin typeface="Verdana"/>
                  </a:rPr>
                  <a:t>33%</a:t>
                </a:r>
                <a:endParaRPr lang="de-DE" sz="1800" dirty="0">
                  <a:solidFill>
                    <a:schemeClr val="bg1">
                      <a:lumMod val="50000"/>
                    </a:schemeClr>
                  </a:solidFill>
                </a:endParaRPr>
              </a:p>
            </p:txBody>
          </p:sp>
        </p:grpSp>
        <p:sp>
          <p:nvSpPr>
            <p:cNvPr id="9" name="Rechteck 8"/>
            <p:cNvSpPr/>
            <p:nvPr/>
          </p:nvSpPr>
          <p:spPr>
            <a:xfrm>
              <a:off x="214282" y="3410389"/>
              <a:ext cx="1643074" cy="400110"/>
            </a:xfrm>
            <a:prstGeom prst="rect">
              <a:avLst/>
            </a:prstGeom>
          </p:spPr>
          <p:txBody>
            <a:bodyPr wrap="square">
              <a:spAutoFit/>
            </a:bodyPr>
            <a:lstStyle/>
            <a:p>
              <a:r>
                <a:rPr lang="de-DE" sz="2000" b="0" kern="0" dirty="0" smtClean="0">
                  <a:solidFill>
                    <a:srgbClr val="001D4B"/>
                  </a:solidFill>
                  <a:latin typeface="Verdana"/>
                </a:rPr>
                <a:t>{</a:t>
              </a:r>
              <a:r>
                <a:rPr lang="de-DE" sz="2000" b="0" kern="0" dirty="0" smtClean="0">
                  <a:solidFill>
                    <a:srgbClr val="33CC33"/>
                  </a:solidFill>
                  <a:latin typeface="Verdana"/>
                </a:rPr>
                <a:t>A</a:t>
              </a:r>
              <a:r>
                <a:rPr lang="de-DE" sz="2000" b="0" kern="0" dirty="0" smtClean="0">
                  <a:solidFill>
                    <a:srgbClr val="001D4B"/>
                  </a:solidFill>
                  <a:latin typeface="Verdana"/>
                </a:rPr>
                <a:t>, </a:t>
              </a:r>
              <a:r>
                <a:rPr lang="de-DE" sz="2000" b="0" kern="0" dirty="0" smtClean="0">
                  <a:solidFill>
                    <a:srgbClr val="FF0000"/>
                  </a:solidFill>
                  <a:latin typeface="Verdana"/>
                </a:rPr>
                <a:t>B</a:t>
              </a:r>
              <a:r>
                <a:rPr lang="de-DE" sz="2000" b="0" kern="0" dirty="0" smtClean="0">
                  <a:solidFill>
                    <a:srgbClr val="001D4B"/>
                  </a:solidFill>
                  <a:latin typeface="Verdana"/>
                </a:rPr>
                <a:t>, </a:t>
              </a:r>
              <a:r>
                <a:rPr lang="de-DE" sz="2000" b="0" kern="0" dirty="0" smtClean="0">
                  <a:solidFill>
                    <a:srgbClr val="0052D6"/>
                  </a:solidFill>
                  <a:latin typeface="Verdana"/>
                </a:rPr>
                <a:t>C</a:t>
              </a:r>
              <a:r>
                <a:rPr lang="de-DE" sz="2000" b="0" kern="0" dirty="0" smtClean="0">
                  <a:solidFill>
                    <a:srgbClr val="001D4B"/>
                  </a:solidFill>
                  <a:latin typeface="Verdana"/>
                </a:rPr>
                <a:t>}</a:t>
              </a:r>
              <a:endParaRPr lang="de-DE" b="0" dirty="0"/>
            </a:p>
          </p:txBody>
        </p:sp>
        <p:grpSp>
          <p:nvGrpSpPr>
            <p:cNvPr id="20" name="Gruppieren 34"/>
            <p:cNvGrpSpPr/>
            <p:nvPr/>
          </p:nvGrpSpPr>
          <p:grpSpPr>
            <a:xfrm>
              <a:off x="2399723" y="4564453"/>
              <a:ext cx="714380" cy="571504"/>
              <a:chOff x="2389696" y="3643314"/>
              <a:chExt cx="714380" cy="571504"/>
            </a:xfrm>
          </p:grpSpPr>
          <p:sp>
            <p:nvSpPr>
              <p:cNvPr id="34" name="Rechteck 33"/>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rgbClr val="33CC33"/>
                    </a:solidFill>
                    <a:effectLst/>
                    <a:latin typeface="+mn-lt"/>
                  </a:rPr>
                  <a:t>A</a:t>
                </a:r>
              </a:p>
            </p:txBody>
          </p:sp>
          <p:sp>
            <p:nvSpPr>
              <p:cNvPr id="35"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FF0000"/>
                    </a:solidFill>
                    <a:latin typeface="Verdana"/>
                  </a:rPr>
                  <a:t>B</a:t>
                </a:r>
                <a:endParaRPr lang="de-DE" sz="2400" b="0" dirty="0" smtClean="0">
                  <a:solidFill>
                    <a:srgbClr val="001D4B"/>
                  </a:solidFill>
                  <a:latin typeface="+mn-lt"/>
                </a:endParaRPr>
              </a:p>
            </p:txBody>
          </p:sp>
        </p:grpSp>
        <p:grpSp>
          <p:nvGrpSpPr>
            <p:cNvPr id="21" name="Gruppieren 34"/>
            <p:cNvGrpSpPr/>
            <p:nvPr/>
          </p:nvGrpSpPr>
          <p:grpSpPr>
            <a:xfrm>
              <a:off x="4900053" y="4564453"/>
              <a:ext cx="714380" cy="571504"/>
              <a:chOff x="2389696" y="3643314"/>
              <a:chExt cx="714380" cy="571504"/>
            </a:xfrm>
          </p:grpSpPr>
          <p:sp>
            <p:nvSpPr>
              <p:cNvPr id="32" name="Rechteck 31"/>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33CC33"/>
                    </a:solidFill>
                    <a:latin typeface="Verdana"/>
                  </a:rPr>
                  <a:t>A</a:t>
                </a:r>
                <a:endParaRPr kumimoji="0" lang="de-DE" sz="2400" b="0" i="0" u="none" strike="noStrike" cap="none" normalizeH="0" baseline="0" dirty="0" smtClean="0">
                  <a:ln>
                    <a:noFill/>
                  </a:ln>
                  <a:solidFill>
                    <a:srgbClr val="001D4B"/>
                  </a:solidFill>
                  <a:effectLst/>
                  <a:latin typeface="+mn-lt"/>
                </a:endParaRPr>
              </a:p>
            </p:txBody>
          </p:sp>
          <p:sp>
            <p:nvSpPr>
              <p:cNvPr id="33"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de-DE" sz="2400" b="0" dirty="0" smtClean="0">
                  <a:solidFill>
                    <a:srgbClr val="001D4B"/>
                  </a:solidFill>
                  <a:latin typeface="+mn-lt"/>
                </a:endParaRPr>
              </a:p>
            </p:txBody>
          </p:sp>
        </p:grpSp>
        <p:grpSp>
          <p:nvGrpSpPr>
            <p:cNvPr id="22" name="Gruppieren 34"/>
            <p:cNvGrpSpPr/>
            <p:nvPr/>
          </p:nvGrpSpPr>
          <p:grpSpPr>
            <a:xfrm>
              <a:off x="7400383" y="4564453"/>
              <a:ext cx="714380" cy="571504"/>
              <a:chOff x="2389696" y="3643314"/>
              <a:chExt cx="714380" cy="571504"/>
            </a:xfrm>
          </p:grpSpPr>
          <p:sp>
            <p:nvSpPr>
              <p:cNvPr id="30" name="Rechteck 29"/>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FF0000"/>
                    </a:solidFill>
                    <a:latin typeface="Verdana"/>
                  </a:rPr>
                  <a:t>B</a:t>
                </a:r>
                <a:endParaRPr kumimoji="0" lang="de-DE" sz="2400" b="0" i="0" u="none" strike="noStrike" cap="none" normalizeH="0" baseline="0" dirty="0" smtClean="0">
                  <a:ln>
                    <a:noFill/>
                  </a:ln>
                  <a:solidFill>
                    <a:srgbClr val="001D4B"/>
                  </a:solidFill>
                  <a:effectLst/>
                  <a:latin typeface="+mn-lt"/>
                </a:endParaRPr>
              </a:p>
            </p:txBody>
          </p:sp>
          <p:sp>
            <p:nvSpPr>
              <p:cNvPr id="31" name="Rechteck 30"/>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de-DE" sz="2400" b="0" dirty="0" smtClean="0">
                  <a:solidFill>
                    <a:srgbClr val="001D4B"/>
                  </a:solidFill>
                  <a:latin typeface="+mn-lt"/>
                </a:endParaRPr>
              </a:p>
            </p:txBody>
          </p:sp>
        </p:grpSp>
        <p:cxnSp>
          <p:nvCxnSpPr>
            <p:cNvPr id="24" name="Gerade Verbindung mit Pfeil 23"/>
            <p:cNvCxnSpPr/>
            <p:nvPr/>
          </p:nvCxnSpPr>
          <p:spPr bwMode="auto">
            <a:xfrm rot="5400000">
              <a:off x="2439266" y="4240384"/>
              <a:ext cx="642228"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25" name="Gerade Verbindung mit Pfeil 24"/>
            <p:cNvCxnSpPr/>
            <p:nvPr/>
          </p:nvCxnSpPr>
          <p:spPr bwMode="auto">
            <a:xfrm rot="5400000">
              <a:off x="4933480" y="4249102"/>
              <a:ext cx="642228"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26" name="Gerade Verbindung mit Pfeil 25"/>
            <p:cNvCxnSpPr/>
            <p:nvPr/>
          </p:nvCxnSpPr>
          <p:spPr bwMode="auto">
            <a:xfrm rot="5400000">
              <a:off x="7435140" y="4234276"/>
              <a:ext cx="642228"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grpSp>
      <p:sp>
        <p:nvSpPr>
          <p:cNvPr id="36" name="Rechteck 35"/>
          <p:cNvSpPr/>
          <p:nvPr/>
        </p:nvSpPr>
        <p:spPr>
          <a:xfrm>
            <a:off x="214282" y="4635891"/>
            <a:ext cx="1643074" cy="400110"/>
          </a:xfrm>
          <a:prstGeom prst="rect">
            <a:avLst/>
          </a:prstGeom>
        </p:spPr>
        <p:txBody>
          <a:bodyPr wrap="square">
            <a:spAutoFit/>
          </a:bodyPr>
          <a:lstStyle/>
          <a:p>
            <a:r>
              <a:rPr lang="de-DE" sz="2000" b="0" kern="0" dirty="0" smtClean="0">
                <a:solidFill>
                  <a:srgbClr val="0052D6"/>
                </a:solidFill>
                <a:latin typeface="Verdana"/>
              </a:rPr>
              <a:t>-C</a:t>
            </a:r>
            <a:endParaRPr lang="de-DE" b="0" dirty="0"/>
          </a:p>
        </p:txBody>
      </p:sp>
      <p:grpSp>
        <p:nvGrpSpPr>
          <p:cNvPr id="68" name="Gruppieren 67"/>
          <p:cNvGrpSpPr/>
          <p:nvPr/>
        </p:nvGrpSpPr>
        <p:grpSpPr>
          <a:xfrm>
            <a:off x="2500298" y="4029026"/>
            <a:ext cx="6303796" cy="963928"/>
            <a:chOff x="2500298" y="4029026"/>
            <a:chExt cx="6303796" cy="963928"/>
          </a:xfrm>
        </p:grpSpPr>
        <p:grpSp>
          <p:nvGrpSpPr>
            <p:cNvPr id="40" name="Gruppieren 39"/>
            <p:cNvGrpSpPr/>
            <p:nvPr/>
          </p:nvGrpSpPr>
          <p:grpSpPr>
            <a:xfrm>
              <a:off x="3089054" y="4715955"/>
              <a:ext cx="5715040" cy="276999"/>
              <a:chOff x="3089054" y="4152006"/>
              <a:chExt cx="5715040" cy="276999"/>
            </a:xfrm>
          </p:grpSpPr>
          <p:sp>
            <p:nvSpPr>
              <p:cNvPr id="37" name="Rechteck 36"/>
              <p:cNvSpPr/>
              <p:nvPr/>
            </p:nvSpPr>
            <p:spPr>
              <a:xfrm>
                <a:off x="3089054" y="4152006"/>
                <a:ext cx="714380" cy="276999"/>
              </a:xfrm>
              <a:prstGeom prst="rect">
                <a:avLst/>
              </a:prstGeom>
            </p:spPr>
            <p:txBody>
              <a:bodyPr wrap="square" lIns="0" tIns="0" rIns="0" bIns="0">
                <a:spAutoFit/>
              </a:bodyPr>
              <a:lstStyle/>
              <a:p>
                <a:r>
                  <a:rPr lang="de-DE" sz="1800" b="0" dirty="0" smtClean="0">
                    <a:solidFill>
                      <a:schemeClr val="bg1">
                        <a:lumMod val="50000"/>
                      </a:schemeClr>
                    </a:solidFill>
                    <a:latin typeface="Verdana"/>
                  </a:rPr>
                  <a:t>33%</a:t>
                </a:r>
                <a:endParaRPr lang="de-DE" sz="1800" dirty="0">
                  <a:solidFill>
                    <a:schemeClr val="bg1">
                      <a:lumMod val="50000"/>
                    </a:schemeClr>
                  </a:solidFill>
                </a:endParaRPr>
              </a:p>
            </p:txBody>
          </p:sp>
          <p:sp>
            <p:nvSpPr>
              <p:cNvPr id="38" name="Rechteck 37"/>
              <p:cNvSpPr/>
              <p:nvPr/>
            </p:nvSpPr>
            <p:spPr>
              <a:xfrm>
                <a:off x="5589384" y="4152006"/>
                <a:ext cx="714380" cy="276999"/>
              </a:xfrm>
              <a:prstGeom prst="rect">
                <a:avLst/>
              </a:prstGeom>
            </p:spPr>
            <p:txBody>
              <a:bodyPr wrap="square" lIns="0" tIns="0" rIns="0" bIns="0">
                <a:spAutoFit/>
              </a:bodyPr>
              <a:lstStyle/>
              <a:p>
                <a:r>
                  <a:rPr lang="de-DE" sz="1800" b="0" dirty="0" smtClean="0">
                    <a:solidFill>
                      <a:schemeClr val="bg1">
                        <a:lumMod val="50000"/>
                      </a:schemeClr>
                    </a:solidFill>
                    <a:latin typeface="Verdana"/>
                  </a:rPr>
                  <a:t>33%</a:t>
                </a:r>
                <a:endParaRPr lang="de-DE" sz="1800" dirty="0">
                  <a:solidFill>
                    <a:schemeClr val="bg1">
                      <a:lumMod val="50000"/>
                    </a:schemeClr>
                  </a:solidFill>
                </a:endParaRPr>
              </a:p>
            </p:txBody>
          </p:sp>
          <p:sp>
            <p:nvSpPr>
              <p:cNvPr id="39" name="Rechteck 38"/>
              <p:cNvSpPr/>
              <p:nvPr/>
            </p:nvSpPr>
            <p:spPr>
              <a:xfrm>
                <a:off x="8089714" y="4152006"/>
                <a:ext cx="714380" cy="276999"/>
              </a:xfrm>
              <a:prstGeom prst="rect">
                <a:avLst/>
              </a:prstGeom>
            </p:spPr>
            <p:txBody>
              <a:bodyPr wrap="square" lIns="0" tIns="0" rIns="0" bIns="0">
                <a:spAutoFit/>
              </a:bodyPr>
              <a:lstStyle/>
              <a:p>
                <a:r>
                  <a:rPr lang="de-DE" sz="1800" b="0" dirty="0" smtClean="0">
                    <a:solidFill>
                      <a:schemeClr val="bg1">
                        <a:lumMod val="50000"/>
                      </a:schemeClr>
                    </a:solidFill>
                    <a:latin typeface="Verdana"/>
                  </a:rPr>
                  <a:t>33%</a:t>
                </a:r>
                <a:endParaRPr lang="de-DE" sz="1800" dirty="0">
                  <a:solidFill>
                    <a:schemeClr val="bg1">
                      <a:lumMod val="50000"/>
                    </a:schemeClr>
                  </a:solidFill>
                </a:endParaRPr>
              </a:p>
            </p:txBody>
          </p:sp>
        </p:grpSp>
        <p:sp>
          <p:nvSpPr>
            <p:cNvPr id="41" name="Rechteck 40"/>
            <p:cNvSpPr/>
            <p:nvPr/>
          </p:nvSpPr>
          <p:spPr>
            <a:xfrm>
              <a:off x="2500298" y="4045779"/>
              <a:ext cx="314509" cy="304360"/>
            </a:xfrm>
            <a:prstGeom prst="rect">
              <a:avLst/>
            </a:prstGeom>
          </p:spPr>
          <p:txBody>
            <a:bodyPr wrap="none">
              <a:spAutoFit/>
            </a:bodyPr>
            <a:lstStyle/>
            <a:p>
              <a:r>
                <a:rPr lang="de-DE" sz="1600" b="0" dirty="0" smtClean="0">
                  <a:solidFill>
                    <a:srgbClr val="001D4B"/>
                  </a:solidFill>
                  <a:latin typeface="+mn-lt"/>
                </a:rPr>
                <a:t>1</a:t>
              </a:r>
              <a:endParaRPr lang="de-DE" sz="1600" b="0" dirty="0">
                <a:solidFill>
                  <a:srgbClr val="001D4B"/>
                </a:solidFill>
                <a:latin typeface="+mn-lt"/>
              </a:endParaRPr>
            </a:p>
          </p:txBody>
        </p:sp>
        <p:sp>
          <p:nvSpPr>
            <p:cNvPr id="42" name="Rechteck 41"/>
            <p:cNvSpPr/>
            <p:nvPr/>
          </p:nvSpPr>
          <p:spPr>
            <a:xfrm>
              <a:off x="5000628" y="4029026"/>
              <a:ext cx="314509" cy="304360"/>
            </a:xfrm>
            <a:prstGeom prst="rect">
              <a:avLst/>
            </a:prstGeom>
          </p:spPr>
          <p:txBody>
            <a:bodyPr wrap="none">
              <a:spAutoFit/>
            </a:bodyPr>
            <a:lstStyle/>
            <a:p>
              <a:r>
                <a:rPr lang="de-DE" sz="1600" b="0" dirty="0" smtClean="0">
                  <a:solidFill>
                    <a:srgbClr val="001D4B"/>
                  </a:solidFill>
                  <a:latin typeface="+mn-lt"/>
                </a:rPr>
                <a:t>1</a:t>
              </a:r>
              <a:endParaRPr lang="de-DE" sz="1600" b="0" dirty="0">
                <a:solidFill>
                  <a:srgbClr val="001D4B"/>
                </a:solidFill>
                <a:latin typeface="+mn-lt"/>
              </a:endParaRPr>
            </a:p>
          </p:txBody>
        </p:sp>
        <p:sp>
          <p:nvSpPr>
            <p:cNvPr id="43" name="Rechteck 42"/>
            <p:cNvSpPr/>
            <p:nvPr/>
          </p:nvSpPr>
          <p:spPr>
            <a:xfrm>
              <a:off x="7500958" y="4029026"/>
              <a:ext cx="314509" cy="304360"/>
            </a:xfrm>
            <a:prstGeom prst="rect">
              <a:avLst/>
            </a:prstGeom>
          </p:spPr>
          <p:txBody>
            <a:bodyPr wrap="none">
              <a:spAutoFit/>
            </a:bodyPr>
            <a:lstStyle/>
            <a:p>
              <a:r>
                <a:rPr lang="de-DE" sz="1600" b="0" dirty="0" smtClean="0">
                  <a:solidFill>
                    <a:srgbClr val="001D4B"/>
                  </a:solidFill>
                  <a:latin typeface="+mn-lt"/>
                </a:rPr>
                <a:t>1</a:t>
              </a:r>
              <a:endParaRPr lang="de-DE" sz="1600" b="0" dirty="0">
                <a:solidFill>
                  <a:srgbClr val="001D4B"/>
                </a:solidFill>
                <a:latin typeface="+mn-lt"/>
              </a:endParaRPr>
            </a:p>
          </p:txBody>
        </p:sp>
      </p:grpSp>
      <p:sp>
        <p:nvSpPr>
          <p:cNvPr id="45" name="Rechteck 44"/>
          <p:cNvSpPr/>
          <p:nvPr/>
        </p:nvSpPr>
        <p:spPr>
          <a:xfrm>
            <a:off x="168722" y="5878855"/>
            <a:ext cx="1643074" cy="400110"/>
          </a:xfrm>
          <a:prstGeom prst="rect">
            <a:avLst/>
          </a:prstGeom>
        </p:spPr>
        <p:txBody>
          <a:bodyPr wrap="square">
            <a:spAutoFit/>
          </a:bodyPr>
          <a:lstStyle/>
          <a:p>
            <a:r>
              <a:rPr lang="de-DE" sz="2000" b="0" kern="0" dirty="0" smtClean="0">
                <a:solidFill>
                  <a:srgbClr val="0052D6"/>
                </a:solidFill>
                <a:latin typeface="Verdana"/>
              </a:rPr>
              <a:t>+C</a:t>
            </a:r>
            <a:endParaRPr lang="de-DE" b="0" dirty="0"/>
          </a:p>
        </p:txBody>
      </p:sp>
      <p:grpSp>
        <p:nvGrpSpPr>
          <p:cNvPr id="85" name="Gruppieren 84"/>
          <p:cNvGrpSpPr/>
          <p:nvPr/>
        </p:nvGrpSpPr>
        <p:grpSpPr>
          <a:xfrm>
            <a:off x="2402982" y="5786454"/>
            <a:ext cx="5715040" cy="571504"/>
            <a:chOff x="2402982" y="5786454"/>
            <a:chExt cx="5715040" cy="571504"/>
          </a:xfrm>
        </p:grpSpPr>
        <p:grpSp>
          <p:nvGrpSpPr>
            <p:cNvPr id="47" name="Gruppieren 34"/>
            <p:cNvGrpSpPr/>
            <p:nvPr/>
          </p:nvGrpSpPr>
          <p:grpSpPr>
            <a:xfrm>
              <a:off x="2402982" y="5786454"/>
              <a:ext cx="714380" cy="571504"/>
              <a:chOff x="2389696" y="3643314"/>
              <a:chExt cx="714380" cy="571504"/>
            </a:xfrm>
          </p:grpSpPr>
          <p:sp>
            <p:nvSpPr>
              <p:cNvPr id="57" name="Rechteck 56"/>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rgbClr val="33CC33"/>
                    </a:solidFill>
                    <a:effectLst/>
                    <a:latin typeface="+mn-lt"/>
                  </a:rPr>
                  <a:t>A</a:t>
                </a:r>
              </a:p>
            </p:txBody>
          </p:sp>
          <p:sp>
            <p:nvSpPr>
              <p:cNvPr id="58"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FF0000"/>
                    </a:solidFill>
                    <a:latin typeface="Verdana"/>
                  </a:rPr>
                  <a:t>B</a:t>
                </a:r>
                <a:endParaRPr lang="de-DE" sz="2400" b="0" dirty="0" smtClean="0">
                  <a:solidFill>
                    <a:srgbClr val="001D4B"/>
                  </a:solidFill>
                  <a:latin typeface="+mn-lt"/>
                </a:endParaRPr>
              </a:p>
            </p:txBody>
          </p:sp>
        </p:grpSp>
        <p:grpSp>
          <p:nvGrpSpPr>
            <p:cNvPr id="48" name="Gruppieren 34"/>
            <p:cNvGrpSpPr/>
            <p:nvPr/>
          </p:nvGrpSpPr>
          <p:grpSpPr>
            <a:xfrm>
              <a:off x="4903312" y="5786454"/>
              <a:ext cx="714380" cy="571504"/>
              <a:chOff x="2389696" y="3643314"/>
              <a:chExt cx="714380" cy="571504"/>
            </a:xfrm>
          </p:grpSpPr>
          <p:sp>
            <p:nvSpPr>
              <p:cNvPr id="55" name="Rechteck 54"/>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33CC33"/>
                    </a:solidFill>
                    <a:latin typeface="Verdana"/>
                  </a:rPr>
                  <a:t>A</a:t>
                </a:r>
                <a:endParaRPr kumimoji="0" lang="de-DE" sz="2400" b="0" i="0" u="none" strike="noStrike" cap="none" normalizeH="0" baseline="0" dirty="0" smtClean="0">
                  <a:ln>
                    <a:noFill/>
                  </a:ln>
                  <a:solidFill>
                    <a:srgbClr val="001D4B"/>
                  </a:solidFill>
                  <a:effectLst/>
                  <a:latin typeface="+mn-lt"/>
                </a:endParaRPr>
              </a:p>
            </p:txBody>
          </p:sp>
          <p:sp>
            <p:nvSpPr>
              <p:cNvPr id="56"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0052D6"/>
                    </a:solidFill>
                    <a:latin typeface="Verdana"/>
                  </a:rPr>
                  <a:t>C</a:t>
                </a:r>
                <a:endParaRPr lang="de-DE" sz="2400" b="0" dirty="0" smtClean="0">
                  <a:solidFill>
                    <a:srgbClr val="001D4B"/>
                  </a:solidFill>
                  <a:latin typeface="+mn-lt"/>
                </a:endParaRPr>
              </a:p>
            </p:txBody>
          </p:sp>
        </p:grpSp>
        <p:grpSp>
          <p:nvGrpSpPr>
            <p:cNvPr id="49" name="Gruppieren 34"/>
            <p:cNvGrpSpPr/>
            <p:nvPr/>
          </p:nvGrpSpPr>
          <p:grpSpPr>
            <a:xfrm>
              <a:off x="7403642" y="5786454"/>
              <a:ext cx="714380" cy="571504"/>
              <a:chOff x="2389696" y="3643314"/>
              <a:chExt cx="714380" cy="571504"/>
            </a:xfrm>
          </p:grpSpPr>
          <p:sp>
            <p:nvSpPr>
              <p:cNvPr id="53" name="Rechteck 52"/>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FF0000"/>
                    </a:solidFill>
                    <a:latin typeface="Verdana"/>
                  </a:rPr>
                  <a:t>B</a:t>
                </a:r>
                <a:endParaRPr kumimoji="0" lang="de-DE" sz="2400" b="0" i="0" u="none" strike="noStrike" cap="none" normalizeH="0" baseline="0" dirty="0" smtClean="0">
                  <a:ln>
                    <a:noFill/>
                  </a:ln>
                  <a:solidFill>
                    <a:srgbClr val="001D4B"/>
                  </a:solidFill>
                  <a:effectLst/>
                  <a:latin typeface="+mn-lt"/>
                </a:endParaRPr>
              </a:p>
            </p:txBody>
          </p:sp>
          <p:sp>
            <p:nvSpPr>
              <p:cNvPr id="54" name="Rechteck 53"/>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0052D6"/>
                    </a:solidFill>
                    <a:latin typeface="Verdana"/>
                  </a:rPr>
                  <a:t>C</a:t>
                </a:r>
                <a:endParaRPr lang="de-DE" sz="2400" b="0" dirty="0" smtClean="0">
                  <a:solidFill>
                    <a:srgbClr val="001D4B"/>
                  </a:solidFill>
                  <a:latin typeface="+mn-lt"/>
                </a:endParaRPr>
              </a:p>
            </p:txBody>
          </p:sp>
        </p:grpSp>
      </p:grpSp>
      <p:grpSp>
        <p:nvGrpSpPr>
          <p:cNvPr id="84" name="Gruppieren 83"/>
          <p:cNvGrpSpPr/>
          <p:nvPr/>
        </p:nvGrpSpPr>
        <p:grpSpPr>
          <a:xfrm>
            <a:off x="2762845" y="5135957"/>
            <a:ext cx="4997462" cy="657054"/>
            <a:chOff x="2762845" y="5135957"/>
            <a:chExt cx="4997462" cy="657054"/>
          </a:xfrm>
        </p:grpSpPr>
        <p:cxnSp>
          <p:nvCxnSpPr>
            <p:cNvPr id="50" name="Gerade Verbindung mit Pfeil 49"/>
            <p:cNvCxnSpPr/>
            <p:nvPr/>
          </p:nvCxnSpPr>
          <p:spPr bwMode="auto">
            <a:xfrm rot="5400000">
              <a:off x="2442525" y="5462385"/>
              <a:ext cx="642228"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51" name="Gerade Verbindung mit Pfeil 50"/>
            <p:cNvCxnSpPr/>
            <p:nvPr/>
          </p:nvCxnSpPr>
          <p:spPr bwMode="auto">
            <a:xfrm rot="5400000">
              <a:off x="4936739" y="5471103"/>
              <a:ext cx="642228"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52" name="Gerade Verbindung mit Pfeil 51"/>
            <p:cNvCxnSpPr/>
            <p:nvPr/>
          </p:nvCxnSpPr>
          <p:spPr bwMode="auto">
            <a:xfrm rot="5400000">
              <a:off x="7438399" y="5456277"/>
              <a:ext cx="642228"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grpSp>
      <p:grpSp>
        <p:nvGrpSpPr>
          <p:cNvPr id="69" name="Gruppieren 68"/>
          <p:cNvGrpSpPr/>
          <p:nvPr/>
        </p:nvGrpSpPr>
        <p:grpSpPr>
          <a:xfrm>
            <a:off x="214283" y="4834117"/>
            <a:ext cx="571503" cy="1247786"/>
            <a:chOff x="214283" y="4834117"/>
            <a:chExt cx="571503" cy="1247786"/>
          </a:xfrm>
        </p:grpSpPr>
        <p:grpSp>
          <p:nvGrpSpPr>
            <p:cNvPr id="61" name="C-D"/>
            <p:cNvGrpSpPr/>
            <p:nvPr/>
          </p:nvGrpSpPr>
          <p:grpSpPr>
            <a:xfrm>
              <a:off x="642911" y="4834117"/>
              <a:ext cx="142875" cy="1247786"/>
              <a:chOff x="214283" y="4071941"/>
              <a:chExt cx="142875" cy="1247786"/>
            </a:xfrm>
          </p:grpSpPr>
          <p:cxnSp>
            <p:nvCxnSpPr>
              <p:cNvPr id="62" name="Gerade Verbindung mit Pfeil 61"/>
              <p:cNvCxnSpPr/>
              <p:nvPr/>
            </p:nvCxnSpPr>
            <p:spPr bwMode="auto">
              <a:xfrm rot="16200000" flipH="1">
                <a:off x="-409588" y="4695812"/>
                <a:ext cx="1247772" cy="30"/>
              </a:xfrm>
              <a:prstGeom prst="straightConnector1">
                <a:avLst/>
              </a:prstGeom>
              <a:solidFill>
                <a:schemeClr val="accent1"/>
              </a:solidFill>
              <a:ln w="25400" cap="flat" cmpd="sng" algn="ctr">
                <a:solidFill>
                  <a:srgbClr val="0052D6"/>
                </a:solidFill>
                <a:prstDash val="solid"/>
                <a:round/>
                <a:headEnd type="none" w="med" len="med"/>
                <a:tailEnd type="none" w="lg" len="lg"/>
              </a:ln>
              <a:effectLst/>
            </p:spPr>
          </p:cxnSp>
          <p:cxnSp>
            <p:nvCxnSpPr>
              <p:cNvPr id="63" name="Gerade Verbindung mit Pfeil 62"/>
              <p:cNvCxnSpPr/>
              <p:nvPr/>
            </p:nvCxnSpPr>
            <p:spPr bwMode="auto">
              <a:xfrm rot="10800000" flipV="1">
                <a:off x="214283" y="4071941"/>
                <a:ext cx="142875" cy="1"/>
              </a:xfrm>
              <a:prstGeom prst="straightConnector1">
                <a:avLst/>
              </a:prstGeom>
              <a:solidFill>
                <a:schemeClr val="accent1"/>
              </a:solidFill>
              <a:ln w="25400" cap="flat" cmpd="sng" algn="ctr">
                <a:solidFill>
                  <a:srgbClr val="0052D6"/>
                </a:solidFill>
                <a:prstDash val="solid"/>
                <a:round/>
                <a:headEnd type="none" w="med" len="med"/>
                <a:tailEnd type="none" w="lg" len="lg"/>
              </a:ln>
              <a:effectLst/>
            </p:spPr>
          </p:cxnSp>
          <p:cxnSp>
            <p:nvCxnSpPr>
              <p:cNvPr id="64" name="Gerade Verbindung mit Pfeil 63"/>
              <p:cNvCxnSpPr/>
              <p:nvPr/>
            </p:nvCxnSpPr>
            <p:spPr bwMode="auto">
              <a:xfrm rot="10800000" flipV="1">
                <a:off x="214283" y="5319726"/>
                <a:ext cx="142875" cy="1"/>
              </a:xfrm>
              <a:prstGeom prst="straightConnector1">
                <a:avLst/>
              </a:prstGeom>
              <a:solidFill>
                <a:schemeClr val="accent1"/>
              </a:solidFill>
              <a:ln w="25400" cap="flat" cmpd="sng" algn="ctr">
                <a:solidFill>
                  <a:srgbClr val="0052D6"/>
                </a:solidFill>
                <a:prstDash val="solid"/>
                <a:round/>
                <a:headEnd type="none" w="med" len="med"/>
                <a:tailEnd type="none" w="lg" len="lg"/>
              </a:ln>
              <a:effectLst/>
            </p:spPr>
          </p:cxnSp>
        </p:grpSp>
        <p:sp>
          <p:nvSpPr>
            <p:cNvPr id="66" name="Rechteck 65"/>
            <p:cNvSpPr/>
            <p:nvPr/>
          </p:nvSpPr>
          <p:spPr>
            <a:xfrm rot="16200000">
              <a:off x="24647" y="5260591"/>
              <a:ext cx="779381" cy="400110"/>
            </a:xfrm>
            <a:prstGeom prst="rect">
              <a:avLst/>
            </a:prstGeom>
          </p:spPr>
          <p:txBody>
            <a:bodyPr wrap="none">
              <a:spAutoFit/>
            </a:bodyPr>
            <a:lstStyle/>
            <a:p>
              <a:pPr lvl="0"/>
              <a:r>
                <a:rPr lang="de-DE" sz="2000" b="0" kern="0" dirty="0" smtClean="0">
                  <a:solidFill>
                    <a:srgbClr val="0052D6"/>
                  </a:solidFill>
                  <a:latin typeface="Verdana"/>
                </a:rPr>
                <a:t>Pair!</a:t>
              </a:r>
              <a:endParaRPr lang="de-DE" b="0" dirty="0">
                <a:solidFill>
                  <a:srgbClr val="808080"/>
                </a:solidFill>
              </a:endParaRPr>
            </a:p>
          </p:txBody>
        </p:sp>
      </p:grpSp>
      <p:grpSp>
        <p:nvGrpSpPr>
          <p:cNvPr id="75" name="Gruppieren 39"/>
          <p:cNvGrpSpPr/>
          <p:nvPr/>
        </p:nvGrpSpPr>
        <p:grpSpPr>
          <a:xfrm>
            <a:off x="3089054" y="5946269"/>
            <a:ext cx="5715040" cy="276999"/>
            <a:chOff x="3089054" y="4152006"/>
            <a:chExt cx="5715040" cy="276999"/>
          </a:xfrm>
        </p:grpSpPr>
        <p:sp>
          <p:nvSpPr>
            <p:cNvPr id="79" name="Rechteck 78"/>
            <p:cNvSpPr/>
            <p:nvPr/>
          </p:nvSpPr>
          <p:spPr>
            <a:xfrm>
              <a:off x="3089054" y="4152006"/>
              <a:ext cx="714380" cy="276999"/>
            </a:xfrm>
            <a:prstGeom prst="rect">
              <a:avLst/>
            </a:prstGeom>
          </p:spPr>
          <p:txBody>
            <a:bodyPr wrap="square" lIns="0" tIns="0" rIns="0" bIns="0">
              <a:spAutoFit/>
            </a:bodyPr>
            <a:lstStyle/>
            <a:p>
              <a:r>
                <a:rPr lang="de-DE" sz="1800" b="0" dirty="0" smtClean="0">
                  <a:solidFill>
                    <a:schemeClr val="bg1">
                      <a:lumMod val="50000"/>
                    </a:schemeClr>
                  </a:solidFill>
                  <a:latin typeface="Verdana"/>
                </a:rPr>
                <a:t>33%</a:t>
              </a:r>
              <a:endParaRPr lang="de-DE" sz="1800" dirty="0">
                <a:solidFill>
                  <a:schemeClr val="bg1">
                    <a:lumMod val="50000"/>
                  </a:schemeClr>
                </a:solidFill>
              </a:endParaRPr>
            </a:p>
          </p:txBody>
        </p:sp>
        <p:sp>
          <p:nvSpPr>
            <p:cNvPr id="80" name="Rechteck 79"/>
            <p:cNvSpPr/>
            <p:nvPr/>
          </p:nvSpPr>
          <p:spPr>
            <a:xfrm>
              <a:off x="5589384" y="4152006"/>
              <a:ext cx="714380" cy="276999"/>
            </a:xfrm>
            <a:prstGeom prst="rect">
              <a:avLst/>
            </a:prstGeom>
          </p:spPr>
          <p:txBody>
            <a:bodyPr wrap="square" lIns="0" tIns="0" rIns="0" bIns="0">
              <a:spAutoFit/>
            </a:bodyPr>
            <a:lstStyle/>
            <a:p>
              <a:r>
                <a:rPr lang="de-DE" sz="1800" b="0" dirty="0" smtClean="0">
                  <a:solidFill>
                    <a:schemeClr val="bg1">
                      <a:lumMod val="50000"/>
                    </a:schemeClr>
                  </a:solidFill>
                  <a:latin typeface="Verdana"/>
                </a:rPr>
                <a:t>33%</a:t>
              </a:r>
              <a:endParaRPr lang="de-DE" sz="1800" dirty="0">
                <a:solidFill>
                  <a:schemeClr val="bg1">
                    <a:lumMod val="50000"/>
                  </a:schemeClr>
                </a:solidFill>
              </a:endParaRPr>
            </a:p>
          </p:txBody>
        </p:sp>
        <p:sp>
          <p:nvSpPr>
            <p:cNvPr id="81" name="Rechteck 80"/>
            <p:cNvSpPr/>
            <p:nvPr/>
          </p:nvSpPr>
          <p:spPr>
            <a:xfrm>
              <a:off x="8089714" y="4152006"/>
              <a:ext cx="714380" cy="276999"/>
            </a:xfrm>
            <a:prstGeom prst="rect">
              <a:avLst/>
            </a:prstGeom>
          </p:spPr>
          <p:txBody>
            <a:bodyPr wrap="square" lIns="0" tIns="0" rIns="0" bIns="0">
              <a:spAutoFit/>
            </a:bodyPr>
            <a:lstStyle/>
            <a:p>
              <a:r>
                <a:rPr lang="de-DE" sz="1800" b="0" dirty="0" smtClean="0">
                  <a:solidFill>
                    <a:schemeClr val="bg1">
                      <a:lumMod val="50000"/>
                    </a:schemeClr>
                  </a:solidFill>
                  <a:latin typeface="Verdana"/>
                </a:rPr>
                <a:t>33%</a:t>
              </a:r>
              <a:endParaRPr lang="de-DE" sz="1800" dirty="0">
                <a:solidFill>
                  <a:schemeClr val="bg1">
                    <a:lumMod val="50000"/>
                  </a:schemeClr>
                </a:solidFill>
              </a:endParaRPr>
            </a:p>
          </p:txBody>
        </p:sp>
      </p:grpSp>
      <p:grpSp>
        <p:nvGrpSpPr>
          <p:cNvPr id="82" name="Gruppieren 81"/>
          <p:cNvGrpSpPr/>
          <p:nvPr/>
        </p:nvGrpSpPr>
        <p:grpSpPr>
          <a:xfrm>
            <a:off x="2500298" y="5259340"/>
            <a:ext cx="5315169" cy="321113"/>
            <a:chOff x="2500298" y="5259340"/>
            <a:chExt cx="5315169" cy="321113"/>
          </a:xfrm>
        </p:grpSpPr>
        <p:sp>
          <p:nvSpPr>
            <p:cNvPr id="76" name="Rechteck 75"/>
            <p:cNvSpPr/>
            <p:nvPr/>
          </p:nvSpPr>
          <p:spPr>
            <a:xfrm>
              <a:off x="2500298" y="5276093"/>
              <a:ext cx="314509" cy="304360"/>
            </a:xfrm>
            <a:prstGeom prst="rect">
              <a:avLst/>
            </a:prstGeom>
          </p:spPr>
          <p:txBody>
            <a:bodyPr wrap="none">
              <a:spAutoFit/>
            </a:bodyPr>
            <a:lstStyle/>
            <a:p>
              <a:r>
                <a:rPr lang="de-DE" sz="1600" b="0" dirty="0" smtClean="0">
                  <a:solidFill>
                    <a:srgbClr val="001D4B"/>
                  </a:solidFill>
                  <a:latin typeface="+mn-lt"/>
                </a:rPr>
                <a:t>1</a:t>
              </a:r>
              <a:endParaRPr lang="de-DE" sz="1600" b="0" dirty="0">
                <a:solidFill>
                  <a:srgbClr val="001D4B"/>
                </a:solidFill>
                <a:latin typeface="+mn-lt"/>
              </a:endParaRPr>
            </a:p>
          </p:txBody>
        </p:sp>
        <p:sp>
          <p:nvSpPr>
            <p:cNvPr id="77" name="Rechteck 76"/>
            <p:cNvSpPr/>
            <p:nvPr/>
          </p:nvSpPr>
          <p:spPr>
            <a:xfrm>
              <a:off x="5000628" y="5259340"/>
              <a:ext cx="314509" cy="304360"/>
            </a:xfrm>
            <a:prstGeom prst="rect">
              <a:avLst/>
            </a:prstGeom>
          </p:spPr>
          <p:txBody>
            <a:bodyPr wrap="none">
              <a:spAutoFit/>
            </a:bodyPr>
            <a:lstStyle/>
            <a:p>
              <a:r>
                <a:rPr lang="de-DE" sz="1600" b="0" dirty="0" smtClean="0">
                  <a:solidFill>
                    <a:srgbClr val="001D4B"/>
                  </a:solidFill>
                  <a:latin typeface="+mn-lt"/>
                </a:rPr>
                <a:t>1</a:t>
              </a:r>
              <a:endParaRPr lang="de-DE" sz="1600" b="0" dirty="0">
                <a:solidFill>
                  <a:srgbClr val="001D4B"/>
                </a:solidFill>
                <a:latin typeface="+mn-lt"/>
              </a:endParaRPr>
            </a:p>
          </p:txBody>
        </p:sp>
        <p:sp>
          <p:nvSpPr>
            <p:cNvPr id="78" name="Rechteck 77"/>
            <p:cNvSpPr/>
            <p:nvPr/>
          </p:nvSpPr>
          <p:spPr>
            <a:xfrm>
              <a:off x="7500958" y="5259340"/>
              <a:ext cx="314509" cy="304360"/>
            </a:xfrm>
            <a:prstGeom prst="rect">
              <a:avLst/>
            </a:prstGeom>
          </p:spPr>
          <p:txBody>
            <a:bodyPr wrap="none">
              <a:spAutoFit/>
            </a:bodyPr>
            <a:lstStyle/>
            <a:p>
              <a:r>
                <a:rPr lang="de-DE" sz="1600" b="0" dirty="0" smtClean="0">
                  <a:solidFill>
                    <a:srgbClr val="001D4B"/>
                  </a:solidFill>
                  <a:latin typeface="+mn-lt"/>
                </a:rPr>
                <a:t>1</a:t>
              </a:r>
              <a:endParaRPr lang="de-DE" sz="1600" b="0" dirty="0">
                <a:solidFill>
                  <a:srgbClr val="001D4B"/>
                </a:solidFill>
                <a:latin typeface="+mn-lt"/>
              </a:endParaRPr>
            </a:p>
          </p:txBody>
        </p:sp>
      </p:grpSp>
      <p:grpSp>
        <p:nvGrpSpPr>
          <p:cNvPr id="97" name="Gruppieren 96"/>
          <p:cNvGrpSpPr/>
          <p:nvPr/>
        </p:nvGrpSpPr>
        <p:grpSpPr>
          <a:xfrm>
            <a:off x="168722" y="4829452"/>
            <a:ext cx="7949300" cy="1528506"/>
            <a:chOff x="168722" y="4829452"/>
            <a:chExt cx="7949300" cy="1528506"/>
          </a:xfrm>
        </p:grpSpPr>
        <p:grpSp>
          <p:nvGrpSpPr>
            <p:cNvPr id="98" name="Gruppieren 34"/>
            <p:cNvGrpSpPr/>
            <p:nvPr/>
          </p:nvGrpSpPr>
          <p:grpSpPr>
            <a:xfrm>
              <a:off x="168722" y="5786454"/>
              <a:ext cx="7949300" cy="571504"/>
              <a:chOff x="500034" y="3336599"/>
              <a:chExt cx="7949300" cy="571504"/>
            </a:xfrm>
          </p:grpSpPr>
          <p:sp>
            <p:nvSpPr>
              <p:cNvPr id="104" name="Rechteck 103"/>
              <p:cNvSpPr/>
              <p:nvPr/>
            </p:nvSpPr>
            <p:spPr>
              <a:xfrm>
                <a:off x="500034" y="3429000"/>
                <a:ext cx="1643074" cy="400110"/>
              </a:xfrm>
              <a:prstGeom prst="rect">
                <a:avLst/>
              </a:prstGeom>
            </p:spPr>
            <p:txBody>
              <a:bodyPr wrap="square">
                <a:spAutoFit/>
              </a:bodyPr>
              <a:lstStyle/>
              <a:p>
                <a:r>
                  <a:rPr lang="de-DE" sz="2000" b="0" kern="0" dirty="0" smtClean="0">
                    <a:solidFill>
                      <a:srgbClr val="CC9900"/>
                    </a:solidFill>
                    <a:latin typeface="Verdana"/>
                  </a:rPr>
                  <a:t>+D</a:t>
                </a:r>
                <a:endParaRPr lang="de-DE" b="0" dirty="0">
                  <a:solidFill>
                    <a:srgbClr val="CC9900"/>
                  </a:solidFill>
                </a:endParaRPr>
              </a:p>
            </p:txBody>
          </p:sp>
          <p:grpSp>
            <p:nvGrpSpPr>
              <p:cNvPr id="105" name="Gruppieren 34"/>
              <p:cNvGrpSpPr/>
              <p:nvPr/>
            </p:nvGrpSpPr>
            <p:grpSpPr>
              <a:xfrm>
                <a:off x="2734294" y="3336599"/>
                <a:ext cx="714380" cy="571504"/>
                <a:chOff x="2389696" y="3643314"/>
                <a:chExt cx="714380" cy="571504"/>
              </a:xfrm>
            </p:grpSpPr>
            <p:sp>
              <p:nvSpPr>
                <p:cNvPr id="112" name="Rechteck 111"/>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rgbClr val="33CC33"/>
                      </a:solidFill>
                      <a:effectLst/>
                      <a:latin typeface="+mn-lt"/>
                    </a:rPr>
                    <a:t>A</a:t>
                  </a:r>
                </a:p>
              </p:txBody>
            </p:sp>
            <p:sp>
              <p:nvSpPr>
                <p:cNvPr id="113"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FF0000"/>
                      </a:solidFill>
                      <a:latin typeface="Verdana"/>
                    </a:rPr>
                    <a:t>B</a:t>
                  </a:r>
                  <a:endParaRPr lang="de-DE" sz="2400" b="0" dirty="0" smtClean="0">
                    <a:solidFill>
                      <a:srgbClr val="001D4B"/>
                    </a:solidFill>
                    <a:latin typeface="+mn-lt"/>
                  </a:endParaRPr>
                </a:p>
              </p:txBody>
            </p:sp>
          </p:grpSp>
          <p:grpSp>
            <p:nvGrpSpPr>
              <p:cNvPr id="106" name="Gruppieren 34"/>
              <p:cNvGrpSpPr/>
              <p:nvPr/>
            </p:nvGrpSpPr>
            <p:grpSpPr>
              <a:xfrm>
                <a:off x="5234624" y="3336599"/>
                <a:ext cx="714380" cy="571504"/>
                <a:chOff x="2389696" y="3643314"/>
                <a:chExt cx="714380" cy="571504"/>
              </a:xfrm>
            </p:grpSpPr>
            <p:sp>
              <p:nvSpPr>
                <p:cNvPr id="110" name="Rechteck 109"/>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33CC33"/>
                      </a:solidFill>
                      <a:latin typeface="Verdana"/>
                    </a:rPr>
                    <a:t>A</a:t>
                  </a:r>
                  <a:endParaRPr kumimoji="0" lang="de-DE" sz="2400" b="0" i="0" u="none" strike="noStrike" cap="none" normalizeH="0" baseline="0" dirty="0" smtClean="0">
                    <a:ln>
                      <a:noFill/>
                    </a:ln>
                    <a:solidFill>
                      <a:srgbClr val="001D4B"/>
                    </a:solidFill>
                    <a:effectLst/>
                    <a:latin typeface="+mn-lt"/>
                  </a:endParaRPr>
                </a:p>
              </p:txBody>
            </p:sp>
            <p:sp>
              <p:nvSpPr>
                <p:cNvPr id="111" name="Rechteck 36"/>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CC9900"/>
                      </a:solidFill>
                      <a:latin typeface="Verdana"/>
                    </a:rPr>
                    <a:t>D</a:t>
                  </a:r>
                  <a:endParaRPr lang="de-DE" sz="2400" b="0" dirty="0" smtClean="0">
                    <a:solidFill>
                      <a:srgbClr val="001D4B"/>
                    </a:solidFill>
                    <a:latin typeface="+mn-lt"/>
                  </a:endParaRPr>
                </a:p>
              </p:txBody>
            </p:sp>
          </p:grpSp>
          <p:grpSp>
            <p:nvGrpSpPr>
              <p:cNvPr id="107" name="Gruppieren 34"/>
              <p:cNvGrpSpPr/>
              <p:nvPr/>
            </p:nvGrpSpPr>
            <p:grpSpPr>
              <a:xfrm>
                <a:off x="7734954" y="3336599"/>
                <a:ext cx="714380" cy="571504"/>
                <a:chOff x="2389696" y="3643314"/>
                <a:chExt cx="714380" cy="571504"/>
              </a:xfrm>
            </p:grpSpPr>
            <p:sp>
              <p:nvSpPr>
                <p:cNvPr id="108" name="Rechteck 107"/>
                <p:cNvSpPr/>
                <p:nvPr/>
              </p:nvSpPr>
              <p:spPr bwMode="auto">
                <a:xfrm>
                  <a:off x="2389696" y="3643314"/>
                  <a:ext cx="357190" cy="57150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FF0000"/>
                      </a:solidFill>
                      <a:latin typeface="Verdana"/>
                    </a:rPr>
                    <a:t>B</a:t>
                  </a:r>
                  <a:endParaRPr kumimoji="0" lang="de-DE" sz="2400" b="0" i="0" u="none" strike="noStrike" cap="none" normalizeH="0" baseline="0" dirty="0" smtClean="0">
                    <a:ln>
                      <a:noFill/>
                    </a:ln>
                    <a:solidFill>
                      <a:srgbClr val="001D4B"/>
                    </a:solidFill>
                    <a:effectLst/>
                    <a:latin typeface="+mn-lt"/>
                  </a:endParaRPr>
                </a:p>
              </p:txBody>
            </p:sp>
            <p:sp>
              <p:nvSpPr>
                <p:cNvPr id="109" name="Rechteck 108"/>
                <p:cNvSpPr/>
                <p:nvPr/>
              </p:nvSpPr>
              <p:spPr bwMode="auto">
                <a:xfrm>
                  <a:off x="2746886" y="3643314"/>
                  <a:ext cx="357190" cy="571504"/>
                </a:xfrm>
                <a:prstGeom prst="rect">
                  <a:avLst/>
                </a:prstGeom>
                <a:no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r>
                    <a:rPr lang="de-DE" sz="2400" b="0" kern="0" dirty="0" smtClean="0">
                      <a:solidFill>
                        <a:srgbClr val="CC9900"/>
                      </a:solidFill>
                      <a:latin typeface="Verdana"/>
                    </a:rPr>
                    <a:t>D</a:t>
                  </a:r>
                  <a:endParaRPr lang="de-DE" sz="2400" b="0" dirty="0" smtClean="0">
                    <a:solidFill>
                      <a:srgbClr val="001D4B"/>
                    </a:solidFill>
                    <a:latin typeface="+mn-lt"/>
                  </a:endParaRPr>
                </a:p>
              </p:txBody>
            </p:sp>
          </p:grpSp>
        </p:grpSp>
        <p:cxnSp>
          <p:nvCxnSpPr>
            <p:cNvPr id="99" name="Gerade Verbindung mit Pfeil 98"/>
            <p:cNvCxnSpPr/>
            <p:nvPr/>
          </p:nvCxnSpPr>
          <p:spPr bwMode="auto">
            <a:xfrm rot="10800000" flipV="1">
              <a:off x="642911" y="4834117"/>
              <a:ext cx="142875" cy="1"/>
            </a:xfrm>
            <a:prstGeom prst="straightConnector1">
              <a:avLst/>
            </a:prstGeom>
            <a:solidFill>
              <a:schemeClr val="accent1"/>
            </a:solidFill>
            <a:ln w="25400" cap="flat" cmpd="sng" algn="ctr">
              <a:solidFill>
                <a:srgbClr val="0052D6"/>
              </a:solidFill>
              <a:prstDash val="solid"/>
              <a:round/>
              <a:headEnd type="none" w="med" len="med"/>
              <a:tailEnd type="none" w="lg" len="lg"/>
            </a:ln>
            <a:effectLst/>
          </p:spPr>
        </p:cxnSp>
        <p:cxnSp>
          <p:nvCxnSpPr>
            <p:cNvPr id="100" name="Gerade Verbindung mit Pfeil 99"/>
            <p:cNvCxnSpPr/>
            <p:nvPr/>
          </p:nvCxnSpPr>
          <p:spPr bwMode="auto">
            <a:xfrm rot="10800000" flipV="1">
              <a:off x="642911" y="6081902"/>
              <a:ext cx="142875" cy="1"/>
            </a:xfrm>
            <a:prstGeom prst="straightConnector1">
              <a:avLst/>
            </a:prstGeom>
            <a:solidFill>
              <a:schemeClr val="accent1"/>
            </a:solidFill>
            <a:ln w="25400" cap="flat" cmpd="sng" algn="ctr">
              <a:solidFill>
                <a:srgbClr val="CC9900"/>
              </a:solidFill>
              <a:prstDash val="solid"/>
              <a:round/>
              <a:headEnd type="none" w="med" len="med"/>
              <a:tailEnd type="none" w="lg" len="lg"/>
            </a:ln>
            <a:effectLst/>
          </p:spPr>
        </p:cxnSp>
        <p:sp>
          <p:nvSpPr>
            <p:cNvPr id="101" name="Rechteck 100"/>
            <p:cNvSpPr/>
            <p:nvPr/>
          </p:nvSpPr>
          <p:spPr>
            <a:xfrm rot="16200000">
              <a:off x="24647" y="5260591"/>
              <a:ext cx="779381" cy="400110"/>
            </a:xfrm>
            <a:prstGeom prst="rect">
              <a:avLst/>
            </a:prstGeom>
          </p:spPr>
          <p:txBody>
            <a:bodyPr wrap="none">
              <a:spAutoFit/>
            </a:bodyPr>
            <a:lstStyle/>
            <a:p>
              <a:pPr lvl="0"/>
              <a:r>
                <a:rPr lang="de-DE" sz="2000" b="0" kern="0" dirty="0" smtClean="0">
                  <a:solidFill>
                    <a:srgbClr val="0052D6"/>
                  </a:solidFill>
                  <a:latin typeface="Verdana"/>
                </a:rPr>
                <a:t>Pair!</a:t>
              </a:r>
              <a:endParaRPr lang="de-DE" b="0" dirty="0">
                <a:solidFill>
                  <a:srgbClr val="808080"/>
                </a:solidFill>
              </a:endParaRPr>
            </a:p>
          </p:txBody>
        </p:sp>
        <p:cxnSp>
          <p:nvCxnSpPr>
            <p:cNvPr id="102" name="Gerade Verbindung mit Pfeil 101"/>
            <p:cNvCxnSpPr/>
            <p:nvPr/>
          </p:nvCxnSpPr>
          <p:spPr bwMode="auto">
            <a:xfrm rot="5400000">
              <a:off x="322232" y="5150130"/>
              <a:ext cx="642943" cy="1588"/>
            </a:xfrm>
            <a:prstGeom prst="straightConnector1">
              <a:avLst/>
            </a:prstGeom>
            <a:solidFill>
              <a:schemeClr val="accent1"/>
            </a:solidFill>
            <a:ln w="25400" cap="flat" cmpd="sng" algn="ctr">
              <a:solidFill>
                <a:srgbClr val="0052D6"/>
              </a:solidFill>
              <a:prstDash val="solid"/>
              <a:round/>
              <a:headEnd type="none" w="med" len="med"/>
              <a:tailEnd type="none" w="lg" len="lg"/>
            </a:ln>
            <a:effectLst/>
          </p:spPr>
        </p:cxnSp>
        <p:cxnSp>
          <p:nvCxnSpPr>
            <p:cNvPr id="103" name="Gerade Verbindung mit Pfeil 102"/>
            <p:cNvCxnSpPr/>
            <p:nvPr/>
          </p:nvCxnSpPr>
          <p:spPr bwMode="auto">
            <a:xfrm rot="5400000">
              <a:off x="322232" y="5767194"/>
              <a:ext cx="642943" cy="1588"/>
            </a:xfrm>
            <a:prstGeom prst="straightConnector1">
              <a:avLst/>
            </a:prstGeom>
            <a:solidFill>
              <a:schemeClr val="accent1"/>
            </a:solidFill>
            <a:ln w="25400" cap="flat" cmpd="sng" algn="ctr">
              <a:solidFill>
                <a:srgbClr val="CC9900"/>
              </a:solidFill>
              <a:prstDash val="solid"/>
              <a:round/>
              <a:headEnd type="none" w="med" len="med"/>
              <a:tailEnd type="none" w="lg" len="lg"/>
            </a:ln>
            <a:effectLst/>
          </p:spPr>
        </p:cxnSp>
      </p:grpSp>
      <p:sp>
        <p:nvSpPr>
          <p:cNvPr id="86" name="Rechteck 85"/>
          <p:cNvSpPr/>
          <p:nvPr/>
        </p:nvSpPr>
        <p:spPr>
          <a:xfrm>
            <a:off x="1357290" y="4500570"/>
            <a:ext cx="4000528" cy="1015663"/>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wrap="square">
            <a:spAutoFit/>
          </a:bodyPr>
          <a:lstStyle/>
          <a:p>
            <a:pPr algn="l"/>
            <a:r>
              <a:rPr lang="de-DE" sz="2000" b="0" dirty="0" err="1" smtClean="0">
                <a:solidFill>
                  <a:srgbClr val="001D4B"/>
                </a:solidFill>
                <a:latin typeface="+mn-lt"/>
              </a:rPr>
              <a:t>Direct</a:t>
            </a:r>
            <a:r>
              <a:rPr lang="de-DE" sz="2000" b="0" dirty="0" smtClean="0">
                <a:solidFill>
                  <a:srgbClr val="001D4B"/>
                </a:solidFill>
                <a:latin typeface="+mn-lt"/>
              </a:rPr>
              <a:t> </a:t>
            </a:r>
            <a:r>
              <a:rPr lang="de-DE" sz="2000" b="0" dirty="0" err="1" smtClean="0">
                <a:solidFill>
                  <a:srgbClr val="001D4B"/>
                </a:solidFill>
                <a:latin typeface="+mn-lt"/>
              </a:rPr>
              <a:t>pairing</a:t>
            </a:r>
            <a:r>
              <a:rPr lang="de-DE" sz="2000" b="0" dirty="0" smtClean="0">
                <a:solidFill>
                  <a:srgbClr val="001D4B"/>
                </a:solidFill>
                <a:latin typeface="+mn-lt"/>
              </a:rPr>
              <a:t> </a:t>
            </a:r>
            <a:r>
              <a:rPr lang="de-DE" sz="2000" b="0" dirty="0" err="1" smtClean="0">
                <a:solidFill>
                  <a:srgbClr val="001D4B"/>
                </a:solidFill>
                <a:latin typeface="+mn-lt"/>
              </a:rPr>
              <a:t>would</a:t>
            </a:r>
            <a:r>
              <a:rPr lang="de-DE" sz="2000" b="0" dirty="0" smtClean="0">
                <a:solidFill>
                  <a:srgbClr val="001D4B"/>
                </a:solidFill>
                <a:latin typeface="+mn-lt"/>
              </a:rPr>
              <a:t> </a:t>
            </a:r>
            <a:r>
              <a:rPr lang="de-DE" sz="2000" b="0" dirty="0" err="1" smtClean="0">
                <a:solidFill>
                  <a:srgbClr val="001D4B"/>
                </a:solidFill>
                <a:latin typeface="+mn-lt"/>
              </a:rPr>
              <a:t>require</a:t>
            </a:r>
            <a:r>
              <a:rPr lang="de-DE" sz="2000" b="0" dirty="0" smtClean="0">
                <a:solidFill>
                  <a:srgbClr val="001D4B"/>
                </a:solidFill>
                <a:latin typeface="+mn-lt"/>
              </a:rPr>
              <a:t> </a:t>
            </a:r>
            <a:r>
              <a:rPr lang="de-DE" sz="2000" b="0" dirty="0" err="1" smtClean="0">
                <a:solidFill>
                  <a:srgbClr val="001D4B"/>
                </a:solidFill>
                <a:latin typeface="+mn-lt"/>
              </a:rPr>
              <a:t>entire</a:t>
            </a:r>
            <a:r>
              <a:rPr lang="de-DE" sz="2000" b="0" dirty="0" smtClean="0">
                <a:solidFill>
                  <a:srgbClr val="001D4B"/>
                </a:solidFill>
                <a:latin typeface="+mn-lt"/>
              </a:rPr>
              <a:t> </a:t>
            </a:r>
            <a:r>
              <a:rPr lang="de-DE" sz="2000" b="0" dirty="0" err="1" smtClean="0">
                <a:solidFill>
                  <a:srgbClr val="001D4B"/>
                </a:solidFill>
                <a:latin typeface="+mn-lt"/>
              </a:rPr>
              <a:t>deletion</a:t>
            </a:r>
            <a:r>
              <a:rPr lang="de-DE" sz="2000" b="0" dirty="0" smtClean="0">
                <a:solidFill>
                  <a:srgbClr val="001D4B"/>
                </a:solidFill>
                <a:latin typeface="+mn-lt"/>
              </a:rPr>
              <a:t> </a:t>
            </a:r>
            <a:r>
              <a:rPr lang="de-DE" sz="2000" b="0" dirty="0" err="1" smtClean="0">
                <a:solidFill>
                  <a:srgbClr val="001D4B"/>
                </a:solidFill>
                <a:latin typeface="+mn-lt"/>
              </a:rPr>
              <a:t>history</a:t>
            </a:r>
            <a:endParaRPr lang="de-DE" sz="2000" b="0" dirty="0" smtClean="0">
              <a:solidFill>
                <a:srgbClr val="001D4B"/>
              </a:solidFill>
              <a:latin typeface="+mn-lt"/>
            </a:endParaRPr>
          </a:p>
          <a:p>
            <a:pPr algn="l"/>
            <a:r>
              <a:rPr lang="de-DE" sz="2000" b="0" dirty="0" smtClean="0">
                <a:solidFill>
                  <a:srgbClr val="001D4B"/>
                </a:solidFill>
                <a:sym typeface="Wingdings" pitchFamily="2" charset="2"/>
              </a:rPr>
              <a:t> </a:t>
            </a:r>
            <a:r>
              <a:rPr lang="de-DE" sz="2000" b="0" dirty="0" err="1" smtClean="0">
                <a:solidFill>
                  <a:srgbClr val="001D4B"/>
                </a:solidFill>
              </a:rPr>
              <a:t>Use</a:t>
            </a:r>
            <a:r>
              <a:rPr lang="de-DE" sz="2000" b="0" dirty="0" smtClean="0">
                <a:solidFill>
                  <a:srgbClr val="001D4B"/>
                </a:solidFill>
              </a:rPr>
              <a:t> a </a:t>
            </a:r>
            <a:r>
              <a:rPr lang="de-DE" sz="2000" b="0" i="1" dirty="0" err="1" smtClean="0">
                <a:solidFill>
                  <a:srgbClr val="001D4B"/>
                </a:solidFill>
              </a:rPr>
              <a:t>randomized</a:t>
            </a:r>
            <a:r>
              <a:rPr lang="de-DE" sz="2000" b="0" i="1" dirty="0" smtClean="0">
                <a:solidFill>
                  <a:srgbClr val="001D4B"/>
                </a:solidFill>
              </a:rPr>
              <a:t> </a:t>
            </a:r>
            <a:r>
              <a:rPr lang="de-DE" sz="2000" b="0" dirty="0" err="1" smtClean="0">
                <a:solidFill>
                  <a:srgbClr val="001D4B"/>
                </a:solidFill>
              </a:rPr>
              <a:t>pairing</a:t>
            </a:r>
            <a:endParaRPr lang="de-DE" sz="2000" b="0" dirty="0" smtClean="0">
              <a:solidFill>
                <a:srgbClr val="001D4B"/>
              </a:solidFill>
              <a:latin typeface="+mn-lt"/>
            </a:endParaRPr>
          </a:p>
        </p:txBody>
      </p:sp>
      <p:cxnSp>
        <p:nvCxnSpPr>
          <p:cNvPr id="87" name="Gerade Verbindung mit Pfeil 86"/>
          <p:cNvCxnSpPr>
            <a:stCxn id="86" idx="1"/>
          </p:cNvCxnSpPr>
          <p:nvPr/>
        </p:nvCxnSpPr>
        <p:spPr bwMode="auto">
          <a:xfrm rot="10800000" flipV="1">
            <a:off x="714348" y="5008402"/>
            <a:ext cx="642942" cy="492300"/>
          </a:xfrm>
          <a:prstGeom prst="straightConnector1">
            <a:avLst/>
          </a:prstGeom>
          <a:solidFill>
            <a:schemeClr val="accent1"/>
          </a:solidFill>
          <a:ln w="25400" cap="flat" cmpd="sng" algn="ctr">
            <a:solidFill>
              <a:schemeClr val="tx1"/>
            </a:solidFill>
            <a:prstDash val="solid"/>
            <a:round/>
            <a:headEnd type="none" w="med" len="med"/>
            <a:tailEnd type="none" w="lg" len="lg"/>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8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5" grpId="0"/>
      <p:bldP spid="45" grpId="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Bernoulli Sampling &amp; Multisets</a:t>
            </a:r>
            <a:endParaRPr lang="de-DE" dirty="0"/>
          </a:p>
        </p:txBody>
      </p:sp>
      <p:sp>
        <p:nvSpPr>
          <p:cNvPr id="61" name="Inhaltsplatzhalter 60"/>
          <p:cNvSpPr>
            <a:spLocks noGrp="1"/>
          </p:cNvSpPr>
          <p:nvPr>
            <p:ph idx="1"/>
          </p:nvPr>
        </p:nvSpPr>
        <p:spPr/>
        <p:txBody>
          <a:bodyPr/>
          <a:lstStyle/>
          <a:p>
            <a:r>
              <a:rPr lang="de-DE" dirty="0" err="1" smtClean="0"/>
              <a:t>Why</a:t>
            </a:r>
            <a:r>
              <a:rPr lang="de-DE" dirty="0" smtClean="0"/>
              <a:t> </a:t>
            </a:r>
            <a:r>
              <a:rPr lang="de-DE" dirty="0" err="1" smtClean="0"/>
              <a:t>multisets</a:t>
            </a:r>
            <a:r>
              <a:rPr lang="de-DE" dirty="0" smtClean="0"/>
              <a:t>?</a:t>
            </a:r>
          </a:p>
          <a:p>
            <a:pPr lvl="1"/>
            <a:r>
              <a:rPr lang="de-DE" dirty="0" err="1" smtClean="0"/>
              <a:t>Only</a:t>
            </a:r>
            <a:r>
              <a:rPr lang="de-DE" dirty="0" smtClean="0"/>
              <a:t> </a:t>
            </a:r>
            <a:r>
              <a:rPr lang="de-DE" dirty="0" err="1" smtClean="0"/>
              <a:t>columns</a:t>
            </a:r>
            <a:r>
              <a:rPr lang="de-DE" dirty="0" smtClean="0"/>
              <a:t> relevant </a:t>
            </a:r>
            <a:r>
              <a:rPr lang="de-DE" dirty="0" err="1" smtClean="0"/>
              <a:t>for</a:t>
            </a:r>
            <a:r>
              <a:rPr lang="de-DE" dirty="0" smtClean="0"/>
              <a:t> </a:t>
            </a:r>
            <a:r>
              <a:rPr lang="de-DE" dirty="0" err="1" smtClean="0"/>
              <a:t>analysis</a:t>
            </a:r>
            <a:r>
              <a:rPr lang="de-DE" dirty="0" smtClean="0"/>
              <a:t> </a:t>
            </a:r>
            <a:r>
              <a:rPr lang="de-DE" dirty="0" err="1" smtClean="0"/>
              <a:t>are</a:t>
            </a:r>
            <a:r>
              <a:rPr lang="de-DE" dirty="0" smtClean="0"/>
              <a:t> </a:t>
            </a:r>
            <a:r>
              <a:rPr lang="de-DE" dirty="0" err="1" smtClean="0"/>
              <a:t>stored</a:t>
            </a:r>
            <a:r>
              <a:rPr lang="de-DE" dirty="0" smtClean="0"/>
              <a:t> in </a:t>
            </a:r>
            <a:r>
              <a:rPr lang="de-DE" dirty="0" err="1" smtClean="0"/>
              <a:t>the</a:t>
            </a:r>
            <a:r>
              <a:rPr lang="de-DE" dirty="0" smtClean="0"/>
              <a:t> sample</a:t>
            </a:r>
          </a:p>
          <a:p>
            <a:pPr lvl="1"/>
            <a:r>
              <a:rPr lang="de-DE" dirty="0" smtClean="0"/>
              <a:t>May not </a:t>
            </a:r>
            <a:r>
              <a:rPr lang="de-DE" dirty="0" err="1" smtClean="0"/>
              <a:t>include</a:t>
            </a:r>
            <a:r>
              <a:rPr lang="de-DE" dirty="0" smtClean="0"/>
              <a:t> </a:t>
            </a:r>
            <a:r>
              <a:rPr lang="de-DE" dirty="0" err="1" smtClean="0"/>
              <a:t>the</a:t>
            </a:r>
            <a:r>
              <a:rPr lang="de-DE" dirty="0" smtClean="0"/>
              <a:t> </a:t>
            </a:r>
            <a:r>
              <a:rPr lang="de-DE" dirty="0" err="1" smtClean="0"/>
              <a:t>primary</a:t>
            </a:r>
            <a:r>
              <a:rPr lang="de-DE" dirty="0" smtClean="0"/>
              <a:t> </a:t>
            </a:r>
            <a:r>
              <a:rPr lang="de-DE" dirty="0" err="1" smtClean="0"/>
              <a:t>key</a:t>
            </a:r>
            <a:endParaRPr lang="de-DE" dirty="0" smtClean="0"/>
          </a:p>
          <a:p>
            <a:pPr lvl="1"/>
            <a:endParaRPr lang="de-DE" dirty="0" smtClean="0"/>
          </a:p>
          <a:p>
            <a:r>
              <a:rPr lang="de-DE" dirty="0" smtClean="0"/>
              <a:t>Bernoulli </a:t>
            </a:r>
            <a:r>
              <a:rPr lang="de-DE" dirty="0" err="1" smtClean="0"/>
              <a:t>sampling</a:t>
            </a:r>
            <a:r>
              <a:rPr lang="de-DE" dirty="0" smtClean="0"/>
              <a:t> on </a:t>
            </a:r>
            <a:r>
              <a:rPr lang="de-DE" dirty="0" err="1" smtClean="0"/>
              <a:t>multisets</a:t>
            </a:r>
            <a:endParaRPr lang="de-DE" dirty="0" smtClean="0"/>
          </a:p>
          <a:p>
            <a:pPr lvl="1"/>
            <a:r>
              <a:rPr lang="de-DE" dirty="0" err="1" smtClean="0"/>
              <a:t>Insertions</a:t>
            </a:r>
            <a:endParaRPr lang="de-DE" dirty="0" smtClean="0"/>
          </a:p>
          <a:p>
            <a:pPr lvl="2"/>
            <a:r>
              <a:rPr lang="de-DE" dirty="0" err="1" smtClean="0"/>
              <a:t>Accept</a:t>
            </a:r>
            <a:r>
              <a:rPr lang="de-DE" dirty="0" smtClean="0"/>
              <a:t> </a:t>
            </a:r>
            <a:r>
              <a:rPr lang="de-DE" dirty="0" err="1" smtClean="0"/>
              <a:t>with</a:t>
            </a:r>
            <a:r>
              <a:rPr lang="de-DE" dirty="0" smtClean="0"/>
              <a:t> </a:t>
            </a:r>
            <a:r>
              <a:rPr lang="de-DE" dirty="0" err="1" smtClean="0"/>
              <a:t>probability</a:t>
            </a:r>
            <a:r>
              <a:rPr lang="de-DE" dirty="0" smtClean="0"/>
              <a:t> </a:t>
            </a:r>
            <a:r>
              <a:rPr lang="de-DE" i="1" dirty="0" smtClean="0"/>
              <a:t>q</a:t>
            </a:r>
            <a:r>
              <a:rPr lang="de-DE" dirty="0" smtClean="0"/>
              <a:t>, </a:t>
            </a:r>
            <a:r>
              <a:rPr lang="de-DE" dirty="0" err="1" smtClean="0"/>
              <a:t>reject</a:t>
            </a:r>
            <a:r>
              <a:rPr lang="de-DE" dirty="0" smtClean="0"/>
              <a:t> </a:t>
            </a:r>
            <a:r>
              <a:rPr lang="de-DE" dirty="0" err="1" smtClean="0"/>
              <a:t>otherwise</a:t>
            </a:r>
            <a:endParaRPr lang="de-DE" dirty="0" smtClean="0"/>
          </a:p>
          <a:p>
            <a:pPr lvl="2"/>
            <a:endParaRPr lang="de-DE" dirty="0" smtClean="0"/>
          </a:p>
          <a:p>
            <a:pPr lvl="2"/>
            <a:endParaRPr lang="de-DE" dirty="0" smtClean="0"/>
          </a:p>
          <a:p>
            <a:pPr lvl="2"/>
            <a:endParaRPr lang="de-DE" dirty="0" smtClean="0"/>
          </a:p>
          <a:p>
            <a:pPr lvl="1"/>
            <a:r>
              <a:rPr lang="de-DE" dirty="0" err="1" smtClean="0"/>
              <a:t>Deletions</a:t>
            </a:r>
            <a:r>
              <a:rPr lang="de-DE" dirty="0" smtClean="0"/>
              <a:t> </a:t>
            </a:r>
          </a:p>
          <a:p>
            <a:pPr lvl="2"/>
            <a:r>
              <a:rPr lang="de-DE" dirty="0" smtClean="0"/>
              <a:t>Pick a </a:t>
            </a:r>
            <a:r>
              <a:rPr lang="de-DE" dirty="0" err="1" smtClean="0"/>
              <a:t>random</a:t>
            </a:r>
            <a:r>
              <a:rPr lang="de-DE" dirty="0" smtClean="0"/>
              <a:t> </a:t>
            </a:r>
            <a:r>
              <a:rPr lang="de-DE" dirty="0" err="1" smtClean="0"/>
              <a:t>copy</a:t>
            </a:r>
            <a:r>
              <a:rPr lang="de-DE" dirty="0" smtClean="0"/>
              <a:t> </a:t>
            </a:r>
            <a:r>
              <a:rPr lang="de-DE" dirty="0" err="1" smtClean="0"/>
              <a:t>and</a:t>
            </a:r>
            <a:r>
              <a:rPr lang="de-DE" dirty="0" smtClean="0"/>
              <a:t> </a:t>
            </a:r>
            <a:r>
              <a:rPr lang="de-DE" dirty="0" err="1" smtClean="0"/>
              <a:t>undo</a:t>
            </a:r>
            <a:r>
              <a:rPr lang="de-DE" dirty="0" smtClean="0"/>
              <a:t> </a:t>
            </a:r>
            <a:r>
              <a:rPr lang="de-DE" dirty="0" err="1" smtClean="0"/>
              <a:t>its</a:t>
            </a:r>
            <a:r>
              <a:rPr lang="de-DE" dirty="0" smtClean="0"/>
              <a:t> </a:t>
            </a:r>
            <a:r>
              <a:rPr lang="de-DE" dirty="0" err="1" smtClean="0"/>
              <a:t>insertion</a:t>
            </a:r>
            <a:endParaRPr lang="de-DE" dirty="0" smtClean="0"/>
          </a:p>
          <a:p>
            <a:pPr lvl="2"/>
            <a:r>
              <a:rPr lang="de-DE" dirty="0" smtClean="0"/>
              <a:t>Sample </a:t>
            </a:r>
            <a:r>
              <a:rPr lang="de-DE" dirty="0" err="1" smtClean="0"/>
              <a:t>size</a:t>
            </a:r>
            <a:r>
              <a:rPr lang="de-DE" dirty="0" smtClean="0"/>
              <a:t> </a:t>
            </a:r>
            <a:r>
              <a:rPr lang="de-DE" dirty="0" err="1" smtClean="0"/>
              <a:t>is</a:t>
            </a:r>
            <a:r>
              <a:rPr lang="de-DE" dirty="0" smtClean="0"/>
              <a:t> </a:t>
            </a:r>
            <a:r>
              <a:rPr lang="de-DE" dirty="0" err="1" smtClean="0"/>
              <a:t>reduced</a:t>
            </a:r>
            <a:r>
              <a:rPr lang="de-DE" dirty="0" smtClean="0"/>
              <a:t> </a:t>
            </a:r>
            <a:r>
              <a:rPr lang="de-DE" dirty="0" err="1" smtClean="0"/>
              <a:t>when</a:t>
            </a:r>
            <a:r>
              <a:rPr lang="de-DE" dirty="0" smtClean="0"/>
              <a:t> </a:t>
            </a:r>
            <a:r>
              <a:rPr lang="de-DE" dirty="0" err="1" smtClean="0"/>
              <a:t>picked</a:t>
            </a:r>
            <a:r>
              <a:rPr lang="de-DE" dirty="0" smtClean="0"/>
              <a:t> </a:t>
            </a:r>
            <a:r>
              <a:rPr lang="de-DE" dirty="0" err="1" smtClean="0"/>
              <a:t>copy</a:t>
            </a:r>
            <a:r>
              <a:rPr lang="de-DE" dirty="0" smtClean="0"/>
              <a:t> was </a:t>
            </a:r>
            <a:r>
              <a:rPr lang="de-DE" dirty="0" err="1" smtClean="0"/>
              <a:t>sampled</a:t>
            </a:r>
            <a:endParaRPr lang="de-DE" dirty="0" smtClean="0"/>
          </a:p>
          <a:p>
            <a:pPr lvl="3"/>
            <a:r>
              <a:rPr lang="de-DE" dirty="0" err="1" smtClean="0"/>
              <a:t>Occurs</a:t>
            </a:r>
            <a:r>
              <a:rPr lang="de-DE" dirty="0" smtClean="0"/>
              <a:t> </a:t>
            </a:r>
            <a:r>
              <a:rPr lang="de-DE" dirty="0" err="1" smtClean="0"/>
              <a:t>with</a:t>
            </a:r>
            <a:r>
              <a:rPr lang="de-DE" dirty="0" smtClean="0"/>
              <a:t> </a:t>
            </a:r>
            <a:r>
              <a:rPr lang="de-DE" dirty="0" err="1" smtClean="0"/>
              <a:t>probability</a:t>
            </a:r>
            <a:r>
              <a:rPr lang="de-DE" dirty="0" smtClean="0"/>
              <a:t> #sample/#</a:t>
            </a:r>
            <a:r>
              <a:rPr lang="de-DE" dirty="0" err="1" smtClean="0"/>
              <a:t>base</a:t>
            </a:r>
            <a:endParaRPr lang="de-DE" dirty="0" smtClean="0"/>
          </a:p>
          <a:p>
            <a:pPr lvl="3"/>
            <a:r>
              <a:rPr lang="de-DE" b="1" dirty="0" err="1" smtClean="0"/>
              <a:t>We</a:t>
            </a:r>
            <a:r>
              <a:rPr lang="de-DE" b="1" dirty="0" smtClean="0"/>
              <a:t> </a:t>
            </a:r>
            <a:r>
              <a:rPr lang="de-DE" b="1" dirty="0" err="1" smtClean="0"/>
              <a:t>know</a:t>
            </a:r>
            <a:r>
              <a:rPr lang="de-DE" b="1" dirty="0" smtClean="0"/>
              <a:t> #sample but not #</a:t>
            </a:r>
            <a:r>
              <a:rPr lang="de-DE" b="1" dirty="0" err="1" smtClean="0"/>
              <a:t>base</a:t>
            </a:r>
            <a:endParaRPr lang="de-DE" b="1" dirty="0"/>
          </a:p>
        </p:txBody>
      </p:sp>
      <p:sp>
        <p:nvSpPr>
          <p:cNvPr id="66" name="Ellipse 65"/>
          <p:cNvSpPr/>
          <p:nvPr/>
        </p:nvSpPr>
        <p:spPr bwMode="auto">
          <a:xfrm>
            <a:off x="1500166" y="3929066"/>
            <a:ext cx="642942" cy="64294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67" name="Ellipse 66"/>
          <p:cNvSpPr/>
          <p:nvPr/>
        </p:nvSpPr>
        <p:spPr bwMode="auto">
          <a:xfrm>
            <a:off x="1500166" y="3929066"/>
            <a:ext cx="642942" cy="642942"/>
          </a:xfrm>
          <a:prstGeom prst="ellipse">
            <a:avLst/>
          </a:prstGeom>
          <a:noFill/>
          <a:ln w="25400" cap="flat" cmpd="sng" algn="ctr">
            <a:solidFill>
              <a:schemeClr val="tx1"/>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68" name="Ellipse 67"/>
          <p:cNvSpPr/>
          <p:nvPr/>
        </p:nvSpPr>
        <p:spPr bwMode="auto">
          <a:xfrm>
            <a:off x="2500298" y="3929066"/>
            <a:ext cx="642942" cy="64294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69" name="Ellipse 68"/>
          <p:cNvSpPr/>
          <p:nvPr/>
        </p:nvSpPr>
        <p:spPr bwMode="auto">
          <a:xfrm>
            <a:off x="571472" y="3929066"/>
            <a:ext cx="642942" cy="64294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70" name="Ellipse 69"/>
          <p:cNvSpPr/>
          <p:nvPr/>
        </p:nvSpPr>
        <p:spPr bwMode="auto">
          <a:xfrm>
            <a:off x="571472" y="3929066"/>
            <a:ext cx="642942" cy="642942"/>
          </a:xfrm>
          <a:prstGeom prst="ellipse">
            <a:avLst/>
          </a:prstGeom>
          <a:no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bg1">
                    <a:lumMod val="50000"/>
                  </a:schemeClr>
                </a:solidFill>
                <a:latin typeface="Verdana"/>
              </a:rPr>
              <a:t>A</a:t>
            </a:r>
            <a:endParaRPr kumimoji="0" lang="de-DE" sz="1000" b="1" i="0" u="none" strike="noStrike" cap="none" normalizeH="0" baseline="0" dirty="0" smtClean="0">
              <a:ln>
                <a:noFill/>
              </a:ln>
              <a:solidFill>
                <a:schemeClr val="bg1">
                  <a:lumMod val="50000"/>
                </a:schemeClr>
              </a:solidFill>
              <a:effectLst/>
              <a:latin typeface="Microsoft Sans Serif" pitchFamily="34" charset="0"/>
            </a:endParaRPr>
          </a:p>
        </p:txBody>
      </p:sp>
      <p:sp>
        <p:nvSpPr>
          <p:cNvPr id="71" name="Ellipse 70"/>
          <p:cNvSpPr/>
          <p:nvPr/>
        </p:nvSpPr>
        <p:spPr bwMode="auto">
          <a:xfrm>
            <a:off x="5286380" y="3929066"/>
            <a:ext cx="642942" cy="642942"/>
          </a:xfrm>
          <a:prstGeom prst="ellipse">
            <a:avLst/>
          </a:prstGeom>
          <a:no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bg1">
                    <a:lumMod val="50000"/>
                  </a:schemeClr>
                </a:solidFill>
                <a:latin typeface="Verdana"/>
              </a:rPr>
              <a:t>A</a:t>
            </a:r>
            <a:endParaRPr kumimoji="0" lang="de-DE" sz="1000" b="1" i="0" u="none" strike="noStrike" cap="none" normalizeH="0" baseline="0" dirty="0" smtClean="0">
              <a:ln>
                <a:noFill/>
              </a:ln>
              <a:solidFill>
                <a:schemeClr val="bg1">
                  <a:lumMod val="50000"/>
                </a:schemeClr>
              </a:solidFill>
              <a:effectLst/>
              <a:latin typeface="Microsoft Sans Serif" pitchFamily="34" charset="0"/>
            </a:endParaRPr>
          </a:p>
        </p:txBody>
      </p:sp>
      <p:sp>
        <p:nvSpPr>
          <p:cNvPr id="72" name="Ellipse 71"/>
          <p:cNvSpPr/>
          <p:nvPr/>
        </p:nvSpPr>
        <p:spPr bwMode="auto">
          <a:xfrm>
            <a:off x="4357686" y="3929066"/>
            <a:ext cx="642942" cy="642942"/>
          </a:xfrm>
          <a:prstGeom prst="ellipse">
            <a:avLst/>
          </a:prstGeom>
          <a:noFill/>
          <a:ln w="25400" cap="flat" cmpd="sng" algn="ctr">
            <a:solidFill>
              <a:schemeClr val="tx1"/>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73" name="Ellipse 72"/>
          <p:cNvSpPr/>
          <p:nvPr/>
        </p:nvSpPr>
        <p:spPr bwMode="auto">
          <a:xfrm>
            <a:off x="3428992" y="3929066"/>
            <a:ext cx="642942" cy="642942"/>
          </a:xfrm>
          <a:prstGeom prst="ellipse">
            <a:avLst/>
          </a:prstGeom>
          <a:no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bg1">
                    <a:lumMod val="50000"/>
                  </a:schemeClr>
                </a:solidFill>
                <a:latin typeface="Verdana"/>
              </a:rPr>
              <a:t>A</a:t>
            </a:r>
            <a:endParaRPr kumimoji="0" lang="de-DE" sz="1000" b="1" i="0" u="none" strike="noStrike" cap="none" normalizeH="0" baseline="0" dirty="0" smtClean="0">
              <a:ln>
                <a:noFill/>
              </a:ln>
              <a:solidFill>
                <a:schemeClr val="bg1">
                  <a:lumMod val="50000"/>
                </a:schemeClr>
              </a:solidFill>
              <a:effectLst/>
              <a:latin typeface="Microsoft Sans Serif" pitchFamily="34" charset="0"/>
            </a:endParaRPr>
          </a:p>
        </p:txBody>
      </p:sp>
      <p:sp>
        <p:nvSpPr>
          <p:cNvPr id="74" name="Ellipse 73"/>
          <p:cNvSpPr/>
          <p:nvPr/>
        </p:nvSpPr>
        <p:spPr bwMode="auto">
          <a:xfrm>
            <a:off x="6215074" y="3929066"/>
            <a:ext cx="642942" cy="642942"/>
          </a:xfrm>
          <a:prstGeom prst="ellipse">
            <a:avLst/>
          </a:prstGeom>
          <a:noFill/>
          <a:ln w="25400" cap="flat" cmpd="sng" algn="ctr">
            <a:solidFill>
              <a:schemeClr val="tx1"/>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76" name="Pfeil nach oben 75"/>
          <p:cNvSpPr/>
          <p:nvPr/>
        </p:nvSpPr>
        <p:spPr bwMode="auto">
          <a:xfrm>
            <a:off x="2605710" y="4593026"/>
            <a:ext cx="428628" cy="428628"/>
          </a:xfrm>
          <a:prstGeom prst="up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smtClean="0">
              <a:ln>
                <a:noFill/>
              </a:ln>
              <a:solidFill>
                <a:schemeClr val="bg2"/>
              </a:solidFill>
              <a:effectLst/>
              <a:latin typeface="Microsoft Sans Serif" pitchFamily="34" charset="0"/>
            </a:endParaRPr>
          </a:p>
        </p:txBody>
      </p:sp>
      <p:sp>
        <p:nvSpPr>
          <p:cNvPr id="87" name="Pfeil nach oben 86"/>
          <p:cNvSpPr/>
          <p:nvPr/>
        </p:nvSpPr>
        <p:spPr bwMode="auto">
          <a:xfrm>
            <a:off x="5401034" y="4586636"/>
            <a:ext cx="428628" cy="428628"/>
          </a:xfrm>
          <a:prstGeom prst="up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smtClean="0">
              <a:ln>
                <a:noFill/>
              </a:ln>
              <a:solidFill>
                <a:schemeClr val="bg2"/>
              </a:solidFill>
              <a:effectLst/>
              <a:latin typeface="Microsoft Sans Serif" pitchFamily="34" charset="0"/>
            </a:endParaRPr>
          </a:p>
        </p:txBody>
      </p:sp>
      <p:sp>
        <p:nvSpPr>
          <p:cNvPr id="65" name="Ellipse 64"/>
          <p:cNvSpPr/>
          <p:nvPr/>
        </p:nvSpPr>
        <p:spPr bwMode="auto">
          <a:xfrm>
            <a:off x="2500298" y="3929066"/>
            <a:ext cx="642942" cy="642942"/>
          </a:xfrm>
          <a:prstGeom prst="ellipse">
            <a:avLst/>
          </a:prstGeom>
          <a:noFill/>
          <a:ln w="25400" cap="flat" cmpd="sng" algn="ctr">
            <a:solidFill>
              <a:schemeClr val="tx1"/>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89" name="SEmpty"/>
          <p:cNvSpPr/>
          <p:nvPr/>
        </p:nvSpPr>
        <p:spPr>
          <a:xfrm>
            <a:off x="7439510" y="4071942"/>
            <a:ext cx="780983" cy="400110"/>
          </a:xfrm>
          <a:prstGeom prst="rect">
            <a:avLst/>
          </a:prstGeom>
        </p:spPr>
        <p:txBody>
          <a:bodyPr wrap="none">
            <a:spAutoFit/>
          </a:bodyPr>
          <a:lstStyle/>
          <a:p>
            <a:r>
              <a:rPr lang="de-DE" sz="2000" b="0" i="1" kern="0" dirty="0" smtClean="0">
                <a:solidFill>
                  <a:srgbClr val="001D4B"/>
                </a:solidFill>
                <a:latin typeface="Verdana"/>
              </a:rPr>
              <a:t>S</a:t>
            </a:r>
            <a:r>
              <a:rPr lang="de-DE" sz="2000" b="0" kern="0" dirty="0" smtClean="0">
                <a:solidFill>
                  <a:srgbClr val="001D4B"/>
                </a:solidFill>
                <a:latin typeface="Verdana"/>
              </a:rPr>
              <a:t>=</a:t>
            </a:r>
            <a:r>
              <a:rPr lang="de-DE" sz="2000" kern="0" dirty="0" smtClean="0">
                <a:solidFill>
                  <a:srgbClr val="001D4B"/>
                </a:solidFill>
                <a:latin typeface="Verdana"/>
                <a:sym typeface="Symbol"/>
              </a:rPr>
              <a:t></a:t>
            </a:r>
            <a:endParaRPr lang="de-DE" dirty="0"/>
          </a:p>
        </p:txBody>
      </p:sp>
      <p:sp>
        <p:nvSpPr>
          <p:cNvPr id="90" name="S1"/>
          <p:cNvSpPr/>
          <p:nvPr/>
        </p:nvSpPr>
        <p:spPr>
          <a:xfrm>
            <a:off x="7439510" y="4071942"/>
            <a:ext cx="1561646" cy="400110"/>
          </a:xfrm>
          <a:prstGeom prst="rect">
            <a:avLst/>
          </a:prstGeom>
        </p:spPr>
        <p:txBody>
          <a:bodyPr wrap="none">
            <a:spAutoFit/>
          </a:bodyPr>
          <a:lstStyle/>
          <a:p>
            <a:r>
              <a:rPr lang="de-DE" sz="2000" b="0" i="1" kern="0" dirty="0" smtClean="0">
                <a:solidFill>
                  <a:srgbClr val="001D4B"/>
                </a:solidFill>
                <a:latin typeface="Verdana"/>
              </a:rPr>
              <a:t>S</a:t>
            </a:r>
            <a:r>
              <a:rPr lang="de-DE" sz="2000" b="0" kern="0" dirty="0" smtClean="0">
                <a:solidFill>
                  <a:srgbClr val="001D4B"/>
                </a:solidFill>
                <a:latin typeface="Verdana"/>
              </a:rPr>
              <a:t>=</a:t>
            </a:r>
            <a:r>
              <a:rPr lang="de-DE" sz="2000" b="0" kern="0" dirty="0" smtClean="0">
                <a:solidFill>
                  <a:srgbClr val="001D4B"/>
                </a:solidFill>
                <a:latin typeface="Verdana"/>
                <a:sym typeface="Symbol"/>
              </a:rPr>
              <a:t>{(A,1)}</a:t>
            </a:r>
            <a:endParaRPr lang="de-DE" b="0" dirty="0"/>
          </a:p>
        </p:txBody>
      </p:sp>
      <p:sp>
        <p:nvSpPr>
          <p:cNvPr id="91" name="S2"/>
          <p:cNvSpPr/>
          <p:nvPr/>
        </p:nvSpPr>
        <p:spPr>
          <a:xfrm>
            <a:off x="7439510" y="4071942"/>
            <a:ext cx="1561646" cy="400110"/>
          </a:xfrm>
          <a:prstGeom prst="rect">
            <a:avLst/>
          </a:prstGeom>
        </p:spPr>
        <p:txBody>
          <a:bodyPr wrap="none">
            <a:spAutoFit/>
          </a:bodyPr>
          <a:lstStyle/>
          <a:p>
            <a:r>
              <a:rPr lang="de-DE" sz="2000" b="0" i="1" kern="0" dirty="0" smtClean="0">
                <a:solidFill>
                  <a:srgbClr val="001D4B"/>
                </a:solidFill>
                <a:latin typeface="Verdana"/>
              </a:rPr>
              <a:t>S</a:t>
            </a:r>
            <a:r>
              <a:rPr lang="de-DE" sz="2000" b="0" kern="0" dirty="0" smtClean="0">
                <a:solidFill>
                  <a:srgbClr val="001D4B"/>
                </a:solidFill>
                <a:latin typeface="Verdana"/>
              </a:rPr>
              <a:t>=</a:t>
            </a:r>
            <a:r>
              <a:rPr lang="de-DE" sz="2000" b="0" kern="0" dirty="0" smtClean="0">
                <a:solidFill>
                  <a:srgbClr val="001D4B"/>
                </a:solidFill>
                <a:latin typeface="Verdana"/>
                <a:sym typeface="Symbol"/>
              </a:rPr>
              <a:t>{(A,2)}</a:t>
            </a:r>
            <a:endParaRPr lang="de-DE" b="0" dirty="0"/>
          </a:p>
        </p:txBody>
      </p:sp>
      <p:sp>
        <p:nvSpPr>
          <p:cNvPr id="92" name="S3"/>
          <p:cNvSpPr/>
          <p:nvPr/>
        </p:nvSpPr>
        <p:spPr>
          <a:xfrm>
            <a:off x="7439510" y="4071942"/>
            <a:ext cx="1561646" cy="400110"/>
          </a:xfrm>
          <a:prstGeom prst="rect">
            <a:avLst/>
          </a:prstGeom>
        </p:spPr>
        <p:txBody>
          <a:bodyPr wrap="none">
            <a:spAutoFit/>
          </a:bodyPr>
          <a:lstStyle/>
          <a:p>
            <a:r>
              <a:rPr lang="de-DE" sz="2000" b="0" i="1" kern="0" dirty="0" smtClean="0">
                <a:solidFill>
                  <a:srgbClr val="001D4B"/>
                </a:solidFill>
                <a:latin typeface="Verdana"/>
              </a:rPr>
              <a:t>S</a:t>
            </a:r>
            <a:r>
              <a:rPr lang="de-DE" sz="2000" b="0" kern="0" dirty="0" smtClean="0">
                <a:solidFill>
                  <a:srgbClr val="001D4B"/>
                </a:solidFill>
                <a:latin typeface="Verdana"/>
              </a:rPr>
              <a:t>=</a:t>
            </a:r>
            <a:r>
              <a:rPr lang="de-DE" sz="2000" b="0" kern="0" dirty="0" smtClean="0">
                <a:solidFill>
                  <a:srgbClr val="001D4B"/>
                </a:solidFill>
                <a:latin typeface="Verdana"/>
                <a:sym typeface="Symbol"/>
              </a:rPr>
              <a:t>{(A,3)}</a:t>
            </a:r>
            <a:endParaRPr lang="de-DE" b="0" dirty="0"/>
          </a:p>
        </p:txBody>
      </p:sp>
      <p:sp>
        <p:nvSpPr>
          <p:cNvPr id="93" name="S4"/>
          <p:cNvSpPr/>
          <p:nvPr/>
        </p:nvSpPr>
        <p:spPr>
          <a:xfrm>
            <a:off x="7436896" y="4071942"/>
            <a:ext cx="1561646" cy="400110"/>
          </a:xfrm>
          <a:prstGeom prst="rect">
            <a:avLst/>
          </a:prstGeom>
        </p:spPr>
        <p:txBody>
          <a:bodyPr wrap="none">
            <a:spAutoFit/>
          </a:bodyPr>
          <a:lstStyle/>
          <a:p>
            <a:r>
              <a:rPr lang="de-DE" sz="2000" b="0" i="1" kern="0" dirty="0" smtClean="0">
                <a:solidFill>
                  <a:srgbClr val="001D4B"/>
                </a:solidFill>
                <a:latin typeface="Verdana"/>
              </a:rPr>
              <a:t>S</a:t>
            </a:r>
            <a:r>
              <a:rPr lang="de-DE" sz="2000" b="0" kern="0" dirty="0" smtClean="0">
                <a:solidFill>
                  <a:srgbClr val="001D4B"/>
                </a:solidFill>
                <a:latin typeface="Verdana"/>
              </a:rPr>
              <a:t>=</a:t>
            </a:r>
            <a:r>
              <a:rPr lang="de-DE" sz="2000" b="0" kern="0" dirty="0" smtClean="0">
                <a:solidFill>
                  <a:srgbClr val="001D4B"/>
                </a:solidFill>
                <a:latin typeface="Verdana"/>
                <a:sym typeface="Symbol"/>
              </a:rPr>
              <a:t>{(A,4)}</a:t>
            </a:r>
            <a:endParaRPr lang="de-DE"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6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6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8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68"/>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9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9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1">
                                            <p:txEl>
                                              <p:pRg st="10" end="1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1">
                                            <p:txEl>
                                              <p:pRg st="11" end="1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1">
                                            <p:txEl>
                                              <p:pRg st="12" end="12"/>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1">
                                            <p:txEl>
                                              <p:pRg st="13" end="13"/>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65"/>
                                        </p:tgtEl>
                                        <p:attrNameLst>
                                          <p:attrName>style.visibility</p:attrName>
                                        </p:attrNameLst>
                                      </p:cBhvr>
                                      <p:to>
                                        <p:strVal val="hidden"/>
                                      </p:to>
                                    </p:set>
                                  </p:childTnLst>
                                </p:cTn>
                              </p:par>
                              <p:par>
                                <p:cTn id="95" presetID="1" presetClass="entr" presetSubtype="0" fill="hold" grpId="1" nodeType="withEffect">
                                  <p:stCondLst>
                                    <p:cond delay="0"/>
                                  </p:stCondLst>
                                  <p:childTnLst>
                                    <p:set>
                                      <p:cBhvr>
                                        <p:cTn id="96" dur="1" fill="hold">
                                          <p:stCondLst>
                                            <p:cond delay="0"/>
                                          </p:stCondLst>
                                        </p:cTn>
                                        <p:tgtEl>
                                          <p:spTgt spid="92"/>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93"/>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7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8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7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8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7" grpId="0" animBg="1"/>
      <p:bldP spid="68" grpId="0" animBg="1"/>
      <p:bldP spid="68" grpId="1" animBg="1"/>
      <p:bldP spid="69" grpId="0" animBg="1"/>
      <p:bldP spid="69" grpId="1" animBg="1"/>
      <p:bldP spid="70" grpId="0" animBg="1"/>
      <p:bldP spid="71" grpId="0" animBg="1"/>
      <p:bldP spid="71" grpId="1" animBg="1"/>
      <p:bldP spid="72" grpId="0" animBg="1"/>
      <p:bldP spid="73" grpId="0" animBg="1"/>
      <p:bldP spid="74" grpId="0" animBg="1"/>
      <p:bldP spid="76" grpId="0" animBg="1"/>
      <p:bldP spid="76" grpId="1" animBg="1"/>
      <p:bldP spid="87" grpId="0" animBg="1"/>
      <p:bldP spid="87" grpId="1" animBg="1"/>
      <p:bldP spid="65" grpId="0" animBg="1"/>
      <p:bldP spid="65" grpId="1" animBg="1"/>
      <p:bldP spid="89" grpId="0"/>
      <p:bldP spid="89" grpId="1"/>
      <p:bldP spid="90" grpId="0"/>
      <p:bldP spid="90" grpId="1"/>
      <p:bldP spid="91" grpId="0"/>
      <p:bldP spid="91" grpId="1"/>
      <p:bldP spid="92" grpId="1"/>
      <p:bldP spid="93" grpId="0"/>
      <p:bldP spid="9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Ellipse 61"/>
          <p:cNvSpPr/>
          <p:nvPr/>
        </p:nvSpPr>
        <p:spPr bwMode="auto">
          <a:xfrm>
            <a:off x="3428992" y="2357430"/>
            <a:ext cx="642942" cy="64294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2" name="Titel 1"/>
          <p:cNvSpPr>
            <a:spLocks noGrp="1"/>
          </p:cNvSpPr>
          <p:nvPr>
            <p:ph type="title"/>
          </p:nvPr>
        </p:nvSpPr>
        <p:spPr/>
        <p:txBody>
          <a:bodyPr/>
          <a:lstStyle/>
          <a:p>
            <a:r>
              <a:rPr lang="de-DE" dirty="0" err="1" smtClean="0"/>
              <a:t>Augmented</a:t>
            </a:r>
            <a:r>
              <a:rPr lang="de-DE" dirty="0" smtClean="0"/>
              <a:t> Bernoulli Sampling</a:t>
            </a:r>
            <a:endParaRPr lang="de-DE" dirty="0"/>
          </a:p>
        </p:txBody>
      </p:sp>
      <p:sp>
        <p:nvSpPr>
          <p:cNvPr id="34" name="Inhaltsplatzhalter 60"/>
          <p:cNvSpPr>
            <a:spLocks noGrp="1"/>
          </p:cNvSpPr>
          <p:nvPr>
            <p:ph idx="1"/>
          </p:nvPr>
        </p:nvSpPr>
        <p:spPr>
          <a:xfrm>
            <a:off x="268273" y="1125538"/>
            <a:ext cx="8607455" cy="5518172"/>
          </a:xfrm>
        </p:spPr>
        <p:txBody>
          <a:bodyPr/>
          <a:lstStyle/>
          <a:p>
            <a:r>
              <a:rPr lang="de-DE" dirty="0" err="1" smtClean="0"/>
              <a:t>Augmenting</a:t>
            </a:r>
            <a:r>
              <a:rPr lang="de-DE" dirty="0" smtClean="0"/>
              <a:t> </a:t>
            </a:r>
            <a:r>
              <a:rPr lang="de-DE" dirty="0" err="1" smtClean="0"/>
              <a:t>the</a:t>
            </a:r>
            <a:r>
              <a:rPr lang="de-DE" dirty="0" smtClean="0"/>
              <a:t> sample</a:t>
            </a:r>
          </a:p>
          <a:p>
            <a:pPr lvl="1"/>
            <a:r>
              <a:rPr lang="de-DE" dirty="0" smtClean="0"/>
              <a:t>Count </a:t>
            </a:r>
            <a:r>
              <a:rPr lang="de-DE" dirty="0" err="1" smtClean="0"/>
              <a:t>the</a:t>
            </a:r>
            <a:r>
              <a:rPr lang="de-DE" dirty="0" smtClean="0"/>
              <a:t> </a:t>
            </a:r>
            <a:r>
              <a:rPr lang="de-DE" dirty="0" err="1" smtClean="0"/>
              <a:t>number</a:t>
            </a:r>
            <a:r>
              <a:rPr lang="de-DE" dirty="0" smtClean="0"/>
              <a:t> </a:t>
            </a:r>
            <a:r>
              <a:rPr lang="de-DE" dirty="0" err="1" smtClean="0"/>
              <a:t>of</a:t>
            </a:r>
            <a:r>
              <a:rPr lang="de-DE" dirty="0" smtClean="0"/>
              <a:t> </a:t>
            </a:r>
            <a:r>
              <a:rPr lang="de-DE" dirty="0" err="1" smtClean="0"/>
              <a:t>insertions</a:t>
            </a:r>
            <a:r>
              <a:rPr lang="de-DE" dirty="0" smtClean="0"/>
              <a:t> </a:t>
            </a:r>
            <a:r>
              <a:rPr lang="de-DE" dirty="0" err="1" smtClean="0"/>
              <a:t>since</a:t>
            </a:r>
            <a:r>
              <a:rPr lang="de-DE" dirty="0" smtClean="0"/>
              <a:t> </a:t>
            </a:r>
            <a:r>
              <a:rPr lang="de-DE" dirty="0" err="1" smtClean="0"/>
              <a:t>first</a:t>
            </a:r>
            <a:r>
              <a:rPr lang="de-DE" dirty="0" smtClean="0"/>
              <a:t> </a:t>
            </a:r>
            <a:r>
              <a:rPr lang="de-DE" dirty="0" err="1" smtClean="0"/>
              <a:t>acceptance</a:t>
            </a:r>
            <a:endParaRPr lang="de-DE" dirty="0" smtClean="0"/>
          </a:p>
          <a:p>
            <a:pPr lvl="1"/>
            <a:endParaRPr lang="de-DE" dirty="0" smtClean="0"/>
          </a:p>
          <a:p>
            <a:pPr lvl="1"/>
            <a:endParaRPr lang="de-DE" dirty="0" smtClean="0"/>
          </a:p>
          <a:p>
            <a:pPr lvl="1"/>
            <a:endParaRPr lang="de-DE" dirty="0" smtClean="0"/>
          </a:p>
          <a:p>
            <a:pPr lvl="1"/>
            <a:endParaRPr lang="de-DE" dirty="0" smtClean="0"/>
          </a:p>
          <a:p>
            <a:pPr lvl="1"/>
            <a:endParaRPr lang="de-DE" dirty="0" smtClean="0"/>
          </a:p>
          <a:p>
            <a:pPr lvl="1"/>
            <a:endParaRPr lang="de-DE" dirty="0" smtClean="0"/>
          </a:p>
          <a:p>
            <a:pPr lvl="1"/>
            <a:endParaRPr lang="de-DE" dirty="0" smtClean="0"/>
          </a:p>
          <a:p>
            <a:pPr lvl="1"/>
            <a:endParaRPr lang="de-DE" dirty="0" smtClean="0"/>
          </a:p>
          <a:p>
            <a:r>
              <a:rPr lang="de-DE" dirty="0" err="1" smtClean="0"/>
              <a:t>How</a:t>
            </a:r>
            <a:r>
              <a:rPr lang="de-DE" dirty="0" smtClean="0"/>
              <a:t> </a:t>
            </a:r>
            <a:r>
              <a:rPr lang="de-DE" dirty="0" err="1" smtClean="0"/>
              <a:t>does</a:t>
            </a:r>
            <a:r>
              <a:rPr lang="de-DE" dirty="0" smtClean="0"/>
              <a:t> </a:t>
            </a:r>
            <a:r>
              <a:rPr lang="de-DE" dirty="0" err="1" smtClean="0"/>
              <a:t>this</a:t>
            </a:r>
            <a:r>
              <a:rPr lang="de-DE" dirty="0" smtClean="0"/>
              <a:t> </a:t>
            </a:r>
            <a:r>
              <a:rPr lang="de-DE" dirty="0" err="1" smtClean="0"/>
              <a:t>help</a:t>
            </a:r>
            <a:r>
              <a:rPr lang="de-DE" dirty="0" smtClean="0"/>
              <a:t> </a:t>
            </a:r>
            <a:r>
              <a:rPr lang="de-DE" dirty="0" err="1" smtClean="0"/>
              <a:t>to</a:t>
            </a:r>
            <a:r>
              <a:rPr lang="de-DE" dirty="0" smtClean="0"/>
              <a:t> </a:t>
            </a:r>
            <a:r>
              <a:rPr lang="de-DE" dirty="0" err="1" smtClean="0"/>
              <a:t>process</a:t>
            </a:r>
            <a:r>
              <a:rPr lang="de-DE" dirty="0" smtClean="0"/>
              <a:t> </a:t>
            </a:r>
            <a:r>
              <a:rPr lang="de-DE" dirty="0" err="1" smtClean="0"/>
              <a:t>deletions</a:t>
            </a:r>
            <a:r>
              <a:rPr lang="de-DE" dirty="0" smtClean="0"/>
              <a:t>?</a:t>
            </a:r>
          </a:p>
          <a:p>
            <a:pPr lvl="1"/>
            <a:r>
              <a:rPr lang="de-DE" dirty="0" smtClean="0"/>
              <a:t>Delete </a:t>
            </a:r>
            <a:r>
              <a:rPr lang="de-DE" dirty="0" err="1" smtClean="0"/>
              <a:t>right-side</a:t>
            </a:r>
            <a:r>
              <a:rPr lang="de-DE" dirty="0" smtClean="0"/>
              <a:t> </a:t>
            </a:r>
            <a:r>
              <a:rPr lang="de-DE" dirty="0" err="1" smtClean="0"/>
              <a:t>items</a:t>
            </a:r>
            <a:r>
              <a:rPr lang="de-DE" dirty="0" smtClean="0"/>
              <a:t> </a:t>
            </a:r>
            <a:r>
              <a:rPr lang="de-DE" dirty="0" err="1" smtClean="0"/>
              <a:t>first</a:t>
            </a:r>
            <a:endParaRPr lang="de-DE" dirty="0" smtClean="0"/>
          </a:p>
          <a:p>
            <a:pPr lvl="2"/>
            <a:r>
              <a:rPr lang="de-DE" dirty="0" err="1" smtClean="0"/>
              <a:t>We</a:t>
            </a:r>
            <a:r>
              <a:rPr lang="de-DE" dirty="0" smtClean="0"/>
              <a:t> </a:t>
            </a:r>
            <a:r>
              <a:rPr lang="de-DE" dirty="0" err="1" smtClean="0"/>
              <a:t>know</a:t>
            </a:r>
            <a:r>
              <a:rPr lang="de-DE" dirty="0" smtClean="0"/>
              <a:t> </a:t>
            </a:r>
            <a:r>
              <a:rPr lang="de-DE" dirty="0" err="1" smtClean="0"/>
              <a:t>the</a:t>
            </a:r>
            <a:r>
              <a:rPr lang="de-DE" dirty="0" smtClean="0"/>
              <a:t> total </a:t>
            </a:r>
            <a:r>
              <a:rPr lang="de-DE" dirty="0" err="1" smtClean="0"/>
              <a:t>number</a:t>
            </a:r>
            <a:r>
              <a:rPr lang="de-DE" dirty="0" smtClean="0"/>
              <a:t> </a:t>
            </a:r>
            <a:r>
              <a:rPr lang="de-DE" dirty="0" err="1" smtClean="0"/>
              <a:t>of</a:t>
            </a:r>
            <a:r>
              <a:rPr lang="de-DE" dirty="0" smtClean="0"/>
              <a:t> </a:t>
            </a:r>
            <a:r>
              <a:rPr lang="de-DE" dirty="0" err="1" smtClean="0"/>
              <a:t>A‘s</a:t>
            </a:r>
            <a:endParaRPr lang="de-DE" dirty="0" smtClean="0"/>
          </a:p>
          <a:p>
            <a:pPr lvl="2"/>
            <a:r>
              <a:rPr lang="de-DE" dirty="0" smtClean="0"/>
              <a:t>Naive </a:t>
            </a:r>
            <a:r>
              <a:rPr lang="de-DE" dirty="0" err="1" smtClean="0"/>
              <a:t>scheme</a:t>
            </a:r>
            <a:r>
              <a:rPr lang="de-DE" dirty="0" smtClean="0"/>
              <a:t> </a:t>
            </a:r>
            <a:r>
              <a:rPr lang="de-DE" dirty="0" err="1" smtClean="0"/>
              <a:t>with</a:t>
            </a:r>
            <a:r>
              <a:rPr lang="de-DE" dirty="0" smtClean="0"/>
              <a:t> </a:t>
            </a:r>
            <a:r>
              <a:rPr lang="de-DE" dirty="0" err="1" smtClean="0"/>
              <a:t>probability</a:t>
            </a:r>
            <a:r>
              <a:rPr lang="de-DE" dirty="0" smtClean="0"/>
              <a:t> (#sample-1)/(#inserts-1)</a:t>
            </a:r>
          </a:p>
          <a:p>
            <a:pPr lvl="1"/>
            <a:r>
              <a:rPr lang="de-DE" dirty="0" err="1" smtClean="0"/>
              <a:t>When</a:t>
            </a:r>
            <a:r>
              <a:rPr lang="de-DE" dirty="0" smtClean="0"/>
              <a:t> </a:t>
            </a:r>
            <a:r>
              <a:rPr lang="de-DE" dirty="0" err="1" smtClean="0"/>
              <a:t>empty</a:t>
            </a:r>
            <a:r>
              <a:rPr lang="de-DE" dirty="0" smtClean="0"/>
              <a:t>, </a:t>
            </a:r>
            <a:r>
              <a:rPr lang="de-DE" dirty="0" err="1" smtClean="0"/>
              <a:t>delete</a:t>
            </a:r>
            <a:r>
              <a:rPr lang="de-DE" dirty="0" smtClean="0"/>
              <a:t> </a:t>
            </a:r>
            <a:r>
              <a:rPr lang="de-DE" dirty="0" err="1" smtClean="0"/>
              <a:t>left-side</a:t>
            </a:r>
            <a:r>
              <a:rPr lang="de-DE" dirty="0" smtClean="0"/>
              <a:t> item</a:t>
            </a:r>
          </a:p>
          <a:p>
            <a:pPr lvl="2"/>
            <a:endParaRPr lang="de-DE" dirty="0"/>
          </a:p>
        </p:txBody>
      </p:sp>
      <p:sp>
        <p:nvSpPr>
          <p:cNvPr id="35" name="Ellipse 34"/>
          <p:cNvSpPr/>
          <p:nvPr/>
        </p:nvSpPr>
        <p:spPr bwMode="auto">
          <a:xfrm>
            <a:off x="1500166" y="2357430"/>
            <a:ext cx="642942" cy="64294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36" name="Ellipse 35"/>
          <p:cNvSpPr/>
          <p:nvPr/>
        </p:nvSpPr>
        <p:spPr bwMode="auto">
          <a:xfrm>
            <a:off x="1500166" y="2357430"/>
            <a:ext cx="642942" cy="642942"/>
          </a:xfrm>
          <a:prstGeom prst="ellipse">
            <a:avLst/>
          </a:prstGeom>
          <a:noFill/>
          <a:ln w="25400" cap="flat" cmpd="sng" algn="ctr">
            <a:solidFill>
              <a:schemeClr val="tx1"/>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37" name="Ellipse 36"/>
          <p:cNvSpPr/>
          <p:nvPr/>
        </p:nvSpPr>
        <p:spPr bwMode="auto">
          <a:xfrm>
            <a:off x="2500298" y="2357430"/>
            <a:ext cx="642942" cy="64294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38" name="Ellipse 37"/>
          <p:cNvSpPr/>
          <p:nvPr/>
        </p:nvSpPr>
        <p:spPr bwMode="auto">
          <a:xfrm>
            <a:off x="571472" y="2357430"/>
            <a:ext cx="642942" cy="642942"/>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39" name="Ellipse 38"/>
          <p:cNvSpPr/>
          <p:nvPr/>
        </p:nvSpPr>
        <p:spPr bwMode="auto">
          <a:xfrm>
            <a:off x="571472" y="2357430"/>
            <a:ext cx="642942" cy="642942"/>
          </a:xfrm>
          <a:prstGeom prst="ellipse">
            <a:avLst/>
          </a:prstGeom>
          <a:no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bg1">
                    <a:lumMod val="50000"/>
                  </a:schemeClr>
                </a:solidFill>
                <a:latin typeface="Verdana"/>
              </a:rPr>
              <a:t>A</a:t>
            </a:r>
            <a:endParaRPr kumimoji="0" lang="de-DE" sz="1000" b="1" i="0" u="none" strike="noStrike" cap="none" normalizeH="0" baseline="0" dirty="0" smtClean="0">
              <a:ln>
                <a:noFill/>
              </a:ln>
              <a:solidFill>
                <a:schemeClr val="bg1">
                  <a:lumMod val="50000"/>
                </a:schemeClr>
              </a:solidFill>
              <a:effectLst/>
              <a:latin typeface="Microsoft Sans Serif" pitchFamily="34" charset="0"/>
            </a:endParaRPr>
          </a:p>
        </p:txBody>
      </p:sp>
      <p:sp>
        <p:nvSpPr>
          <p:cNvPr id="40" name="Ellipse 39"/>
          <p:cNvSpPr/>
          <p:nvPr/>
        </p:nvSpPr>
        <p:spPr bwMode="auto">
          <a:xfrm>
            <a:off x="5286380" y="2357430"/>
            <a:ext cx="642942" cy="642942"/>
          </a:xfrm>
          <a:prstGeom prst="ellipse">
            <a:avLst/>
          </a:prstGeom>
          <a:no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bg1">
                    <a:lumMod val="50000"/>
                  </a:schemeClr>
                </a:solidFill>
                <a:latin typeface="Verdana"/>
              </a:rPr>
              <a:t>A</a:t>
            </a:r>
            <a:endParaRPr kumimoji="0" lang="de-DE" sz="1000" b="1" i="0" u="none" strike="noStrike" cap="none" normalizeH="0" baseline="0" dirty="0" smtClean="0">
              <a:ln>
                <a:noFill/>
              </a:ln>
              <a:solidFill>
                <a:schemeClr val="bg1">
                  <a:lumMod val="50000"/>
                </a:schemeClr>
              </a:solidFill>
              <a:effectLst/>
              <a:latin typeface="Microsoft Sans Serif" pitchFamily="34" charset="0"/>
            </a:endParaRPr>
          </a:p>
        </p:txBody>
      </p:sp>
      <p:sp>
        <p:nvSpPr>
          <p:cNvPr id="41" name="Ellipse 40"/>
          <p:cNvSpPr/>
          <p:nvPr/>
        </p:nvSpPr>
        <p:spPr bwMode="auto">
          <a:xfrm>
            <a:off x="4357686" y="2357430"/>
            <a:ext cx="642942" cy="642942"/>
          </a:xfrm>
          <a:prstGeom prst="ellipse">
            <a:avLst/>
          </a:prstGeom>
          <a:noFill/>
          <a:ln w="25400" cap="flat" cmpd="sng" algn="ctr">
            <a:solidFill>
              <a:schemeClr val="tx1"/>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42" name="Ellipse 41"/>
          <p:cNvSpPr/>
          <p:nvPr/>
        </p:nvSpPr>
        <p:spPr bwMode="auto">
          <a:xfrm>
            <a:off x="3428992" y="2357430"/>
            <a:ext cx="642942" cy="642942"/>
          </a:xfrm>
          <a:prstGeom prst="ellipse">
            <a:avLst/>
          </a:prstGeom>
          <a:no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bg1">
                    <a:lumMod val="50000"/>
                  </a:schemeClr>
                </a:solidFill>
                <a:latin typeface="Verdana"/>
              </a:rPr>
              <a:t>A</a:t>
            </a:r>
            <a:endParaRPr kumimoji="0" lang="de-DE" sz="1000" b="1" i="0" u="none" strike="noStrike" cap="none" normalizeH="0" baseline="0" dirty="0" smtClean="0">
              <a:ln>
                <a:noFill/>
              </a:ln>
              <a:solidFill>
                <a:schemeClr val="bg1">
                  <a:lumMod val="50000"/>
                </a:schemeClr>
              </a:solidFill>
              <a:effectLst/>
              <a:latin typeface="Microsoft Sans Serif" pitchFamily="34" charset="0"/>
            </a:endParaRPr>
          </a:p>
        </p:txBody>
      </p:sp>
      <p:sp>
        <p:nvSpPr>
          <p:cNvPr id="43" name="Ellipse 42"/>
          <p:cNvSpPr/>
          <p:nvPr/>
        </p:nvSpPr>
        <p:spPr bwMode="auto">
          <a:xfrm>
            <a:off x="6215074" y="2357430"/>
            <a:ext cx="642942" cy="642942"/>
          </a:xfrm>
          <a:prstGeom prst="ellipse">
            <a:avLst/>
          </a:prstGeom>
          <a:noFill/>
          <a:ln w="25400" cap="flat" cmpd="sng" algn="ctr">
            <a:solidFill>
              <a:schemeClr val="tx1"/>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44" name="Pfeil nach oben 43"/>
          <p:cNvSpPr/>
          <p:nvPr/>
        </p:nvSpPr>
        <p:spPr bwMode="auto">
          <a:xfrm>
            <a:off x="2605710" y="3021390"/>
            <a:ext cx="428628" cy="428628"/>
          </a:xfrm>
          <a:prstGeom prst="up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smtClean="0">
              <a:ln>
                <a:noFill/>
              </a:ln>
              <a:solidFill>
                <a:schemeClr val="bg2"/>
              </a:solidFill>
              <a:effectLst/>
              <a:latin typeface="Microsoft Sans Serif" pitchFamily="34" charset="0"/>
            </a:endParaRPr>
          </a:p>
        </p:txBody>
      </p:sp>
      <p:sp>
        <p:nvSpPr>
          <p:cNvPr id="45" name="Pfeil nach oben 44"/>
          <p:cNvSpPr/>
          <p:nvPr/>
        </p:nvSpPr>
        <p:spPr bwMode="auto">
          <a:xfrm>
            <a:off x="5401034" y="3015000"/>
            <a:ext cx="428628" cy="428628"/>
          </a:xfrm>
          <a:prstGeom prst="up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smtClean="0">
              <a:ln>
                <a:noFill/>
              </a:ln>
              <a:solidFill>
                <a:schemeClr val="bg2"/>
              </a:solidFill>
              <a:effectLst/>
              <a:latin typeface="Microsoft Sans Serif" pitchFamily="34" charset="0"/>
            </a:endParaRPr>
          </a:p>
        </p:txBody>
      </p:sp>
      <p:sp>
        <p:nvSpPr>
          <p:cNvPr id="46" name="Ellipse 45"/>
          <p:cNvSpPr/>
          <p:nvPr/>
        </p:nvSpPr>
        <p:spPr bwMode="auto">
          <a:xfrm>
            <a:off x="2500298" y="2357430"/>
            <a:ext cx="642942" cy="642942"/>
          </a:xfrm>
          <a:prstGeom prst="ellipse">
            <a:avLst/>
          </a:prstGeom>
          <a:noFill/>
          <a:ln w="25400" cap="flat" cmpd="sng" algn="ctr">
            <a:solidFill>
              <a:schemeClr val="tx1"/>
            </a:solidFill>
            <a:prstDash val="solid"/>
            <a:round/>
            <a:headEnd type="none" w="med" len="med"/>
            <a:tailEnd type="none" w="med" len="med"/>
          </a:ln>
          <a:effectLst>
            <a:glow rad="101600">
              <a:srgbClr val="FFFF00">
                <a:alpha val="60000"/>
              </a:srgbClr>
            </a:glow>
          </a:effectLst>
        </p:spPr>
        <p:txBody>
          <a:bodyPr vert="horz" wrap="square" lIns="91440" tIns="45720" rIns="91440" bIns="45720" numCol="1" rtlCol="0" anchor="t" anchorCtr="0" compatLnSpc="1">
            <a:prstTxWarp prst="textNoShape">
              <a:avLst/>
            </a:prstTxWarp>
          </a:bodyPr>
          <a:lstStyle/>
          <a:p>
            <a:pPr lvl="0"/>
            <a:r>
              <a:rPr lang="de-DE" sz="2400" b="0" dirty="0" smtClean="0">
                <a:solidFill>
                  <a:schemeClr val="tx1"/>
                </a:solidFill>
                <a:latin typeface="Verdana"/>
              </a:rPr>
              <a:t>A</a:t>
            </a:r>
            <a:endParaRPr kumimoji="0" lang="de-DE" sz="1000" b="1" i="0" u="none" strike="noStrike" cap="none" normalizeH="0" baseline="0" dirty="0" smtClean="0">
              <a:ln>
                <a:noFill/>
              </a:ln>
              <a:solidFill>
                <a:schemeClr val="tx1"/>
              </a:solidFill>
              <a:effectLst/>
              <a:latin typeface="Microsoft Sans Serif" pitchFamily="34" charset="0"/>
            </a:endParaRPr>
          </a:p>
        </p:txBody>
      </p:sp>
      <p:sp>
        <p:nvSpPr>
          <p:cNvPr id="52" name="SEmpty"/>
          <p:cNvSpPr/>
          <p:nvPr/>
        </p:nvSpPr>
        <p:spPr>
          <a:xfrm>
            <a:off x="7215206" y="2500306"/>
            <a:ext cx="780983" cy="400110"/>
          </a:xfrm>
          <a:prstGeom prst="rect">
            <a:avLst/>
          </a:prstGeom>
        </p:spPr>
        <p:txBody>
          <a:bodyPr wrap="none">
            <a:spAutoFit/>
          </a:bodyPr>
          <a:lstStyle/>
          <a:p>
            <a:r>
              <a:rPr lang="de-DE" sz="2000" b="0" i="1" kern="0" dirty="0" smtClean="0">
                <a:solidFill>
                  <a:srgbClr val="001D4B"/>
                </a:solidFill>
                <a:latin typeface="Verdana"/>
              </a:rPr>
              <a:t>S</a:t>
            </a:r>
            <a:r>
              <a:rPr lang="de-DE" sz="2000" b="0" kern="0" dirty="0" smtClean="0">
                <a:solidFill>
                  <a:srgbClr val="001D4B"/>
                </a:solidFill>
                <a:latin typeface="Verdana"/>
              </a:rPr>
              <a:t>=</a:t>
            </a:r>
            <a:r>
              <a:rPr lang="de-DE" sz="2000" kern="0" dirty="0" smtClean="0">
                <a:solidFill>
                  <a:srgbClr val="001D4B"/>
                </a:solidFill>
                <a:latin typeface="Verdana"/>
                <a:sym typeface="Symbol"/>
              </a:rPr>
              <a:t></a:t>
            </a:r>
            <a:endParaRPr lang="de-DE" dirty="0"/>
          </a:p>
        </p:txBody>
      </p:sp>
      <p:sp>
        <p:nvSpPr>
          <p:cNvPr id="58" name="S11"/>
          <p:cNvSpPr/>
          <p:nvPr/>
        </p:nvSpPr>
        <p:spPr>
          <a:xfrm>
            <a:off x="7215206" y="2500306"/>
            <a:ext cx="1818125" cy="400110"/>
          </a:xfrm>
          <a:prstGeom prst="rect">
            <a:avLst/>
          </a:prstGeom>
        </p:spPr>
        <p:txBody>
          <a:bodyPr wrap="none">
            <a:spAutoFit/>
          </a:bodyPr>
          <a:lstStyle/>
          <a:p>
            <a:r>
              <a:rPr lang="de-DE" sz="2000" b="0" i="1" kern="0" dirty="0" smtClean="0">
                <a:solidFill>
                  <a:srgbClr val="001D4B"/>
                </a:solidFill>
                <a:latin typeface="Verdana"/>
              </a:rPr>
              <a:t>S</a:t>
            </a:r>
            <a:r>
              <a:rPr lang="de-DE" sz="2000" b="0" kern="0" dirty="0" smtClean="0">
                <a:solidFill>
                  <a:srgbClr val="001D4B"/>
                </a:solidFill>
                <a:latin typeface="Verdana"/>
              </a:rPr>
              <a:t>=</a:t>
            </a:r>
            <a:r>
              <a:rPr lang="de-DE" sz="2000" b="0" kern="0" dirty="0" smtClean="0">
                <a:solidFill>
                  <a:srgbClr val="001D4B"/>
                </a:solidFill>
                <a:latin typeface="Verdana"/>
                <a:sym typeface="Symbol"/>
              </a:rPr>
              <a:t>{(A,1,1)}</a:t>
            </a:r>
            <a:endParaRPr lang="de-DE" b="0" dirty="0"/>
          </a:p>
        </p:txBody>
      </p:sp>
      <p:sp>
        <p:nvSpPr>
          <p:cNvPr id="59" name="S22"/>
          <p:cNvSpPr/>
          <p:nvPr/>
        </p:nvSpPr>
        <p:spPr>
          <a:xfrm>
            <a:off x="7215206" y="2500306"/>
            <a:ext cx="1818125" cy="400110"/>
          </a:xfrm>
          <a:prstGeom prst="rect">
            <a:avLst/>
          </a:prstGeom>
        </p:spPr>
        <p:txBody>
          <a:bodyPr wrap="none">
            <a:spAutoFit/>
          </a:bodyPr>
          <a:lstStyle/>
          <a:p>
            <a:r>
              <a:rPr lang="de-DE" sz="2000" b="0" i="1" kern="0" dirty="0" smtClean="0">
                <a:solidFill>
                  <a:srgbClr val="001D4B"/>
                </a:solidFill>
                <a:latin typeface="Verdana"/>
              </a:rPr>
              <a:t>S</a:t>
            </a:r>
            <a:r>
              <a:rPr lang="de-DE" sz="2000" b="0" kern="0" dirty="0" smtClean="0">
                <a:solidFill>
                  <a:srgbClr val="001D4B"/>
                </a:solidFill>
                <a:latin typeface="Verdana"/>
              </a:rPr>
              <a:t>=</a:t>
            </a:r>
            <a:r>
              <a:rPr lang="de-DE" sz="2000" b="0" kern="0" dirty="0" smtClean="0">
                <a:solidFill>
                  <a:srgbClr val="001D4B"/>
                </a:solidFill>
                <a:latin typeface="Verdana"/>
                <a:sym typeface="Symbol"/>
              </a:rPr>
              <a:t>{(A,2,2)}</a:t>
            </a:r>
            <a:endParaRPr lang="de-DE" b="0" dirty="0"/>
          </a:p>
        </p:txBody>
      </p:sp>
      <p:sp>
        <p:nvSpPr>
          <p:cNvPr id="60" name="S23"/>
          <p:cNvSpPr/>
          <p:nvPr/>
        </p:nvSpPr>
        <p:spPr>
          <a:xfrm>
            <a:off x="7215206" y="2500306"/>
            <a:ext cx="1818125" cy="400110"/>
          </a:xfrm>
          <a:prstGeom prst="rect">
            <a:avLst/>
          </a:prstGeom>
        </p:spPr>
        <p:txBody>
          <a:bodyPr wrap="none">
            <a:spAutoFit/>
          </a:bodyPr>
          <a:lstStyle/>
          <a:p>
            <a:r>
              <a:rPr lang="de-DE" sz="2000" b="0" i="1" kern="0" dirty="0" smtClean="0">
                <a:solidFill>
                  <a:srgbClr val="001D4B"/>
                </a:solidFill>
                <a:latin typeface="Verdana"/>
              </a:rPr>
              <a:t>S</a:t>
            </a:r>
            <a:r>
              <a:rPr lang="de-DE" sz="2000" b="0" kern="0" dirty="0" smtClean="0">
                <a:solidFill>
                  <a:srgbClr val="001D4B"/>
                </a:solidFill>
                <a:latin typeface="Verdana"/>
              </a:rPr>
              <a:t>=</a:t>
            </a:r>
            <a:r>
              <a:rPr lang="de-DE" sz="2000" b="0" kern="0" dirty="0" smtClean="0">
                <a:solidFill>
                  <a:srgbClr val="001D4B"/>
                </a:solidFill>
                <a:latin typeface="Verdana"/>
                <a:sym typeface="Symbol"/>
              </a:rPr>
              <a:t>{(A,2,3)}</a:t>
            </a:r>
            <a:endParaRPr lang="de-DE" b="0" dirty="0"/>
          </a:p>
        </p:txBody>
      </p:sp>
      <p:sp>
        <p:nvSpPr>
          <p:cNvPr id="61" name="S46"/>
          <p:cNvSpPr/>
          <p:nvPr/>
        </p:nvSpPr>
        <p:spPr>
          <a:xfrm>
            <a:off x="7215206" y="2500306"/>
            <a:ext cx="1818125" cy="400110"/>
          </a:xfrm>
          <a:prstGeom prst="rect">
            <a:avLst/>
          </a:prstGeom>
        </p:spPr>
        <p:txBody>
          <a:bodyPr wrap="none">
            <a:spAutoFit/>
          </a:bodyPr>
          <a:lstStyle/>
          <a:p>
            <a:r>
              <a:rPr lang="de-DE" sz="2000" b="0" i="1" kern="0" dirty="0" smtClean="0">
                <a:solidFill>
                  <a:srgbClr val="001D4B"/>
                </a:solidFill>
                <a:latin typeface="Verdana"/>
              </a:rPr>
              <a:t>S</a:t>
            </a:r>
            <a:r>
              <a:rPr lang="de-DE" sz="2000" b="0" kern="0" dirty="0" smtClean="0">
                <a:solidFill>
                  <a:srgbClr val="001D4B"/>
                </a:solidFill>
                <a:latin typeface="Verdana"/>
              </a:rPr>
              <a:t>=</a:t>
            </a:r>
            <a:r>
              <a:rPr lang="de-DE" sz="2000" b="0" kern="0" dirty="0" smtClean="0">
                <a:solidFill>
                  <a:srgbClr val="001D4B"/>
                </a:solidFill>
                <a:latin typeface="Verdana"/>
                <a:sym typeface="Symbol"/>
              </a:rPr>
              <a:t>{(A,4,6)}</a:t>
            </a:r>
            <a:endParaRPr lang="de-DE" b="0" dirty="0"/>
          </a:p>
        </p:txBody>
      </p:sp>
      <p:sp>
        <p:nvSpPr>
          <p:cNvPr id="69" name="Rechteck 68"/>
          <p:cNvSpPr/>
          <p:nvPr/>
        </p:nvSpPr>
        <p:spPr>
          <a:xfrm>
            <a:off x="7358082" y="3286124"/>
            <a:ext cx="1714480" cy="707886"/>
          </a:xfrm>
          <a:prstGeom prst="rect">
            <a:avLst/>
          </a:prstGeom>
        </p:spPr>
        <p:txBody>
          <a:bodyPr wrap="square" lIns="0" rIns="0">
            <a:spAutoFit/>
          </a:bodyPr>
          <a:lstStyle/>
          <a:p>
            <a:r>
              <a:rPr lang="de-DE" sz="2000" b="0" kern="0" dirty="0" smtClean="0">
                <a:solidFill>
                  <a:srgbClr val="0070C0"/>
                </a:solidFill>
                <a:latin typeface="Verdana"/>
              </a:rPr>
              <a:t>#</a:t>
            </a:r>
            <a:r>
              <a:rPr lang="de-DE" sz="2000" b="0" kern="0" dirty="0" err="1" smtClean="0">
                <a:solidFill>
                  <a:srgbClr val="0070C0"/>
                </a:solidFill>
                <a:latin typeface="Verdana"/>
              </a:rPr>
              <a:t>inserts</a:t>
            </a:r>
            <a:endParaRPr lang="de-DE" sz="2000" b="0" kern="0" dirty="0" smtClean="0">
              <a:solidFill>
                <a:srgbClr val="0070C0"/>
              </a:solidFill>
              <a:latin typeface="Verdana"/>
            </a:endParaRPr>
          </a:p>
          <a:p>
            <a:r>
              <a:rPr lang="de-DE" sz="2000" kern="0" dirty="0" smtClean="0">
                <a:solidFill>
                  <a:srgbClr val="0070C0"/>
                </a:solidFill>
                <a:latin typeface="Verdana"/>
              </a:rPr>
              <a:t>=#right+1</a:t>
            </a:r>
            <a:endParaRPr lang="de-DE" dirty="0">
              <a:solidFill>
                <a:srgbClr val="0070C0"/>
              </a:solidFill>
            </a:endParaRPr>
          </a:p>
        </p:txBody>
      </p:sp>
      <p:grpSp>
        <p:nvGrpSpPr>
          <p:cNvPr id="94" name="Gruppieren 93"/>
          <p:cNvGrpSpPr/>
          <p:nvPr/>
        </p:nvGrpSpPr>
        <p:grpSpPr>
          <a:xfrm>
            <a:off x="6329052" y="2857496"/>
            <a:ext cx="2243476" cy="828738"/>
            <a:chOff x="6329052" y="2857496"/>
            <a:chExt cx="2243476" cy="828738"/>
          </a:xfrm>
        </p:grpSpPr>
        <p:cxnSp>
          <p:nvCxnSpPr>
            <p:cNvPr id="63" name="Gerade Verbindung mit Pfeil 62"/>
            <p:cNvCxnSpPr/>
            <p:nvPr/>
          </p:nvCxnSpPr>
          <p:spPr bwMode="auto">
            <a:xfrm rot="5400000">
              <a:off x="8218950" y="2964652"/>
              <a:ext cx="214312" cy="4"/>
            </a:xfrm>
            <a:prstGeom prst="straightConnector1">
              <a:avLst/>
            </a:prstGeom>
            <a:solidFill>
              <a:schemeClr val="accent1"/>
            </a:solidFill>
            <a:ln w="25400" cap="flat" cmpd="sng" algn="ctr">
              <a:solidFill>
                <a:srgbClr val="0052D6"/>
              </a:solidFill>
              <a:prstDash val="solid"/>
              <a:round/>
              <a:headEnd type="none" w="med" len="med"/>
              <a:tailEnd type="none" w="lg" len="lg"/>
            </a:ln>
            <a:effectLst/>
          </p:spPr>
        </p:cxnSp>
        <p:cxnSp>
          <p:nvCxnSpPr>
            <p:cNvPr id="66" name="Gerade Verbindung mit Pfeil 65"/>
            <p:cNvCxnSpPr/>
            <p:nvPr/>
          </p:nvCxnSpPr>
          <p:spPr bwMode="auto">
            <a:xfrm rot="5400000">
              <a:off x="8358206" y="3071802"/>
              <a:ext cx="428628" cy="16"/>
            </a:xfrm>
            <a:prstGeom prst="straightConnector1">
              <a:avLst/>
            </a:prstGeom>
            <a:solidFill>
              <a:schemeClr val="accent1"/>
            </a:solidFill>
            <a:ln w="25400" cap="flat" cmpd="sng" algn="ctr">
              <a:solidFill>
                <a:srgbClr val="0052D6"/>
              </a:solidFill>
              <a:prstDash val="solid"/>
              <a:round/>
              <a:headEnd type="none" w="med" len="med"/>
              <a:tailEnd type="none" w="lg" len="lg"/>
            </a:ln>
            <a:effectLst/>
          </p:spPr>
        </p:cxnSp>
        <p:sp>
          <p:nvSpPr>
            <p:cNvPr id="68" name="Rechteck 67"/>
            <p:cNvSpPr/>
            <p:nvPr/>
          </p:nvSpPr>
          <p:spPr>
            <a:xfrm>
              <a:off x="6329052" y="3286124"/>
              <a:ext cx="1314782" cy="400110"/>
            </a:xfrm>
            <a:prstGeom prst="rect">
              <a:avLst/>
            </a:prstGeom>
          </p:spPr>
          <p:txBody>
            <a:bodyPr wrap="none">
              <a:spAutoFit/>
            </a:bodyPr>
            <a:lstStyle/>
            <a:p>
              <a:r>
                <a:rPr lang="de-DE" sz="2000" b="0" kern="0" dirty="0" smtClean="0">
                  <a:solidFill>
                    <a:srgbClr val="0070C0"/>
                  </a:solidFill>
                  <a:latin typeface="Verdana"/>
                </a:rPr>
                <a:t>#sample</a:t>
              </a:r>
              <a:endParaRPr lang="de-DE" b="0" dirty="0">
                <a:solidFill>
                  <a:srgbClr val="0070C0"/>
                </a:solidFill>
              </a:endParaRPr>
            </a:p>
          </p:txBody>
        </p:sp>
        <p:cxnSp>
          <p:nvCxnSpPr>
            <p:cNvPr id="79" name="Gerade Verbindung mit Pfeil 78"/>
            <p:cNvCxnSpPr/>
            <p:nvPr/>
          </p:nvCxnSpPr>
          <p:spPr bwMode="auto">
            <a:xfrm rot="10800000">
              <a:off x="7000892" y="3071810"/>
              <a:ext cx="1325216" cy="1588"/>
            </a:xfrm>
            <a:prstGeom prst="straightConnector1">
              <a:avLst/>
            </a:prstGeom>
            <a:solidFill>
              <a:schemeClr val="accent1"/>
            </a:solidFill>
            <a:ln w="25400" cap="flat" cmpd="sng" algn="ctr">
              <a:solidFill>
                <a:srgbClr val="0052D6"/>
              </a:solidFill>
              <a:prstDash val="solid"/>
              <a:round/>
              <a:headEnd type="none" w="med" len="med"/>
              <a:tailEnd type="none" w="lg" len="lg"/>
            </a:ln>
            <a:effectLst/>
          </p:spPr>
        </p:cxnSp>
        <p:cxnSp>
          <p:nvCxnSpPr>
            <p:cNvPr id="83" name="Gerade Verbindung mit Pfeil 82"/>
            <p:cNvCxnSpPr/>
            <p:nvPr/>
          </p:nvCxnSpPr>
          <p:spPr bwMode="auto">
            <a:xfrm rot="5400000">
              <a:off x="6893738" y="3178964"/>
              <a:ext cx="214312" cy="4"/>
            </a:xfrm>
            <a:prstGeom prst="straightConnector1">
              <a:avLst/>
            </a:prstGeom>
            <a:solidFill>
              <a:schemeClr val="accent1"/>
            </a:solidFill>
            <a:ln w="25400" cap="flat" cmpd="sng" algn="ctr">
              <a:solidFill>
                <a:srgbClr val="0052D6"/>
              </a:solidFill>
              <a:prstDash val="solid"/>
              <a:round/>
              <a:headEnd type="none" w="med" len="med"/>
              <a:tailEnd type="none" w="lg" len="lg"/>
            </a:ln>
            <a:effectLst/>
          </p:spPr>
        </p:cxnSp>
      </p:grpSp>
      <p:cxnSp>
        <p:nvCxnSpPr>
          <p:cNvPr id="87" name="Gerade Verbindung 86"/>
          <p:cNvCxnSpPr/>
          <p:nvPr/>
        </p:nvCxnSpPr>
        <p:spPr bwMode="auto">
          <a:xfrm rot="5400000">
            <a:off x="1162205" y="3250405"/>
            <a:ext cx="2356660" cy="794"/>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95" name="S35"/>
          <p:cNvSpPr/>
          <p:nvPr/>
        </p:nvSpPr>
        <p:spPr>
          <a:xfrm>
            <a:off x="7215206" y="2500306"/>
            <a:ext cx="1818125" cy="400110"/>
          </a:xfrm>
          <a:prstGeom prst="rect">
            <a:avLst/>
          </a:prstGeom>
        </p:spPr>
        <p:txBody>
          <a:bodyPr wrap="none">
            <a:spAutoFit/>
          </a:bodyPr>
          <a:lstStyle/>
          <a:p>
            <a:r>
              <a:rPr lang="de-DE" sz="2000" b="0" i="1" kern="0" dirty="0" smtClean="0">
                <a:solidFill>
                  <a:srgbClr val="001D4B"/>
                </a:solidFill>
                <a:latin typeface="Verdana"/>
              </a:rPr>
              <a:t>S</a:t>
            </a:r>
            <a:r>
              <a:rPr lang="de-DE" sz="2000" b="0" kern="0" dirty="0" smtClean="0">
                <a:solidFill>
                  <a:srgbClr val="001D4B"/>
                </a:solidFill>
                <a:latin typeface="Verdana"/>
              </a:rPr>
              <a:t>=</a:t>
            </a:r>
            <a:r>
              <a:rPr lang="de-DE" sz="2000" b="0" kern="0" dirty="0" smtClean="0">
                <a:solidFill>
                  <a:srgbClr val="001D4B"/>
                </a:solidFill>
                <a:latin typeface="Verdana"/>
                <a:sym typeface="Symbol"/>
              </a:rPr>
              <a:t>{(A,3,5)}</a:t>
            </a:r>
            <a:endParaRPr lang="de-DE" b="0" dirty="0"/>
          </a:p>
        </p:txBody>
      </p:sp>
      <p:sp>
        <p:nvSpPr>
          <p:cNvPr id="96" name="S34"/>
          <p:cNvSpPr/>
          <p:nvPr/>
        </p:nvSpPr>
        <p:spPr>
          <a:xfrm>
            <a:off x="7215206" y="2500306"/>
            <a:ext cx="1818126" cy="400110"/>
          </a:xfrm>
          <a:prstGeom prst="rect">
            <a:avLst/>
          </a:prstGeom>
        </p:spPr>
        <p:txBody>
          <a:bodyPr wrap="none">
            <a:spAutoFit/>
          </a:bodyPr>
          <a:lstStyle/>
          <a:p>
            <a:r>
              <a:rPr lang="de-DE" sz="2000" b="0" i="1" kern="0" dirty="0" smtClean="0">
                <a:solidFill>
                  <a:srgbClr val="001D4B"/>
                </a:solidFill>
                <a:latin typeface="Verdana"/>
              </a:rPr>
              <a:t>S</a:t>
            </a:r>
            <a:r>
              <a:rPr lang="de-DE" sz="2000" b="0" kern="0" dirty="0" smtClean="0">
                <a:solidFill>
                  <a:srgbClr val="001D4B"/>
                </a:solidFill>
                <a:latin typeface="Verdana"/>
              </a:rPr>
              <a:t>=</a:t>
            </a:r>
            <a:r>
              <a:rPr lang="de-DE" sz="2000" b="0" kern="0" dirty="0" smtClean="0">
                <a:solidFill>
                  <a:srgbClr val="001D4B"/>
                </a:solidFill>
                <a:latin typeface="Verdana"/>
                <a:sym typeface="Symbol"/>
              </a:rPr>
              <a:t>{(A,3,4)}</a:t>
            </a:r>
            <a:endParaRPr lang="de-DE" b="0" dirty="0"/>
          </a:p>
        </p:txBody>
      </p:sp>
      <p:sp>
        <p:nvSpPr>
          <p:cNvPr id="48" name="Rechteck 47"/>
          <p:cNvSpPr/>
          <p:nvPr/>
        </p:nvSpPr>
        <p:spPr>
          <a:xfrm>
            <a:off x="2357422" y="3714752"/>
            <a:ext cx="2100255" cy="707886"/>
          </a:xfrm>
          <a:prstGeom prst="rect">
            <a:avLst/>
          </a:prstGeom>
        </p:spPr>
        <p:txBody>
          <a:bodyPr wrap="none">
            <a:spAutoFit/>
          </a:bodyPr>
          <a:lstStyle/>
          <a:p>
            <a:pPr algn="l"/>
            <a:r>
              <a:rPr lang="de-DE" sz="2000" b="0" kern="0" dirty="0" err="1" smtClean="0">
                <a:solidFill>
                  <a:schemeClr val="tx1"/>
                </a:solidFill>
                <a:latin typeface="Verdana"/>
              </a:rPr>
              <a:t>Right</a:t>
            </a:r>
            <a:endParaRPr lang="de-DE" sz="2000" b="0" kern="0" dirty="0" smtClean="0">
              <a:solidFill>
                <a:schemeClr val="tx1"/>
              </a:solidFill>
              <a:latin typeface="Verdana"/>
            </a:endParaRPr>
          </a:p>
          <a:p>
            <a:r>
              <a:rPr lang="de-DE" sz="2000" b="0" kern="0" dirty="0" err="1" smtClean="0">
                <a:solidFill>
                  <a:srgbClr val="00B050"/>
                </a:solidFill>
                <a:latin typeface="Verdana"/>
              </a:rPr>
              <a:t>Full</a:t>
            </a:r>
            <a:r>
              <a:rPr lang="de-DE" sz="2000" b="0" kern="0" dirty="0" smtClean="0">
                <a:solidFill>
                  <a:srgbClr val="00B050"/>
                </a:solidFill>
                <a:latin typeface="Verdana"/>
              </a:rPr>
              <a:t> </a:t>
            </a:r>
            <a:r>
              <a:rPr lang="de-DE" sz="2000" b="0" kern="0" dirty="0" err="1" smtClean="0">
                <a:solidFill>
                  <a:srgbClr val="00B050"/>
                </a:solidFill>
                <a:latin typeface="Verdana"/>
              </a:rPr>
              <a:t>knowledge</a:t>
            </a:r>
            <a:endParaRPr lang="de-DE" sz="2000" b="0" dirty="0">
              <a:solidFill>
                <a:srgbClr val="00B050"/>
              </a:solidFill>
            </a:endParaRPr>
          </a:p>
        </p:txBody>
      </p:sp>
      <p:sp>
        <p:nvSpPr>
          <p:cNvPr id="49" name="Rechteck 48"/>
          <p:cNvSpPr/>
          <p:nvPr/>
        </p:nvSpPr>
        <p:spPr>
          <a:xfrm>
            <a:off x="20814" y="3721246"/>
            <a:ext cx="2266967" cy="707886"/>
          </a:xfrm>
          <a:prstGeom prst="rect">
            <a:avLst/>
          </a:prstGeom>
        </p:spPr>
        <p:txBody>
          <a:bodyPr wrap="none">
            <a:spAutoFit/>
          </a:bodyPr>
          <a:lstStyle/>
          <a:p>
            <a:pPr algn="r"/>
            <a:r>
              <a:rPr lang="de-DE" sz="2000" b="0" kern="0" dirty="0" err="1" smtClean="0">
                <a:solidFill>
                  <a:schemeClr val="tx1"/>
                </a:solidFill>
                <a:latin typeface="Verdana"/>
              </a:rPr>
              <a:t>Left</a:t>
            </a:r>
            <a:endParaRPr lang="de-DE" sz="2000" b="0" kern="0" dirty="0" smtClean="0">
              <a:solidFill>
                <a:schemeClr val="tx1"/>
              </a:solidFill>
              <a:latin typeface="Verdana"/>
            </a:endParaRPr>
          </a:p>
          <a:p>
            <a:pPr algn="r"/>
            <a:r>
              <a:rPr lang="de-DE" sz="2000" b="0" kern="0" dirty="0" smtClean="0">
                <a:solidFill>
                  <a:srgbClr val="00B050"/>
                </a:solidFill>
                <a:latin typeface="Verdana"/>
              </a:rPr>
              <a:t>Just </a:t>
            </a:r>
            <a:r>
              <a:rPr lang="de-DE" sz="2000" b="0" kern="0" dirty="0" err="1" smtClean="0">
                <a:solidFill>
                  <a:srgbClr val="00B050"/>
                </a:solidFill>
                <a:latin typeface="Verdana"/>
              </a:rPr>
              <a:t>one</a:t>
            </a:r>
            <a:r>
              <a:rPr lang="de-DE" sz="2000" b="0" kern="0" dirty="0" smtClean="0">
                <a:solidFill>
                  <a:srgbClr val="00B050"/>
                </a:solidFill>
                <a:latin typeface="Verdana"/>
              </a:rPr>
              <a:t> sample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5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37"/>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xit" presetSubtype="0" fill="hold" grpId="2" nodeType="withEffect">
                                  <p:stCondLst>
                                    <p:cond delay="0"/>
                                  </p:stCondLst>
                                  <p:childTnLst>
                                    <p:set>
                                      <p:cBhvr>
                                        <p:cTn id="56" dur="1" fill="hold">
                                          <p:stCondLst>
                                            <p:cond delay="0"/>
                                          </p:stCondLst>
                                        </p:cTn>
                                        <p:tgtEl>
                                          <p:spTgt spid="5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62"/>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5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par>
                                <p:cTn id="81" presetID="1" presetClass="exit" presetSubtype="0" fill="hold" grpId="1" nodeType="withEffect">
                                  <p:stCondLst>
                                    <p:cond delay="0"/>
                                  </p:stCondLst>
                                  <p:childTnLst>
                                    <p:set>
                                      <p:cBhvr>
                                        <p:cTn id="82" dur="1" fill="hold">
                                          <p:stCondLst>
                                            <p:cond delay="0"/>
                                          </p:stCondLst>
                                        </p:cTn>
                                        <p:tgtEl>
                                          <p:spTgt spid="6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4">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4">
                                            <p:txEl>
                                              <p:pRg st="11" end="11"/>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8">
                                            <p:txEl>
                                              <p:pRg st="1" end="1"/>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4">
                                            <p:txEl>
                                              <p:pRg st="12" end="1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9">
                                            <p:txEl>
                                              <p:pRg st="1" end="1"/>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4">
                                            <p:txEl>
                                              <p:pRg st="13" end="13"/>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4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4"/>
                                        </p:tgtEl>
                                        <p:attrNameLst>
                                          <p:attrName>style.visibility</p:attrName>
                                        </p:attrNameLst>
                                      </p:cBhvr>
                                      <p:to>
                                        <p:strVal val="hidden"/>
                                      </p:to>
                                    </p:set>
                                  </p:childTnLst>
                                </p:cTn>
                              </p:par>
                              <p:par>
                                <p:cTn id="111" presetID="1" presetClass="entr" presetSubtype="0" fill="hold" grpId="0" nodeType="withEffect">
                                  <p:stCondLst>
                                    <p:cond delay="0"/>
                                  </p:stCondLst>
                                  <p:childTnLst>
                                    <p:set>
                                      <p:cBhvr>
                                        <p:cTn id="112" dur="1" fill="hold">
                                          <p:stCondLst>
                                            <p:cond delay="0"/>
                                          </p:stCondLst>
                                        </p:cTn>
                                        <p:tgtEl>
                                          <p:spTgt spid="95"/>
                                        </p:tgtEl>
                                        <p:attrNameLst>
                                          <p:attrName>style.visibility</p:attrName>
                                        </p:attrNameLst>
                                      </p:cBhvr>
                                      <p:to>
                                        <p:strVal val="visible"/>
                                      </p:to>
                                    </p:set>
                                  </p:childTnLst>
                                </p:cTn>
                              </p:par>
                              <p:par>
                                <p:cTn id="113" presetID="1" presetClass="exit" presetSubtype="0" fill="hold" grpId="1" nodeType="withEffect">
                                  <p:stCondLst>
                                    <p:cond delay="0"/>
                                  </p:stCondLst>
                                  <p:childTnLst>
                                    <p:set>
                                      <p:cBhvr>
                                        <p:cTn id="114" dur="1" fill="hold">
                                          <p:stCondLst>
                                            <p:cond delay="0"/>
                                          </p:stCondLst>
                                        </p:cTn>
                                        <p:tgtEl>
                                          <p:spTgt spid="6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40"/>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45"/>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96"/>
                                        </p:tgtEl>
                                        <p:attrNameLst>
                                          <p:attrName>style.visibility</p:attrName>
                                        </p:attrNameLst>
                                      </p:cBhvr>
                                      <p:to>
                                        <p:strVal val="visible"/>
                                      </p:to>
                                    </p:set>
                                  </p:childTnLst>
                                </p:cTn>
                              </p:par>
                              <p:par>
                                <p:cTn id="127" presetID="1" presetClass="exit" presetSubtype="0" fill="hold" grpId="1" nodeType="withEffect">
                                  <p:stCondLst>
                                    <p:cond delay="0"/>
                                  </p:stCondLst>
                                  <p:childTnLst>
                                    <p:set>
                                      <p:cBhvr>
                                        <p:cTn id="128" dur="1" fill="hold">
                                          <p:stCondLst>
                                            <p:cond delay="0"/>
                                          </p:stCondLst>
                                        </p:cTn>
                                        <p:tgtEl>
                                          <p:spTgt spid="9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34">
                                            <p:txEl>
                                              <p:pRg st="14" end="14"/>
                                            </p:txEl>
                                          </p:spTgt>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9">
                                            <p:txEl>
                                              <p:pRg st="1" end="1"/>
                                            </p:txEl>
                                          </p:spTgt>
                                        </p:tgtEl>
                                        <p:attrNameLst>
                                          <p:attrName>style.visibility</p:attrName>
                                        </p:attrNameLst>
                                      </p:cBhvr>
                                      <p:to>
                                        <p:strVal val="visible"/>
                                      </p:to>
                                    </p:set>
                                  </p:childTnLst>
                                </p:cTn>
                              </p:par>
                              <p:par>
                                <p:cTn id="135" presetID="1" presetClass="exit" presetSubtype="0" fill="hold" grpId="1" nodeType="withEffect">
                                  <p:stCondLst>
                                    <p:cond delay="0"/>
                                  </p:stCondLst>
                                  <p:childTnLst>
                                    <p:set>
                                      <p:cBhvr>
                                        <p:cTn id="136" dur="1" fill="hold">
                                          <p:stCondLst>
                                            <p:cond delay="0"/>
                                          </p:stCondLst>
                                        </p:cTn>
                                        <p:tgtEl>
                                          <p:spTgt spid="42"/>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1"/>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43"/>
                                        </p:tgtEl>
                                        <p:attrNameLst>
                                          <p:attrName>style.visibility</p:attrName>
                                        </p:attrNameLst>
                                      </p:cBhvr>
                                      <p:to>
                                        <p:strVal val="hidden"/>
                                      </p:to>
                                    </p:set>
                                  </p:childTnLst>
                                </p:cTn>
                              </p:par>
                              <p:par>
                                <p:cTn id="141" presetID="1" presetClass="entr" presetSubtype="0" fill="hold" grpId="3" nodeType="withEffect">
                                  <p:stCondLst>
                                    <p:cond delay="0"/>
                                  </p:stCondLst>
                                  <p:childTnLst>
                                    <p:set>
                                      <p:cBhvr>
                                        <p:cTn id="142" dur="1" fill="hold">
                                          <p:stCondLst>
                                            <p:cond delay="0"/>
                                          </p:stCondLst>
                                        </p:cTn>
                                        <p:tgtEl>
                                          <p:spTgt spid="58"/>
                                        </p:tgtEl>
                                        <p:attrNameLst>
                                          <p:attrName>style.visibility</p:attrName>
                                        </p:attrNameLst>
                                      </p:cBhvr>
                                      <p:to>
                                        <p:strVal val="visible"/>
                                      </p:to>
                                    </p:set>
                                  </p:childTnLst>
                                </p:cTn>
                              </p:par>
                              <p:par>
                                <p:cTn id="143" presetID="1" presetClass="exit" presetSubtype="0" fill="hold" grpId="1" nodeType="withEffect">
                                  <p:stCondLst>
                                    <p:cond delay="0"/>
                                  </p:stCondLst>
                                  <p:childTnLst>
                                    <p:set>
                                      <p:cBhvr>
                                        <p:cTn id="144" dur="1" fill="hold">
                                          <p:stCondLst>
                                            <p:cond delay="0"/>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1" animBg="1"/>
      <p:bldP spid="35" grpId="0" animBg="1"/>
      <p:bldP spid="35" grpId="1" animBg="1"/>
      <p:bldP spid="36" grpId="0" animBg="1"/>
      <p:bldP spid="37" grpId="1" animBg="1"/>
      <p:bldP spid="38" grpId="0" animBg="1"/>
      <p:bldP spid="38" grpId="1" animBg="1"/>
      <p:bldP spid="39" grpId="0"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52" grpId="1"/>
      <p:bldP spid="58" grpId="0"/>
      <p:bldP spid="58" grpId="2"/>
      <p:bldP spid="58" grpId="3"/>
      <p:bldP spid="59" grpId="0"/>
      <p:bldP spid="59" grpId="1"/>
      <p:bldP spid="60" grpId="0"/>
      <p:bldP spid="60" grpId="1"/>
      <p:bldP spid="61" grpId="0"/>
      <p:bldP spid="61" grpId="1"/>
      <p:bldP spid="95" grpId="0"/>
      <p:bldP spid="95" grpId="1"/>
      <p:bldP spid="96" grpId="0"/>
      <p:bldP spid="9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457200" indent="-457200">
              <a:buFont typeface="+mj-lt"/>
              <a:buAutoNum type="arabicPeriod"/>
            </a:pPr>
            <a:r>
              <a:rPr lang="de-DE" dirty="0" err="1" smtClean="0">
                <a:solidFill>
                  <a:schemeClr val="bg1">
                    <a:lumMod val="65000"/>
                  </a:schemeClr>
                </a:solidFill>
              </a:rPr>
              <a:t>Applications</a:t>
            </a:r>
            <a:endParaRPr lang="de-DE" dirty="0" smtClean="0">
              <a:solidFill>
                <a:schemeClr val="bg1">
                  <a:lumMod val="65000"/>
                </a:schemeClr>
              </a:solidFill>
            </a:endParaRPr>
          </a:p>
          <a:p>
            <a:pPr marL="457200" indent="-457200">
              <a:buFont typeface="+mj-lt"/>
              <a:buAutoNum type="arabicPeriod"/>
            </a:pPr>
            <a:endParaRPr lang="en-US" dirty="0" smtClean="0">
              <a:solidFill>
                <a:srgbClr val="FF8F43"/>
              </a:solidFill>
            </a:endParaRPr>
          </a:p>
          <a:p>
            <a:pPr marL="457200" indent="-457200">
              <a:buFont typeface="+mj-lt"/>
              <a:buAutoNum type="arabicPeriod"/>
            </a:pPr>
            <a:r>
              <a:rPr lang="de-DE" dirty="0" smtClean="0">
                <a:solidFill>
                  <a:schemeClr val="bg1">
                    <a:lumMod val="65000"/>
                  </a:schemeClr>
                </a:solidFill>
              </a:rPr>
              <a:t>Sample </a:t>
            </a:r>
            <a:r>
              <a:rPr lang="de-DE" dirty="0" err="1" smtClean="0">
                <a:solidFill>
                  <a:schemeClr val="bg1">
                    <a:lumMod val="65000"/>
                  </a:schemeClr>
                </a:solidFill>
              </a:rPr>
              <a:t>Computation</a:t>
            </a:r>
            <a:endParaRPr lang="de-DE" dirty="0" smtClean="0">
              <a:solidFill>
                <a:schemeClr val="bg1">
                  <a:lumMod val="65000"/>
                </a:schemeClr>
              </a:solidFill>
            </a:endParaRPr>
          </a:p>
          <a:p>
            <a:pPr marL="457200" indent="-457200">
              <a:buFont typeface="+mj-lt"/>
              <a:buAutoNum type="arabicPeriod"/>
            </a:pPr>
            <a:endParaRPr lang="de-DE" dirty="0" smtClean="0"/>
          </a:p>
          <a:p>
            <a:pPr marL="457200" indent="-457200">
              <a:buFont typeface="+mj-lt"/>
              <a:buAutoNum type="arabicPeriod"/>
            </a:pPr>
            <a:r>
              <a:rPr lang="de-DE" dirty="0" smtClean="0">
                <a:solidFill>
                  <a:schemeClr val="bg1">
                    <a:lumMod val="65000"/>
                  </a:schemeClr>
                </a:solidFill>
              </a:rPr>
              <a:t>Sample Maintenance</a:t>
            </a:r>
          </a:p>
          <a:p>
            <a:pPr marL="457200" indent="-457200">
              <a:buFont typeface="+mj-lt"/>
              <a:buAutoNum type="arabicPeriod"/>
            </a:pPr>
            <a:endParaRPr lang="de-DE" dirty="0" smtClean="0"/>
          </a:p>
          <a:p>
            <a:pPr marL="457200" indent="-457200">
              <a:buFont typeface="+mj-lt"/>
              <a:buAutoNum type="arabicPeriod"/>
            </a:pPr>
            <a:r>
              <a:rPr lang="de-DE" dirty="0" smtClean="0">
                <a:solidFill>
                  <a:srgbClr val="FF8F43"/>
                </a:solidFill>
              </a:rPr>
              <a:t>The </a:t>
            </a:r>
            <a:r>
              <a:rPr lang="de-DE" dirty="0" err="1" smtClean="0">
                <a:solidFill>
                  <a:srgbClr val="FF8F43"/>
                </a:solidFill>
              </a:rPr>
              <a:t>Whole</a:t>
            </a:r>
            <a:r>
              <a:rPr lang="de-DE" dirty="0" smtClean="0">
                <a:solidFill>
                  <a:srgbClr val="FF8F43"/>
                </a:solidFill>
              </a:rPr>
              <a:t> Picture</a:t>
            </a:r>
          </a:p>
          <a:p>
            <a:pPr marL="457200" indent="-457200">
              <a:buFont typeface="+mj-lt"/>
              <a:buAutoNum type="arabicPeriod"/>
            </a:pPr>
            <a:endParaRPr lang="de-DE" dirty="0" smtClean="0"/>
          </a:p>
          <a:p>
            <a:pPr marL="457200" indent="-457200">
              <a:buFont typeface="+mj-lt"/>
              <a:buAutoNum type="arabicPeriod"/>
            </a:pPr>
            <a:r>
              <a:rPr lang="de-DE" dirty="0" err="1" smtClean="0"/>
              <a:t>Conclusion</a:t>
            </a:r>
            <a:endParaRPr lang="de-DE" dirty="0" smtClean="0"/>
          </a:p>
          <a:p>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hteck 47"/>
          <p:cNvSpPr/>
          <p:nvPr/>
        </p:nvSpPr>
        <p:spPr bwMode="auto">
          <a:xfrm>
            <a:off x="357158" y="3054031"/>
            <a:ext cx="8358246" cy="928694"/>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smtClean="0">
              <a:ln>
                <a:noFill/>
              </a:ln>
              <a:solidFill>
                <a:schemeClr val="bg2"/>
              </a:solidFill>
              <a:effectLst/>
              <a:latin typeface="Microsoft Sans Serif" pitchFamily="34" charset="0"/>
            </a:endParaRPr>
          </a:p>
        </p:txBody>
      </p:sp>
      <p:sp>
        <p:nvSpPr>
          <p:cNvPr id="44" name="Rechteck 43"/>
          <p:cNvSpPr/>
          <p:nvPr/>
        </p:nvSpPr>
        <p:spPr bwMode="auto">
          <a:xfrm>
            <a:off x="357158" y="4875207"/>
            <a:ext cx="8358246" cy="928694"/>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smtClean="0">
              <a:ln>
                <a:noFill/>
              </a:ln>
              <a:solidFill>
                <a:schemeClr val="bg2"/>
              </a:solidFill>
              <a:effectLst/>
              <a:latin typeface="Microsoft Sans Serif" pitchFamily="34" charset="0"/>
            </a:endParaRPr>
          </a:p>
        </p:txBody>
      </p:sp>
      <p:sp>
        <p:nvSpPr>
          <p:cNvPr id="36" name="Rechteck 35"/>
          <p:cNvSpPr/>
          <p:nvPr/>
        </p:nvSpPr>
        <p:spPr bwMode="auto">
          <a:xfrm>
            <a:off x="357158" y="1660497"/>
            <a:ext cx="8358246" cy="500066"/>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smtClean="0">
              <a:ln>
                <a:noFill/>
              </a:ln>
              <a:solidFill>
                <a:schemeClr val="bg2"/>
              </a:solidFill>
              <a:effectLst/>
              <a:latin typeface="Microsoft Sans Serif" pitchFamily="34" charset="0"/>
            </a:endParaRPr>
          </a:p>
        </p:txBody>
      </p:sp>
      <p:sp>
        <p:nvSpPr>
          <p:cNvPr id="2" name="Titel 1"/>
          <p:cNvSpPr>
            <a:spLocks noGrp="1"/>
          </p:cNvSpPr>
          <p:nvPr>
            <p:ph type="title"/>
          </p:nvPr>
        </p:nvSpPr>
        <p:spPr/>
        <p:txBody>
          <a:bodyPr/>
          <a:lstStyle/>
          <a:p>
            <a:r>
              <a:rPr lang="de-DE" dirty="0" err="1" smtClean="0"/>
              <a:t>Incremental</a:t>
            </a:r>
            <a:r>
              <a:rPr lang="de-DE" dirty="0" smtClean="0"/>
              <a:t> Sample Maintenance</a:t>
            </a:r>
            <a:endParaRPr lang="de-DE" dirty="0"/>
          </a:p>
        </p:txBody>
      </p:sp>
      <p:sp>
        <p:nvSpPr>
          <p:cNvPr id="5" name="Textfeld 4"/>
          <p:cNvSpPr txBox="1"/>
          <p:nvPr/>
        </p:nvSpPr>
        <p:spPr>
          <a:xfrm>
            <a:off x="355570" y="1710473"/>
            <a:ext cx="2143140" cy="3970318"/>
          </a:xfrm>
          <a:prstGeom prst="rect">
            <a:avLst/>
          </a:prstGeom>
          <a:noFill/>
          <a:ln>
            <a:noFill/>
          </a:ln>
        </p:spPr>
        <p:txBody>
          <a:bodyPr wrap="square" rtlCol="0">
            <a:spAutoFit/>
          </a:bodyPr>
          <a:lstStyle/>
          <a:p>
            <a:pPr algn="l"/>
            <a:r>
              <a:rPr lang="de-DE" sz="2000" dirty="0" smtClean="0">
                <a:solidFill>
                  <a:schemeClr val="bg1"/>
                </a:solidFill>
                <a:latin typeface="+mn-lt"/>
              </a:rPr>
              <a:t>Base </a:t>
            </a:r>
            <a:r>
              <a:rPr lang="de-DE" sz="2000" dirty="0" err="1" smtClean="0">
                <a:solidFill>
                  <a:schemeClr val="bg1"/>
                </a:solidFill>
                <a:latin typeface="+mn-lt"/>
              </a:rPr>
              <a:t>data</a:t>
            </a:r>
            <a:endParaRPr lang="de-DE" sz="2000" dirty="0" smtClean="0">
              <a:solidFill>
                <a:schemeClr val="bg1"/>
              </a:solidFill>
              <a:latin typeface="+mn-lt"/>
            </a:endParaRPr>
          </a:p>
          <a:p>
            <a:pPr algn="l"/>
            <a:endParaRPr lang="de-DE" dirty="0" smtClean="0">
              <a:solidFill>
                <a:srgbClr val="001D4B"/>
              </a:solidFill>
              <a:latin typeface="+mn-lt"/>
            </a:endParaRPr>
          </a:p>
          <a:p>
            <a:pPr algn="l"/>
            <a:endParaRPr lang="de-DE" sz="1600" b="0" dirty="0" smtClean="0">
              <a:solidFill>
                <a:srgbClr val="001D4B"/>
              </a:solidFill>
              <a:latin typeface="+mn-lt"/>
            </a:endParaRPr>
          </a:p>
          <a:p>
            <a:pPr algn="l"/>
            <a:r>
              <a:rPr lang="de-DE" sz="1800" b="0" dirty="0" smtClean="0">
                <a:solidFill>
                  <a:srgbClr val="001D4B"/>
                </a:solidFill>
                <a:latin typeface="+mn-lt"/>
              </a:rPr>
              <a:t>Set</a:t>
            </a:r>
          </a:p>
          <a:p>
            <a:pPr algn="l"/>
            <a:endParaRPr lang="de-DE" sz="2000" b="0" dirty="0" smtClean="0">
              <a:solidFill>
                <a:srgbClr val="001D4B"/>
              </a:solidFill>
              <a:latin typeface="+mn-lt"/>
            </a:endParaRPr>
          </a:p>
          <a:p>
            <a:pPr algn="l"/>
            <a:endParaRPr lang="de-DE" sz="2000" dirty="0" smtClean="0">
              <a:solidFill>
                <a:srgbClr val="001D4B"/>
              </a:solidFill>
              <a:latin typeface="+mn-lt"/>
            </a:endParaRPr>
          </a:p>
          <a:p>
            <a:pPr algn="l"/>
            <a:r>
              <a:rPr lang="de-DE" sz="1800" b="0" dirty="0" err="1" smtClean="0">
                <a:solidFill>
                  <a:srgbClr val="001D4B"/>
                </a:solidFill>
                <a:latin typeface="+mn-lt"/>
              </a:rPr>
              <a:t>Multiset</a:t>
            </a:r>
            <a:endParaRPr lang="de-DE" sz="1800" b="0" dirty="0" smtClean="0">
              <a:solidFill>
                <a:srgbClr val="001D4B"/>
              </a:solidFill>
              <a:latin typeface="+mn-lt"/>
            </a:endParaRPr>
          </a:p>
          <a:p>
            <a:pPr algn="l"/>
            <a:endParaRPr lang="de-DE" sz="2000" b="0" dirty="0" smtClean="0">
              <a:solidFill>
                <a:srgbClr val="001D4B"/>
              </a:solidFill>
            </a:endParaRPr>
          </a:p>
          <a:p>
            <a:pPr algn="l"/>
            <a:endParaRPr lang="de-DE" sz="1400" b="0" dirty="0" smtClean="0">
              <a:solidFill>
                <a:srgbClr val="001D4B"/>
              </a:solidFill>
            </a:endParaRPr>
          </a:p>
          <a:p>
            <a:pPr algn="l"/>
            <a:r>
              <a:rPr lang="de-DE" sz="1800" b="0" dirty="0" err="1" smtClean="0">
                <a:solidFill>
                  <a:srgbClr val="001D4B"/>
                </a:solidFill>
                <a:latin typeface="+mn-lt"/>
              </a:rPr>
              <a:t>Projection</a:t>
            </a:r>
            <a:endParaRPr lang="de-DE" sz="1800" b="0" dirty="0" smtClean="0">
              <a:solidFill>
                <a:srgbClr val="001D4B"/>
              </a:solidFill>
              <a:latin typeface="+mn-lt"/>
            </a:endParaRPr>
          </a:p>
          <a:p>
            <a:pPr algn="l"/>
            <a:r>
              <a:rPr lang="de-DE" sz="1800" b="0" dirty="0" smtClean="0">
                <a:solidFill>
                  <a:srgbClr val="001D4B"/>
                </a:solidFill>
                <a:latin typeface="+mn-lt"/>
              </a:rPr>
              <a:t>(</a:t>
            </a:r>
            <a:r>
              <a:rPr lang="de-DE" sz="1800" b="0" dirty="0" err="1" smtClean="0">
                <a:solidFill>
                  <a:srgbClr val="001D4B"/>
                </a:solidFill>
                <a:latin typeface="+mn-lt"/>
              </a:rPr>
              <a:t>distinct</a:t>
            </a:r>
            <a:r>
              <a:rPr lang="de-DE" sz="1800" b="0" dirty="0" smtClean="0">
                <a:solidFill>
                  <a:srgbClr val="001D4B"/>
                </a:solidFill>
                <a:latin typeface="+mn-lt"/>
              </a:rPr>
              <a:t> </a:t>
            </a:r>
            <a:r>
              <a:rPr lang="de-DE" sz="1800" b="0" dirty="0" err="1" smtClean="0">
                <a:solidFill>
                  <a:srgbClr val="001D4B"/>
                </a:solidFill>
                <a:latin typeface="+mn-lt"/>
              </a:rPr>
              <a:t>items</a:t>
            </a:r>
            <a:r>
              <a:rPr lang="de-DE" sz="1800" b="0" dirty="0" smtClean="0">
                <a:solidFill>
                  <a:srgbClr val="001D4B"/>
                </a:solidFill>
                <a:latin typeface="+mn-lt"/>
              </a:rPr>
              <a:t>)</a:t>
            </a:r>
          </a:p>
          <a:p>
            <a:pPr algn="l"/>
            <a:endParaRPr lang="de-DE" sz="2400" b="0" dirty="0" smtClean="0">
              <a:solidFill>
                <a:srgbClr val="001D4B"/>
              </a:solidFill>
              <a:latin typeface="+mn-lt"/>
            </a:endParaRPr>
          </a:p>
          <a:p>
            <a:pPr algn="l"/>
            <a:r>
              <a:rPr lang="de-DE" sz="1800" b="0" dirty="0" smtClean="0">
                <a:solidFill>
                  <a:srgbClr val="001D4B"/>
                </a:solidFill>
                <a:latin typeface="+mn-lt"/>
              </a:rPr>
              <a:t>Data </a:t>
            </a:r>
            <a:r>
              <a:rPr lang="de-DE" sz="1800" b="0" dirty="0" err="1" smtClean="0">
                <a:solidFill>
                  <a:srgbClr val="001D4B"/>
                </a:solidFill>
                <a:latin typeface="+mn-lt"/>
              </a:rPr>
              <a:t>stream</a:t>
            </a:r>
            <a:r>
              <a:rPr lang="de-DE" sz="1800" b="0" dirty="0" smtClean="0">
                <a:solidFill>
                  <a:srgbClr val="001D4B"/>
                </a:solidFill>
                <a:latin typeface="+mn-lt"/>
              </a:rPr>
              <a:t> </a:t>
            </a:r>
            <a:r>
              <a:rPr lang="de-DE" sz="1800" b="0" dirty="0" err="1" smtClean="0">
                <a:solidFill>
                  <a:srgbClr val="001D4B"/>
                </a:solidFill>
                <a:latin typeface="+mn-lt"/>
              </a:rPr>
              <a:t>window</a:t>
            </a:r>
            <a:endParaRPr lang="de-DE" sz="1800" b="0" dirty="0">
              <a:solidFill>
                <a:srgbClr val="001D4B"/>
              </a:solidFill>
              <a:latin typeface="+mn-lt"/>
            </a:endParaRPr>
          </a:p>
        </p:txBody>
      </p:sp>
      <p:cxnSp>
        <p:nvCxnSpPr>
          <p:cNvPr id="15" name="Gerade Verbindung 14"/>
          <p:cNvCxnSpPr/>
          <p:nvPr/>
        </p:nvCxnSpPr>
        <p:spPr bwMode="auto">
          <a:xfrm>
            <a:off x="355570" y="2160563"/>
            <a:ext cx="835824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Textfeld 15"/>
          <p:cNvSpPr txBox="1"/>
          <p:nvPr/>
        </p:nvSpPr>
        <p:spPr>
          <a:xfrm>
            <a:off x="2498710" y="1710473"/>
            <a:ext cx="1430348" cy="4108817"/>
          </a:xfrm>
          <a:prstGeom prst="rect">
            <a:avLst/>
          </a:prstGeom>
          <a:noFill/>
        </p:spPr>
        <p:txBody>
          <a:bodyPr wrap="square" rtlCol="0">
            <a:spAutoFit/>
          </a:bodyPr>
          <a:lstStyle/>
          <a:p>
            <a:pPr algn="l"/>
            <a:r>
              <a:rPr lang="de-DE" sz="2000" dirty="0" smtClean="0">
                <a:solidFill>
                  <a:schemeClr val="bg1"/>
                </a:solidFill>
                <a:latin typeface="+mn-lt"/>
              </a:rPr>
              <a:t>Fixed</a:t>
            </a:r>
          </a:p>
          <a:p>
            <a:pPr algn="l"/>
            <a:endParaRPr lang="de-DE" sz="1200" dirty="0" smtClean="0">
              <a:solidFill>
                <a:srgbClr val="001D4B"/>
              </a:solidFill>
              <a:latin typeface="+mn-lt"/>
            </a:endParaRPr>
          </a:p>
          <a:p>
            <a:pPr algn="l"/>
            <a:r>
              <a:rPr lang="de-DE" sz="1800" b="0" dirty="0" err="1" smtClean="0">
                <a:solidFill>
                  <a:srgbClr val="001D4B"/>
                </a:solidFill>
                <a:latin typeface="+mn-lt"/>
              </a:rPr>
              <a:t>Fraction</a:t>
            </a:r>
            <a:endParaRPr lang="de-DE" sz="1800" b="0" dirty="0" smtClean="0">
              <a:solidFill>
                <a:srgbClr val="001D4B"/>
              </a:solidFill>
              <a:latin typeface="+mn-lt"/>
            </a:endParaRPr>
          </a:p>
          <a:p>
            <a:pPr algn="l"/>
            <a:endParaRPr lang="de-DE" b="0" dirty="0" smtClean="0">
              <a:solidFill>
                <a:srgbClr val="001D4B"/>
              </a:solidFill>
              <a:latin typeface="+mn-lt"/>
            </a:endParaRPr>
          </a:p>
          <a:p>
            <a:pPr algn="l"/>
            <a:r>
              <a:rPr lang="de-DE" sz="1800" b="0" dirty="0" smtClean="0">
                <a:solidFill>
                  <a:srgbClr val="001D4B"/>
                </a:solidFill>
                <a:latin typeface="+mn-lt"/>
              </a:rPr>
              <a:t>Size</a:t>
            </a:r>
          </a:p>
          <a:p>
            <a:pPr algn="l"/>
            <a:endParaRPr lang="de-DE" sz="1100" b="0" dirty="0" smtClean="0">
              <a:solidFill>
                <a:srgbClr val="001D4B"/>
              </a:solidFill>
              <a:latin typeface="+mn-lt"/>
            </a:endParaRPr>
          </a:p>
          <a:p>
            <a:pPr algn="l"/>
            <a:r>
              <a:rPr lang="de-DE" sz="1800" b="0" dirty="0" err="1" smtClean="0">
                <a:solidFill>
                  <a:srgbClr val="001D4B"/>
                </a:solidFill>
                <a:latin typeface="+mn-lt"/>
              </a:rPr>
              <a:t>Fraction</a:t>
            </a:r>
            <a:endParaRPr lang="de-DE" sz="1800" b="0" dirty="0" smtClean="0">
              <a:solidFill>
                <a:srgbClr val="001D4B"/>
              </a:solidFill>
              <a:latin typeface="+mn-lt"/>
            </a:endParaRPr>
          </a:p>
          <a:p>
            <a:pPr lvl="0" algn="l"/>
            <a:endParaRPr lang="de-DE" sz="1200" b="0" dirty="0" smtClean="0">
              <a:solidFill>
                <a:srgbClr val="001D4B"/>
              </a:solidFill>
              <a:latin typeface="+mn-lt"/>
            </a:endParaRPr>
          </a:p>
          <a:p>
            <a:pPr algn="l"/>
            <a:r>
              <a:rPr lang="de-DE" sz="1800" b="0" dirty="0" smtClean="0">
                <a:solidFill>
                  <a:srgbClr val="001D4B"/>
                </a:solidFill>
                <a:latin typeface="+mn-lt"/>
              </a:rPr>
              <a:t>Size</a:t>
            </a:r>
          </a:p>
          <a:p>
            <a:pPr algn="l"/>
            <a:endParaRPr lang="de-DE" sz="1400" b="0" dirty="0" smtClean="0">
              <a:solidFill>
                <a:srgbClr val="001D4B"/>
              </a:solidFill>
              <a:latin typeface="+mn-lt"/>
            </a:endParaRPr>
          </a:p>
          <a:p>
            <a:pPr algn="l"/>
            <a:r>
              <a:rPr lang="de-DE" sz="1800" b="0" dirty="0" err="1" smtClean="0">
                <a:solidFill>
                  <a:srgbClr val="001D4B"/>
                </a:solidFill>
                <a:latin typeface="+mn-lt"/>
              </a:rPr>
              <a:t>Fraction</a:t>
            </a:r>
            <a:endParaRPr lang="de-DE" sz="1800" b="0" dirty="0" smtClean="0">
              <a:solidFill>
                <a:srgbClr val="001D4B"/>
              </a:solidFill>
              <a:latin typeface="+mn-lt"/>
            </a:endParaRPr>
          </a:p>
          <a:p>
            <a:pPr lvl="0" algn="l"/>
            <a:endParaRPr lang="de-DE" sz="1200" b="0" dirty="0" smtClean="0">
              <a:solidFill>
                <a:srgbClr val="001D4B"/>
              </a:solidFill>
              <a:latin typeface="+mn-lt"/>
            </a:endParaRPr>
          </a:p>
          <a:p>
            <a:pPr algn="l"/>
            <a:r>
              <a:rPr lang="de-DE" sz="1800" b="0" dirty="0" smtClean="0">
                <a:solidFill>
                  <a:srgbClr val="001D4B"/>
                </a:solidFill>
                <a:latin typeface="+mn-lt"/>
              </a:rPr>
              <a:t>Size</a:t>
            </a:r>
          </a:p>
          <a:p>
            <a:pPr algn="l"/>
            <a:endParaRPr lang="de-DE" sz="1200" b="0" dirty="0" smtClean="0">
              <a:solidFill>
                <a:srgbClr val="001D4B"/>
              </a:solidFill>
              <a:latin typeface="+mn-lt"/>
            </a:endParaRPr>
          </a:p>
          <a:p>
            <a:pPr algn="l"/>
            <a:r>
              <a:rPr lang="de-DE" sz="1800" b="0" dirty="0" err="1" smtClean="0">
                <a:solidFill>
                  <a:srgbClr val="001D4B"/>
                </a:solidFill>
                <a:latin typeface="+mn-lt"/>
              </a:rPr>
              <a:t>Fraction</a:t>
            </a:r>
            <a:endParaRPr lang="de-DE" sz="1800" b="0" dirty="0" smtClean="0">
              <a:solidFill>
                <a:srgbClr val="001D4B"/>
              </a:solidFill>
              <a:latin typeface="+mn-lt"/>
            </a:endParaRPr>
          </a:p>
          <a:p>
            <a:pPr lvl="0" algn="l"/>
            <a:endParaRPr lang="de-DE" sz="1200" b="0" dirty="0" smtClean="0">
              <a:solidFill>
                <a:srgbClr val="001D4B"/>
              </a:solidFill>
              <a:latin typeface="+mn-lt"/>
            </a:endParaRPr>
          </a:p>
          <a:p>
            <a:pPr algn="l"/>
            <a:r>
              <a:rPr lang="de-DE" sz="1800" b="0" dirty="0" smtClean="0">
                <a:solidFill>
                  <a:srgbClr val="001D4B"/>
                </a:solidFill>
                <a:latin typeface="+mn-lt"/>
              </a:rPr>
              <a:t>Size</a:t>
            </a:r>
          </a:p>
        </p:txBody>
      </p:sp>
      <p:cxnSp>
        <p:nvCxnSpPr>
          <p:cNvPr id="19" name="Gerade Verbindung 18"/>
          <p:cNvCxnSpPr/>
          <p:nvPr/>
        </p:nvCxnSpPr>
        <p:spPr bwMode="auto">
          <a:xfrm>
            <a:off x="357158" y="5803901"/>
            <a:ext cx="835824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a:off x="355570" y="1660497"/>
            <a:ext cx="835824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rot="5400000" flipH="1" flipV="1">
            <a:off x="2001026" y="3731405"/>
            <a:ext cx="4143404"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Gerade Verbindung 24"/>
          <p:cNvCxnSpPr/>
          <p:nvPr/>
        </p:nvCxnSpPr>
        <p:spPr bwMode="auto">
          <a:xfrm rot="5400000" flipH="1" flipV="1">
            <a:off x="-1713750" y="3732199"/>
            <a:ext cx="4142610" cy="7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rot="5400000" flipH="1" flipV="1">
            <a:off x="6644496" y="3732199"/>
            <a:ext cx="4142610" cy="79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Inhaltsplatzhalter 2"/>
          <p:cNvSpPr>
            <a:spLocks noGrp="1"/>
          </p:cNvSpPr>
          <p:nvPr>
            <p:ph idx="1"/>
          </p:nvPr>
        </p:nvSpPr>
        <p:spPr>
          <a:xfrm>
            <a:off x="357158" y="1214422"/>
            <a:ext cx="8358246" cy="446074"/>
          </a:xfrm>
        </p:spPr>
        <p:txBody>
          <a:bodyPr lIns="0"/>
          <a:lstStyle/>
          <a:p>
            <a:pPr>
              <a:buNone/>
            </a:pPr>
            <a:r>
              <a:rPr lang="de-DE" b="0" dirty="0" smtClean="0"/>
              <a:t>Different </a:t>
            </a:r>
            <a:r>
              <a:rPr lang="de-DE" b="0" dirty="0" err="1" smtClean="0"/>
              <a:t>scenarios</a:t>
            </a:r>
            <a:r>
              <a:rPr lang="de-DE" b="0" dirty="0" smtClean="0"/>
              <a:t> </a:t>
            </a:r>
            <a:r>
              <a:rPr lang="de-DE" b="0" dirty="0" err="1" smtClean="0"/>
              <a:t>require</a:t>
            </a:r>
            <a:r>
              <a:rPr lang="de-DE" b="0" dirty="0" smtClean="0"/>
              <a:t> different </a:t>
            </a:r>
            <a:r>
              <a:rPr lang="de-DE" b="0" dirty="0" err="1" smtClean="0"/>
              <a:t>sampling</a:t>
            </a:r>
            <a:r>
              <a:rPr lang="de-DE" b="0" dirty="0" smtClean="0"/>
              <a:t> </a:t>
            </a:r>
            <a:r>
              <a:rPr lang="de-DE" b="0" dirty="0" err="1" smtClean="0"/>
              <a:t>schemes</a:t>
            </a:r>
            <a:endParaRPr lang="de-DE" b="0" dirty="0"/>
          </a:p>
        </p:txBody>
      </p:sp>
      <p:pic>
        <p:nvPicPr>
          <p:cNvPr id="1029" name="Picture 5" descr="D:\Unbenannt-2.gif"/>
          <p:cNvPicPr>
            <a:picLocks noChangeAspect="1" noChangeArrowheads="1"/>
          </p:cNvPicPr>
          <p:nvPr/>
        </p:nvPicPr>
        <p:blipFill>
          <a:blip r:embed="rId3"/>
          <a:srcRect/>
          <a:stretch>
            <a:fillRect/>
          </a:stretch>
        </p:blipFill>
        <p:spPr bwMode="auto">
          <a:xfrm>
            <a:off x="4732616" y="2195067"/>
            <a:ext cx="338135" cy="333503"/>
          </a:xfrm>
          <a:prstGeom prst="rect">
            <a:avLst/>
          </a:prstGeom>
          <a:noFill/>
        </p:spPr>
      </p:pic>
      <p:pic>
        <p:nvPicPr>
          <p:cNvPr id="55" name="Picture 5" descr="D:\Unbenannt-2.gif"/>
          <p:cNvPicPr>
            <a:picLocks noChangeAspect="1" noChangeArrowheads="1"/>
          </p:cNvPicPr>
          <p:nvPr/>
        </p:nvPicPr>
        <p:blipFill>
          <a:blip r:embed="rId3"/>
          <a:srcRect/>
          <a:stretch>
            <a:fillRect/>
          </a:stretch>
        </p:blipFill>
        <p:spPr bwMode="auto">
          <a:xfrm>
            <a:off x="4732616" y="2656008"/>
            <a:ext cx="338135" cy="333503"/>
          </a:xfrm>
          <a:prstGeom prst="rect">
            <a:avLst/>
          </a:prstGeom>
          <a:noFill/>
        </p:spPr>
      </p:pic>
      <p:pic>
        <p:nvPicPr>
          <p:cNvPr id="56" name="Picture 5" descr="D:\Unbenannt-2.gif"/>
          <p:cNvPicPr>
            <a:picLocks noChangeAspect="1" noChangeArrowheads="1"/>
          </p:cNvPicPr>
          <p:nvPr/>
        </p:nvPicPr>
        <p:blipFill>
          <a:blip r:embed="rId3"/>
          <a:srcRect/>
          <a:stretch>
            <a:fillRect/>
          </a:stretch>
        </p:blipFill>
        <p:spPr bwMode="auto">
          <a:xfrm>
            <a:off x="4732616" y="3106509"/>
            <a:ext cx="338135" cy="333503"/>
          </a:xfrm>
          <a:prstGeom prst="rect">
            <a:avLst/>
          </a:prstGeom>
          <a:noFill/>
        </p:spPr>
      </p:pic>
      <p:pic>
        <p:nvPicPr>
          <p:cNvPr id="57" name="Picture 5" descr="D:\Unbenannt-2.gif"/>
          <p:cNvPicPr>
            <a:picLocks noChangeAspect="1" noChangeArrowheads="1"/>
          </p:cNvPicPr>
          <p:nvPr/>
        </p:nvPicPr>
        <p:blipFill>
          <a:blip r:embed="rId3"/>
          <a:srcRect/>
          <a:stretch>
            <a:fillRect/>
          </a:stretch>
        </p:blipFill>
        <p:spPr bwMode="auto">
          <a:xfrm>
            <a:off x="4732616" y="3578267"/>
            <a:ext cx="338135" cy="333503"/>
          </a:xfrm>
          <a:prstGeom prst="rect">
            <a:avLst/>
          </a:prstGeom>
          <a:noFill/>
        </p:spPr>
      </p:pic>
      <p:pic>
        <p:nvPicPr>
          <p:cNvPr id="58" name="Picture 5" descr="D:\Unbenannt-2.gif"/>
          <p:cNvPicPr>
            <a:picLocks noChangeAspect="1" noChangeArrowheads="1"/>
          </p:cNvPicPr>
          <p:nvPr/>
        </p:nvPicPr>
        <p:blipFill>
          <a:blip r:embed="rId4"/>
          <a:stretch>
            <a:fillRect/>
          </a:stretch>
        </p:blipFill>
        <p:spPr bwMode="auto">
          <a:xfrm>
            <a:off x="4732616" y="4024386"/>
            <a:ext cx="338134" cy="333503"/>
          </a:xfrm>
          <a:prstGeom prst="rect">
            <a:avLst/>
          </a:prstGeom>
          <a:noFill/>
        </p:spPr>
      </p:pic>
      <p:pic>
        <p:nvPicPr>
          <p:cNvPr id="59" name="Picture 5" descr="D:\Unbenannt-2.gif"/>
          <p:cNvPicPr>
            <a:picLocks noChangeAspect="1" noChangeArrowheads="1"/>
          </p:cNvPicPr>
          <p:nvPr/>
        </p:nvPicPr>
        <p:blipFill>
          <a:blip r:embed="rId4"/>
          <a:stretch>
            <a:fillRect/>
          </a:stretch>
        </p:blipFill>
        <p:spPr bwMode="auto">
          <a:xfrm>
            <a:off x="4732616" y="4485327"/>
            <a:ext cx="338134" cy="333503"/>
          </a:xfrm>
          <a:prstGeom prst="rect">
            <a:avLst/>
          </a:prstGeom>
          <a:noFill/>
        </p:spPr>
      </p:pic>
      <p:pic>
        <p:nvPicPr>
          <p:cNvPr id="60" name="Picture 5" descr="D:\Unbenannt-2.gif"/>
          <p:cNvPicPr>
            <a:picLocks noChangeAspect="1" noChangeArrowheads="1"/>
          </p:cNvPicPr>
          <p:nvPr/>
        </p:nvPicPr>
        <p:blipFill>
          <a:blip r:embed="rId4"/>
          <a:stretch>
            <a:fillRect/>
          </a:stretch>
        </p:blipFill>
        <p:spPr bwMode="auto">
          <a:xfrm>
            <a:off x="4732616" y="4935828"/>
            <a:ext cx="338134" cy="333503"/>
          </a:xfrm>
          <a:prstGeom prst="rect">
            <a:avLst/>
          </a:prstGeom>
          <a:noFill/>
        </p:spPr>
      </p:pic>
      <p:pic>
        <p:nvPicPr>
          <p:cNvPr id="1030" name="Picture 6" descr="D:\checkmark-blue.gif"/>
          <p:cNvPicPr>
            <a:picLocks noChangeAspect="1" noChangeArrowheads="1"/>
          </p:cNvPicPr>
          <p:nvPr/>
        </p:nvPicPr>
        <p:blipFill>
          <a:blip r:embed="rId4"/>
          <a:stretch>
            <a:fillRect/>
          </a:stretch>
        </p:blipFill>
        <p:spPr bwMode="auto">
          <a:xfrm>
            <a:off x="6304252" y="2186441"/>
            <a:ext cx="339450" cy="334800"/>
          </a:xfrm>
          <a:prstGeom prst="rect">
            <a:avLst/>
          </a:prstGeom>
          <a:noFill/>
        </p:spPr>
      </p:pic>
      <p:pic>
        <p:nvPicPr>
          <p:cNvPr id="64" name="Picture 5" descr="D:\Unbenannt-2.gif"/>
          <p:cNvPicPr>
            <a:picLocks noChangeAspect="1" noChangeArrowheads="1"/>
          </p:cNvPicPr>
          <p:nvPr/>
        </p:nvPicPr>
        <p:blipFill>
          <a:blip r:embed="rId4"/>
          <a:stretch>
            <a:fillRect/>
          </a:stretch>
        </p:blipFill>
        <p:spPr bwMode="auto">
          <a:xfrm>
            <a:off x="6304252" y="2658438"/>
            <a:ext cx="338134" cy="333503"/>
          </a:xfrm>
          <a:prstGeom prst="rect">
            <a:avLst/>
          </a:prstGeom>
          <a:noFill/>
        </p:spPr>
      </p:pic>
      <p:pic>
        <p:nvPicPr>
          <p:cNvPr id="67" name="Picture 5" descr="D:\Unbenannt-2.gif"/>
          <p:cNvPicPr>
            <a:picLocks noChangeAspect="1" noChangeArrowheads="1"/>
          </p:cNvPicPr>
          <p:nvPr/>
        </p:nvPicPr>
        <p:blipFill>
          <a:blip r:embed="rId4"/>
          <a:stretch>
            <a:fillRect/>
          </a:stretch>
        </p:blipFill>
        <p:spPr bwMode="auto">
          <a:xfrm>
            <a:off x="6232814" y="4026816"/>
            <a:ext cx="338134" cy="333503"/>
          </a:xfrm>
          <a:prstGeom prst="rect">
            <a:avLst/>
          </a:prstGeom>
          <a:noFill/>
        </p:spPr>
      </p:pic>
      <p:pic>
        <p:nvPicPr>
          <p:cNvPr id="72" name="Picture 6" descr="D:\checkmark-blue.gif"/>
          <p:cNvPicPr>
            <a:picLocks noChangeAspect="1" noChangeArrowheads="1"/>
          </p:cNvPicPr>
          <p:nvPr/>
        </p:nvPicPr>
        <p:blipFill>
          <a:blip r:embed="rId4"/>
          <a:stretch>
            <a:fillRect/>
          </a:stretch>
        </p:blipFill>
        <p:spPr bwMode="auto">
          <a:xfrm>
            <a:off x="7715272" y="2201263"/>
            <a:ext cx="339450" cy="334800"/>
          </a:xfrm>
          <a:prstGeom prst="rect">
            <a:avLst/>
          </a:prstGeom>
          <a:noFill/>
        </p:spPr>
      </p:pic>
      <p:pic>
        <p:nvPicPr>
          <p:cNvPr id="74" name="Picture 5" descr="D:\Unbenannt-2.gif"/>
          <p:cNvPicPr>
            <a:picLocks noChangeAspect="1" noChangeArrowheads="1"/>
          </p:cNvPicPr>
          <p:nvPr/>
        </p:nvPicPr>
        <p:blipFill>
          <a:blip r:embed="rId4"/>
          <a:stretch>
            <a:fillRect/>
          </a:stretch>
        </p:blipFill>
        <p:spPr bwMode="auto">
          <a:xfrm>
            <a:off x="7643834" y="4041638"/>
            <a:ext cx="338134" cy="333502"/>
          </a:xfrm>
          <a:prstGeom prst="rect">
            <a:avLst/>
          </a:prstGeom>
          <a:noFill/>
        </p:spPr>
      </p:pic>
      <p:sp>
        <p:nvSpPr>
          <p:cNvPr id="75" name="Textfeld 74"/>
          <p:cNvSpPr txBox="1"/>
          <p:nvPr/>
        </p:nvSpPr>
        <p:spPr>
          <a:xfrm>
            <a:off x="4214810" y="1710473"/>
            <a:ext cx="1430348" cy="4093428"/>
          </a:xfrm>
          <a:prstGeom prst="rect">
            <a:avLst/>
          </a:prstGeom>
          <a:noFill/>
        </p:spPr>
        <p:txBody>
          <a:bodyPr wrap="square" rtlCol="0">
            <a:spAutoFit/>
          </a:bodyPr>
          <a:lstStyle/>
          <a:p>
            <a:r>
              <a:rPr lang="de-DE" sz="2000" dirty="0" smtClean="0">
                <a:solidFill>
                  <a:schemeClr val="bg1"/>
                </a:solidFill>
                <a:latin typeface="+mn-lt"/>
              </a:rPr>
              <a:t>Insert</a:t>
            </a:r>
          </a:p>
          <a:p>
            <a:endParaRPr lang="de-DE" dirty="0" smtClean="0">
              <a:solidFill>
                <a:srgbClr val="001D4B"/>
              </a:solidFill>
              <a:latin typeface="+mn-lt"/>
            </a:endParaRPr>
          </a:p>
          <a:p>
            <a:endParaRPr lang="de-DE" sz="2000" b="0" dirty="0" smtClean="0">
              <a:solidFill>
                <a:srgbClr val="001D4B"/>
              </a:solidFill>
              <a:latin typeface="+mn-lt"/>
            </a:endParaRPr>
          </a:p>
          <a:p>
            <a:endParaRPr lang="de-DE" b="0" dirty="0" smtClean="0">
              <a:solidFill>
                <a:srgbClr val="001D4B"/>
              </a:solidFill>
              <a:latin typeface="+mn-lt"/>
            </a:endParaRPr>
          </a:p>
          <a:p>
            <a:endParaRPr lang="de-DE" sz="2000" b="0" dirty="0" smtClean="0">
              <a:solidFill>
                <a:srgbClr val="001D4B"/>
              </a:solidFill>
              <a:latin typeface="+mn-lt"/>
            </a:endParaRPr>
          </a:p>
          <a:p>
            <a:endParaRPr lang="de-DE" b="0" dirty="0" smtClean="0">
              <a:solidFill>
                <a:srgbClr val="001D4B"/>
              </a:solidFill>
              <a:latin typeface="+mn-lt"/>
            </a:endParaRPr>
          </a:p>
          <a:p>
            <a:endParaRPr lang="de-DE" sz="2000" b="0" dirty="0" smtClean="0">
              <a:solidFill>
                <a:srgbClr val="001D4B"/>
              </a:solidFill>
            </a:endParaRPr>
          </a:p>
          <a:p>
            <a:pPr lvl="0"/>
            <a:endParaRPr lang="de-DE" b="0" dirty="0" smtClean="0">
              <a:solidFill>
                <a:srgbClr val="001D4B"/>
              </a:solidFill>
              <a:latin typeface="Verdana"/>
            </a:endParaRPr>
          </a:p>
          <a:p>
            <a:endParaRPr lang="de-DE" sz="2000" b="0" dirty="0" smtClean="0">
              <a:solidFill>
                <a:srgbClr val="001D4B"/>
              </a:solidFill>
            </a:endParaRPr>
          </a:p>
          <a:p>
            <a:endParaRPr lang="de-DE" b="0" dirty="0" smtClean="0">
              <a:solidFill>
                <a:srgbClr val="001D4B"/>
              </a:solidFill>
              <a:latin typeface="+mn-lt"/>
            </a:endParaRPr>
          </a:p>
          <a:p>
            <a:endParaRPr lang="de-DE" sz="2000" b="0" dirty="0" smtClean="0">
              <a:solidFill>
                <a:srgbClr val="001D4B"/>
              </a:solidFill>
            </a:endParaRPr>
          </a:p>
          <a:p>
            <a:pPr lvl="0"/>
            <a:endParaRPr lang="de-DE" b="0" dirty="0" smtClean="0">
              <a:solidFill>
                <a:srgbClr val="001D4B"/>
              </a:solidFill>
              <a:latin typeface="Verdana"/>
            </a:endParaRPr>
          </a:p>
          <a:p>
            <a:endParaRPr lang="de-DE" sz="2000" b="0" dirty="0" smtClean="0">
              <a:solidFill>
                <a:srgbClr val="001D4B"/>
              </a:solidFill>
            </a:endParaRPr>
          </a:p>
          <a:p>
            <a:endParaRPr lang="de-DE" b="0" dirty="0" smtClean="0">
              <a:solidFill>
                <a:srgbClr val="001D4B"/>
              </a:solidFill>
              <a:latin typeface="+mn-lt"/>
            </a:endParaRPr>
          </a:p>
          <a:p>
            <a:endParaRPr lang="de-DE" sz="2000" b="0" dirty="0" smtClean="0">
              <a:solidFill>
                <a:srgbClr val="001D4B"/>
              </a:solidFill>
            </a:endParaRPr>
          </a:p>
          <a:p>
            <a:pPr lvl="0"/>
            <a:endParaRPr lang="de-DE" b="0" dirty="0" smtClean="0">
              <a:solidFill>
                <a:srgbClr val="001D4B"/>
              </a:solidFill>
              <a:latin typeface="Verdana"/>
            </a:endParaRPr>
          </a:p>
          <a:p>
            <a:r>
              <a:rPr lang="de-DE" sz="2000" dirty="0" smtClean="0">
                <a:solidFill>
                  <a:srgbClr val="00B050"/>
                </a:solidFill>
              </a:rPr>
              <a:t> </a:t>
            </a:r>
            <a:endParaRPr lang="de-DE" sz="2000" b="0" dirty="0" smtClean="0">
              <a:solidFill>
                <a:srgbClr val="001D4B"/>
              </a:solidFill>
            </a:endParaRPr>
          </a:p>
        </p:txBody>
      </p:sp>
      <p:sp>
        <p:nvSpPr>
          <p:cNvPr id="77" name="Textfeld 76"/>
          <p:cNvSpPr txBox="1"/>
          <p:nvPr/>
        </p:nvSpPr>
        <p:spPr>
          <a:xfrm>
            <a:off x="5713420" y="1710473"/>
            <a:ext cx="1430348" cy="4093428"/>
          </a:xfrm>
          <a:prstGeom prst="rect">
            <a:avLst/>
          </a:prstGeom>
          <a:noFill/>
        </p:spPr>
        <p:txBody>
          <a:bodyPr wrap="square" rtlCol="0">
            <a:spAutoFit/>
          </a:bodyPr>
          <a:lstStyle/>
          <a:p>
            <a:r>
              <a:rPr lang="de-DE" sz="2000" dirty="0" smtClean="0">
                <a:solidFill>
                  <a:schemeClr val="bg1"/>
                </a:solidFill>
                <a:latin typeface="+mn-lt"/>
              </a:rPr>
              <a:t>Update</a:t>
            </a:r>
          </a:p>
          <a:p>
            <a:endParaRPr lang="de-DE" dirty="0" smtClean="0">
              <a:solidFill>
                <a:srgbClr val="001D4B"/>
              </a:solidFill>
              <a:latin typeface="+mn-lt"/>
            </a:endParaRPr>
          </a:p>
          <a:p>
            <a:endParaRPr lang="de-DE" sz="2000" b="0" dirty="0" smtClean="0">
              <a:solidFill>
                <a:srgbClr val="001D4B"/>
              </a:solidFill>
              <a:latin typeface="+mn-lt"/>
            </a:endParaRPr>
          </a:p>
          <a:p>
            <a:endParaRPr lang="de-DE" b="0" dirty="0" smtClean="0">
              <a:solidFill>
                <a:srgbClr val="001D4B"/>
              </a:solidFill>
              <a:latin typeface="+mn-lt"/>
            </a:endParaRPr>
          </a:p>
          <a:p>
            <a:endParaRPr lang="de-DE" sz="2000" b="0" dirty="0" smtClean="0">
              <a:solidFill>
                <a:srgbClr val="001D4B"/>
              </a:solidFill>
              <a:latin typeface="+mn-lt"/>
            </a:endParaRPr>
          </a:p>
          <a:p>
            <a:endParaRPr lang="de-DE" b="0" dirty="0" smtClean="0">
              <a:solidFill>
                <a:srgbClr val="001D4B"/>
              </a:solidFill>
              <a:latin typeface="+mn-lt"/>
            </a:endParaRPr>
          </a:p>
          <a:p>
            <a:endParaRPr lang="de-DE" sz="2000" dirty="0" smtClean="0">
              <a:solidFill>
                <a:srgbClr val="00B050"/>
              </a:solidFill>
            </a:endParaRPr>
          </a:p>
          <a:p>
            <a:pPr lvl="0"/>
            <a:endParaRPr lang="de-DE" b="0" dirty="0" smtClean="0">
              <a:solidFill>
                <a:srgbClr val="001D4B"/>
              </a:solidFill>
              <a:latin typeface="Verdana"/>
            </a:endParaRPr>
          </a:p>
          <a:p>
            <a:r>
              <a:rPr lang="de-DE" sz="2000" b="0" dirty="0" smtClean="0">
                <a:solidFill>
                  <a:srgbClr val="001D4B"/>
                </a:solidFill>
              </a:rPr>
              <a:t>?</a:t>
            </a:r>
          </a:p>
          <a:p>
            <a:endParaRPr lang="de-DE" b="0" dirty="0" smtClean="0">
              <a:solidFill>
                <a:srgbClr val="001D4B"/>
              </a:solidFill>
              <a:latin typeface="+mn-lt"/>
            </a:endParaRPr>
          </a:p>
          <a:p>
            <a:endParaRPr lang="de-DE" sz="2000" b="0" dirty="0" smtClean="0">
              <a:solidFill>
                <a:srgbClr val="001D4B"/>
              </a:solidFill>
            </a:endParaRPr>
          </a:p>
          <a:p>
            <a:pPr lvl="0"/>
            <a:endParaRPr lang="de-DE" b="0" dirty="0" smtClean="0">
              <a:solidFill>
                <a:srgbClr val="001D4B"/>
              </a:solidFill>
              <a:latin typeface="Verdana"/>
            </a:endParaRPr>
          </a:p>
          <a:p>
            <a:endParaRPr lang="de-DE" sz="2000" b="0" dirty="0" smtClean="0">
              <a:solidFill>
                <a:srgbClr val="001D4B"/>
              </a:solidFill>
            </a:endParaRPr>
          </a:p>
          <a:p>
            <a:endParaRPr lang="de-DE" b="0" dirty="0" smtClean="0">
              <a:solidFill>
                <a:srgbClr val="001D4B"/>
              </a:solidFill>
              <a:latin typeface="+mn-lt"/>
            </a:endParaRPr>
          </a:p>
          <a:p>
            <a:r>
              <a:rPr lang="de-DE" sz="2000" b="0" dirty="0" smtClean="0">
                <a:solidFill>
                  <a:srgbClr val="001D4B"/>
                </a:solidFill>
              </a:rPr>
              <a:t>n/a</a:t>
            </a:r>
          </a:p>
          <a:p>
            <a:pPr lvl="0"/>
            <a:endParaRPr lang="de-DE" b="0" dirty="0" smtClean="0">
              <a:solidFill>
                <a:srgbClr val="001D4B"/>
              </a:solidFill>
              <a:latin typeface="Verdana"/>
            </a:endParaRPr>
          </a:p>
          <a:p>
            <a:r>
              <a:rPr lang="de-DE" sz="2000" b="0" dirty="0" smtClean="0">
                <a:solidFill>
                  <a:srgbClr val="001D4B"/>
                </a:solidFill>
              </a:rPr>
              <a:t>n/a</a:t>
            </a:r>
          </a:p>
        </p:txBody>
      </p:sp>
      <p:sp>
        <p:nvSpPr>
          <p:cNvPr id="78" name="Textfeld 77"/>
          <p:cNvSpPr txBox="1"/>
          <p:nvPr/>
        </p:nvSpPr>
        <p:spPr>
          <a:xfrm>
            <a:off x="7142180" y="1710473"/>
            <a:ext cx="1430348" cy="4093428"/>
          </a:xfrm>
          <a:prstGeom prst="rect">
            <a:avLst/>
          </a:prstGeom>
          <a:noFill/>
        </p:spPr>
        <p:txBody>
          <a:bodyPr wrap="square" rtlCol="0">
            <a:spAutoFit/>
          </a:bodyPr>
          <a:lstStyle/>
          <a:p>
            <a:r>
              <a:rPr lang="de-DE" sz="2000" dirty="0" smtClean="0">
                <a:solidFill>
                  <a:schemeClr val="bg1"/>
                </a:solidFill>
                <a:latin typeface="+mn-lt"/>
              </a:rPr>
              <a:t>Delete</a:t>
            </a:r>
          </a:p>
          <a:p>
            <a:endParaRPr lang="de-DE" dirty="0" smtClean="0">
              <a:solidFill>
                <a:srgbClr val="001D4B"/>
              </a:solidFill>
              <a:latin typeface="+mn-lt"/>
            </a:endParaRPr>
          </a:p>
          <a:p>
            <a:endParaRPr lang="de-DE" sz="2000" b="0" dirty="0" smtClean="0">
              <a:solidFill>
                <a:srgbClr val="001D4B"/>
              </a:solidFill>
              <a:latin typeface="+mn-lt"/>
            </a:endParaRPr>
          </a:p>
          <a:p>
            <a:endParaRPr lang="de-DE" b="0" dirty="0" smtClean="0">
              <a:solidFill>
                <a:srgbClr val="001D4B"/>
              </a:solidFill>
              <a:latin typeface="+mn-lt"/>
            </a:endParaRPr>
          </a:p>
          <a:p>
            <a:endParaRPr lang="de-DE" sz="2000" b="0" dirty="0" smtClean="0">
              <a:solidFill>
                <a:srgbClr val="001D4B"/>
              </a:solidFill>
              <a:latin typeface="+mn-lt"/>
            </a:endParaRPr>
          </a:p>
          <a:p>
            <a:endParaRPr lang="de-DE" b="0" dirty="0" smtClean="0">
              <a:solidFill>
                <a:srgbClr val="001D4B"/>
              </a:solidFill>
              <a:latin typeface="+mn-lt"/>
            </a:endParaRPr>
          </a:p>
          <a:p>
            <a:endParaRPr lang="de-DE" sz="2000" b="0" dirty="0" smtClean="0">
              <a:solidFill>
                <a:srgbClr val="001D4B"/>
              </a:solidFill>
            </a:endParaRPr>
          </a:p>
          <a:p>
            <a:pPr lvl="0"/>
            <a:endParaRPr lang="de-DE" b="0" dirty="0" smtClean="0">
              <a:solidFill>
                <a:srgbClr val="001D4B"/>
              </a:solidFill>
              <a:latin typeface="Verdana"/>
            </a:endParaRPr>
          </a:p>
          <a:p>
            <a:r>
              <a:rPr lang="de-DE" sz="2000" b="0" dirty="0" smtClean="0">
                <a:solidFill>
                  <a:srgbClr val="001D4B"/>
                </a:solidFill>
              </a:rPr>
              <a:t>?</a:t>
            </a:r>
          </a:p>
          <a:p>
            <a:endParaRPr lang="de-DE" b="0" dirty="0" smtClean="0">
              <a:solidFill>
                <a:srgbClr val="001D4B"/>
              </a:solidFill>
              <a:latin typeface="+mn-lt"/>
            </a:endParaRPr>
          </a:p>
          <a:p>
            <a:endParaRPr lang="de-DE" sz="2000" b="0" dirty="0" smtClean="0">
              <a:solidFill>
                <a:srgbClr val="001D4B"/>
              </a:solidFill>
            </a:endParaRPr>
          </a:p>
          <a:p>
            <a:pPr lvl="0"/>
            <a:endParaRPr lang="de-DE" b="0" dirty="0" smtClean="0">
              <a:solidFill>
                <a:srgbClr val="001D4B"/>
              </a:solidFill>
              <a:latin typeface="Verdana"/>
            </a:endParaRPr>
          </a:p>
          <a:p>
            <a:endParaRPr lang="de-DE" sz="2000" dirty="0" smtClean="0">
              <a:solidFill>
                <a:srgbClr val="00B050"/>
              </a:solidFill>
            </a:endParaRPr>
          </a:p>
          <a:p>
            <a:endParaRPr lang="de-DE" b="0" dirty="0" smtClean="0">
              <a:solidFill>
                <a:srgbClr val="001D4B"/>
              </a:solidFill>
              <a:latin typeface="+mn-lt"/>
            </a:endParaRPr>
          </a:p>
          <a:p>
            <a:r>
              <a:rPr lang="de-DE" sz="2000" b="0" dirty="0" smtClean="0">
                <a:solidFill>
                  <a:srgbClr val="001D4B"/>
                </a:solidFill>
              </a:rPr>
              <a:t>n/a</a:t>
            </a:r>
          </a:p>
          <a:p>
            <a:endParaRPr lang="de-DE" b="0" dirty="0" smtClean="0">
              <a:solidFill>
                <a:srgbClr val="001D4B"/>
              </a:solidFill>
              <a:latin typeface="Verdana"/>
            </a:endParaRPr>
          </a:p>
          <a:p>
            <a:r>
              <a:rPr lang="de-DE" sz="2000" b="0" dirty="0" smtClean="0">
                <a:solidFill>
                  <a:srgbClr val="001D4B"/>
                </a:solidFill>
              </a:rPr>
              <a:t>n/a</a:t>
            </a:r>
          </a:p>
        </p:txBody>
      </p:sp>
      <p:cxnSp>
        <p:nvCxnSpPr>
          <p:cNvPr id="79" name="Gerade Verbindung 78"/>
          <p:cNvCxnSpPr/>
          <p:nvPr/>
        </p:nvCxnSpPr>
        <p:spPr bwMode="auto">
          <a:xfrm rot="5400000" flipH="1" flipV="1">
            <a:off x="357952" y="3731405"/>
            <a:ext cx="4143404"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5" name="Picture 6" descr="D:\checkmark-blue.gif"/>
          <p:cNvPicPr>
            <a:picLocks noChangeAspect="1" noChangeArrowheads="1"/>
          </p:cNvPicPr>
          <p:nvPr/>
        </p:nvPicPr>
        <p:blipFill>
          <a:blip r:embed="rId4"/>
          <a:stretch>
            <a:fillRect/>
          </a:stretch>
        </p:blipFill>
        <p:spPr bwMode="auto">
          <a:xfrm>
            <a:off x="4357686" y="5832419"/>
            <a:ext cx="339450" cy="334800"/>
          </a:xfrm>
          <a:prstGeom prst="rect">
            <a:avLst/>
          </a:prstGeom>
          <a:noFill/>
        </p:spPr>
      </p:pic>
      <p:sp>
        <p:nvSpPr>
          <p:cNvPr id="86" name="Rechteck 85"/>
          <p:cNvSpPr/>
          <p:nvPr/>
        </p:nvSpPr>
        <p:spPr>
          <a:xfrm>
            <a:off x="4546128" y="5832419"/>
            <a:ext cx="1794082" cy="400110"/>
          </a:xfrm>
          <a:prstGeom prst="rect">
            <a:avLst/>
          </a:prstGeom>
        </p:spPr>
        <p:txBody>
          <a:bodyPr wrap="none">
            <a:spAutoFit/>
          </a:bodyPr>
          <a:lstStyle/>
          <a:p>
            <a:pPr lvl="0"/>
            <a:r>
              <a:rPr lang="de-DE" sz="2000" b="0" dirty="0" err="1" smtClean="0">
                <a:solidFill>
                  <a:srgbClr val="0070C0"/>
                </a:solidFill>
              </a:rPr>
              <a:t>Previous</a:t>
            </a:r>
            <a:r>
              <a:rPr lang="de-DE" sz="2000" b="0" dirty="0" smtClean="0">
                <a:solidFill>
                  <a:srgbClr val="0070C0"/>
                </a:solidFill>
              </a:rPr>
              <a:t> </a:t>
            </a:r>
            <a:r>
              <a:rPr lang="de-DE" sz="2000" b="0" dirty="0" err="1" smtClean="0">
                <a:solidFill>
                  <a:srgbClr val="0070C0"/>
                </a:solidFill>
              </a:rPr>
              <a:t>work</a:t>
            </a:r>
            <a:endParaRPr lang="de-DE" sz="2000" b="0" dirty="0" smtClean="0">
              <a:solidFill>
                <a:srgbClr val="0070C0"/>
              </a:solidFill>
            </a:endParaRPr>
          </a:p>
        </p:txBody>
      </p:sp>
      <p:pic>
        <p:nvPicPr>
          <p:cNvPr id="87" name="Picture 6" descr="D:\checkmark-blue.gif"/>
          <p:cNvPicPr>
            <a:picLocks noChangeAspect="1" noChangeArrowheads="1"/>
          </p:cNvPicPr>
          <p:nvPr/>
        </p:nvPicPr>
        <p:blipFill>
          <a:blip r:embed="rId3"/>
          <a:stretch>
            <a:fillRect/>
          </a:stretch>
        </p:blipFill>
        <p:spPr bwMode="auto">
          <a:xfrm>
            <a:off x="1857356" y="5832419"/>
            <a:ext cx="339450" cy="334800"/>
          </a:xfrm>
          <a:prstGeom prst="rect">
            <a:avLst/>
          </a:prstGeom>
          <a:noFill/>
        </p:spPr>
      </p:pic>
      <p:sp>
        <p:nvSpPr>
          <p:cNvPr id="88" name="Rechteck 87"/>
          <p:cNvSpPr/>
          <p:nvPr/>
        </p:nvSpPr>
        <p:spPr>
          <a:xfrm>
            <a:off x="2053930" y="5832419"/>
            <a:ext cx="2079416" cy="400110"/>
          </a:xfrm>
          <a:prstGeom prst="rect">
            <a:avLst/>
          </a:prstGeom>
        </p:spPr>
        <p:txBody>
          <a:bodyPr wrap="none">
            <a:spAutoFit/>
          </a:bodyPr>
          <a:lstStyle/>
          <a:p>
            <a:pPr lvl="0"/>
            <a:r>
              <a:rPr lang="de-DE" sz="2000" b="0" dirty="0" smtClean="0">
                <a:solidFill>
                  <a:srgbClr val="FF0000"/>
                </a:solidFill>
              </a:rPr>
              <a:t>Survey </a:t>
            </a:r>
            <a:r>
              <a:rPr lang="de-DE" sz="2000" b="0" dirty="0" err="1" smtClean="0">
                <a:solidFill>
                  <a:srgbClr val="FF0000"/>
                </a:solidFill>
              </a:rPr>
              <a:t>sampling</a:t>
            </a:r>
            <a:endParaRPr lang="de-DE" sz="2000" b="0" dirty="0" smtClean="0">
              <a:solidFill>
                <a:srgbClr val="FF0000"/>
              </a:solidFill>
            </a:endParaRPr>
          </a:p>
        </p:txBody>
      </p:sp>
      <p:pic>
        <p:nvPicPr>
          <p:cNvPr id="89" name="Picture 6" descr="D:\checkmark-blue.gif"/>
          <p:cNvPicPr>
            <a:picLocks noChangeAspect="1" noChangeArrowheads="1"/>
          </p:cNvPicPr>
          <p:nvPr/>
        </p:nvPicPr>
        <p:blipFill>
          <a:blip r:embed="rId5"/>
          <a:stretch>
            <a:fillRect/>
          </a:stretch>
        </p:blipFill>
        <p:spPr bwMode="auto">
          <a:xfrm>
            <a:off x="6554524" y="5832419"/>
            <a:ext cx="339450" cy="334800"/>
          </a:xfrm>
          <a:prstGeom prst="rect">
            <a:avLst/>
          </a:prstGeom>
          <a:noFill/>
        </p:spPr>
      </p:pic>
      <p:sp>
        <p:nvSpPr>
          <p:cNvPr id="90" name="Rechteck 89"/>
          <p:cNvSpPr/>
          <p:nvPr/>
        </p:nvSpPr>
        <p:spPr>
          <a:xfrm>
            <a:off x="6768838" y="5832419"/>
            <a:ext cx="1936749" cy="400110"/>
          </a:xfrm>
          <a:prstGeom prst="rect">
            <a:avLst/>
          </a:prstGeom>
        </p:spPr>
        <p:txBody>
          <a:bodyPr wrap="none">
            <a:spAutoFit/>
          </a:bodyPr>
          <a:lstStyle/>
          <a:p>
            <a:pPr lvl="0"/>
            <a:r>
              <a:rPr lang="de-DE" sz="2000" b="0" dirty="0" err="1" smtClean="0">
                <a:solidFill>
                  <a:srgbClr val="00B050"/>
                </a:solidFill>
              </a:rPr>
              <a:t>Novel</a:t>
            </a:r>
            <a:r>
              <a:rPr lang="de-DE" sz="2000" b="0" dirty="0" smtClean="0">
                <a:solidFill>
                  <a:srgbClr val="00B050"/>
                </a:solidFill>
              </a:rPr>
              <a:t> </a:t>
            </a:r>
            <a:r>
              <a:rPr lang="de-DE" sz="2000" b="0" dirty="0" err="1" smtClean="0">
                <a:solidFill>
                  <a:srgbClr val="00B050"/>
                </a:solidFill>
              </a:rPr>
              <a:t>schemes</a:t>
            </a:r>
            <a:endParaRPr lang="de-DE" sz="2000" b="0" dirty="0" smtClean="0">
              <a:solidFill>
                <a:srgbClr val="00B050"/>
              </a:solidFill>
            </a:endParaRPr>
          </a:p>
        </p:txBody>
      </p:sp>
      <p:pic>
        <p:nvPicPr>
          <p:cNvPr id="91" name="Picture 6" descr="D:\checkmark-blue.gif"/>
          <p:cNvPicPr>
            <a:picLocks noChangeAspect="1" noChangeArrowheads="1"/>
          </p:cNvPicPr>
          <p:nvPr/>
        </p:nvPicPr>
        <p:blipFill>
          <a:blip r:embed="rId5"/>
          <a:stretch>
            <a:fillRect/>
          </a:stretch>
        </p:blipFill>
        <p:spPr bwMode="auto">
          <a:xfrm>
            <a:off x="4732616" y="5375273"/>
            <a:ext cx="339450" cy="334800"/>
          </a:xfrm>
          <a:prstGeom prst="rect">
            <a:avLst/>
          </a:prstGeom>
          <a:noFill/>
        </p:spPr>
      </p:pic>
      <p:pic>
        <p:nvPicPr>
          <p:cNvPr id="92" name="Picture 6" descr="D:\checkmark-blue.gif"/>
          <p:cNvPicPr>
            <a:picLocks noChangeAspect="1" noChangeArrowheads="1"/>
          </p:cNvPicPr>
          <p:nvPr/>
        </p:nvPicPr>
        <p:blipFill>
          <a:blip r:embed="rId5"/>
          <a:stretch>
            <a:fillRect/>
          </a:stretch>
        </p:blipFill>
        <p:spPr bwMode="auto">
          <a:xfrm>
            <a:off x="6304252" y="4468969"/>
            <a:ext cx="339450" cy="334800"/>
          </a:xfrm>
          <a:prstGeom prst="rect">
            <a:avLst/>
          </a:prstGeom>
          <a:noFill/>
        </p:spPr>
      </p:pic>
      <p:pic>
        <p:nvPicPr>
          <p:cNvPr id="93" name="Picture 6" descr="D:\checkmark-blue.gif"/>
          <p:cNvPicPr>
            <a:picLocks noChangeAspect="1" noChangeArrowheads="1"/>
          </p:cNvPicPr>
          <p:nvPr/>
        </p:nvPicPr>
        <p:blipFill>
          <a:blip r:embed="rId5"/>
          <a:stretch>
            <a:fillRect/>
          </a:stretch>
        </p:blipFill>
        <p:spPr bwMode="auto">
          <a:xfrm>
            <a:off x="7715272" y="4468969"/>
            <a:ext cx="339450" cy="334800"/>
          </a:xfrm>
          <a:prstGeom prst="rect">
            <a:avLst/>
          </a:prstGeom>
          <a:noFill/>
        </p:spPr>
      </p:pic>
      <p:pic>
        <p:nvPicPr>
          <p:cNvPr id="94" name="Picture 6" descr="D:\checkmark-blue.gif"/>
          <p:cNvPicPr>
            <a:picLocks noChangeAspect="1" noChangeArrowheads="1"/>
          </p:cNvPicPr>
          <p:nvPr/>
        </p:nvPicPr>
        <p:blipFill>
          <a:blip r:embed="rId5"/>
          <a:stretch>
            <a:fillRect/>
          </a:stretch>
        </p:blipFill>
        <p:spPr bwMode="auto">
          <a:xfrm>
            <a:off x="7715272" y="2660629"/>
            <a:ext cx="339450" cy="334800"/>
          </a:xfrm>
          <a:prstGeom prst="rect">
            <a:avLst/>
          </a:prstGeom>
          <a:noFill/>
        </p:spPr>
      </p:pic>
      <p:pic>
        <p:nvPicPr>
          <p:cNvPr id="95" name="Picture 6" descr="D:\checkmark-blue.gif"/>
          <p:cNvPicPr>
            <a:picLocks noChangeAspect="1" noChangeArrowheads="1"/>
          </p:cNvPicPr>
          <p:nvPr/>
        </p:nvPicPr>
        <p:blipFill>
          <a:blip r:embed="rId5"/>
          <a:stretch>
            <a:fillRect/>
          </a:stretch>
        </p:blipFill>
        <p:spPr bwMode="auto">
          <a:xfrm>
            <a:off x="6447128" y="4017951"/>
            <a:ext cx="339450" cy="334800"/>
          </a:xfrm>
          <a:prstGeom prst="rect">
            <a:avLst/>
          </a:prstGeom>
          <a:noFill/>
        </p:spPr>
      </p:pic>
      <p:pic>
        <p:nvPicPr>
          <p:cNvPr id="96" name="Picture 6" descr="D:\checkmark-blue.gif"/>
          <p:cNvPicPr>
            <a:picLocks noChangeAspect="1" noChangeArrowheads="1"/>
          </p:cNvPicPr>
          <p:nvPr/>
        </p:nvPicPr>
        <p:blipFill>
          <a:blip r:embed="rId5"/>
          <a:stretch>
            <a:fillRect/>
          </a:stretch>
        </p:blipFill>
        <p:spPr bwMode="auto">
          <a:xfrm>
            <a:off x="7875888" y="4040341"/>
            <a:ext cx="339450" cy="334800"/>
          </a:xfrm>
          <a:prstGeom prst="rect">
            <a:avLst/>
          </a:prstGeom>
          <a:noFill/>
        </p:spPr>
      </p:pic>
      <p:pic>
        <p:nvPicPr>
          <p:cNvPr id="97" name="Picture 5" descr="D:\Unbenannt-2.gif"/>
          <p:cNvPicPr>
            <a:picLocks noChangeAspect="1" noChangeArrowheads="1"/>
          </p:cNvPicPr>
          <p:nvPr/>
        </p:nvPicPr>
        <p:blipFill>
          <a:blip r:embed="rId5"/>
          <a:stretch>
            <a:fillRect/>
          </a:stretch>
        </p:blipFill>
        <p:spPr bwMode="auto">
          <a:xfrm>
            <a:off x="6304236" y="3092009"/>
            <a:ext cx="338134" cy="333502"/>
          </a:xfrm>
          <a:prstGeom prst="rect">
            <a:avLst/>
          </a:prstGeom>
          <a:noFill/>
        </p:spPr>
      </p:pic>
      <p:pic>
        <p:nvPicPr>
          <p:cNvPr id="98" name="Picture 6" descr="D:\checkmark-blue.gif"/>
          <p:cNvPicPr>
            <a:picLocks noChangeAspect="1" noChangeArrowheads="1"/>
          </p:cNvPicPr>
          <p:nvPr/>
        </p:nvPicPr>
        <p:blipFill>
          <a:blip r:embed="rId5"/>
          <a:stretch>
            <a:fillRect/>
          </a:stretch>
        </p:blipFill>
        <p:spPr bwMode="auto">
          <a:xfrm>
            <a:off x="7715256" y="3094200"/>
            <a:ext cx="339450" cy="33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
                                            <p:txEl>
                                              <p:pRg st="16" end="1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77">
                                            <p:txEl>
                                              <p:pRg st="8" end="8"/>
                                            </p:tx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8" grpId="0"/>
      <p:bldP spid="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457200" indent="-457200">
              <a:buFont typeface="+mj-lt"/>
              <a:buAutoNum type="arabicPeriod"/>
            </a:pPr>
            <a:r>
              <a:rPr lang="de-DE" dirty="0" err="1" smtClean="0">
                <a:solidFill>
                  <a:schemeClr val="bg1">
                    <a:lumMod val="65000"/>
                  </a:schemeClr>
                </a:solidFill>
              </a:rPr>
              <a:t>Applications</a:t>
            </a:r>
            <a:endParaRPr lang="de-DE" dirty="0" smtClean="0">
              <a:solidFill>
                <a:schemeClr val="bg1">
                  <a:lumMod val="65000"/>
                </a:schemeClr>
              </a:solidFill>
            </a:endParaRPr>
          </a:p>
          <a:p>
            <a:pPr marL="457200" indent="-457200">
              <a:buFont typeface="+mj-lt"/>
              <a:buAutoNum type="arabicPeriod"/>
            </a:pPr>
            <a:endParaRPr lang="en-US" dirty="0" smtClean="0">
              <a:solidFill>
                <a:srgbClr val="FF8F43"/>
              </a:solidFill>
            </a:endParaRPr>
          </a:p>
          <a:p>
            <a:pPr marL="457200" indent="-457200">
              <a:buFont typeface="+mj-lt"/>
              <a:buAutoNum type="arabicPeriod"/>
            </a:pPr>
            <a:r>
              <a:rPr lang="de-DE" dirty="0" smtClean="0">
                <a:solidFill>
                  <a:schemeClr val="bg1">
                    <a:lumMod val="65000"/>
                  </a:schemeClr>
                </a:solidFill>
              </a:rPr>
              <a:t>Sample </a:t>
            </a:r>
            <a:r>
              <a:rPr lang="de-DE" dirty="0" err="1" smtClean="0">
                <a:solidFill>
                  <a:schemeClr val="bg1">
                    <a:lumMod val="65000"/>
                  </a:schemeClr>
                </a:solidFill>
              </a:rPr>
              <a:t>Computation</a:t>
            </a:r>
            <a:endParaRPr lang="de-DE" dirty="0" smtClean="0">
              <a:solidFill>
                <a:schemeClr val="bg1">
                  <a:lumMod val="65000"/>
                </a:schemeClr>
              </a:solidFill>
            </a:endParaRPr>
          </a:p>
          <a:p>
            <a:pPr marL="457200" indent="-457200">
              <a:buFont typeface="+mj-lt"/>
              <a:buAutoNum type="arabicPeriod"/>
            </a:pPr>
            <a:endParaRPr lang="de-DE" dirty="0" smtClean="0"/>
          </a:p>
          <a:p>
            <a:pPr marL="457200" indent="-457200">
              <a:buFont typeface="+mj-lt"/>
              <a:buAutoNum type="arabicPeriod"/>
            </a:pPr>
            <a:r>
              <a:rPr lang="de-DE" dirty="0" smtClean="0">
                <a:solidFill>
                  <a:schemeClr val="bg1">
                    <a:lumMod val="65000"/>
                  </a:schemeClr>
                </a:solidFill>
              </a:rPr>
              <a:t>Sample Maintenance</a:t>
            </a:r>
          </a:p>
          <a:p>
            <a:pPr marL="457200" indent="-457200">
              <a:buFont typeface="+mj-lt"/>
              <a:buAutoNum type="arabicPeriod"/>
            </a:pPr>
            <a:endParaRPr lang="de-DE" dirty="0" smtClean="0"/>
          </a:p>
          <a:p>
            <a:pPr marL="457200" indent="-457200">
              <a:buFont typeface="+mj-lt"/>
              <a:buAutoNum type="arabicPeriod"/>
            </a:pPr>
            <a:r>
              <a:rPr lang="de-DE" dirty="0" smtClean="0">
                <a:solidFill>
                  <a:schemeClr val="bg1">
                    <a:lumMod val="65000"/>
                  </a:schemeClr>
                </a:solidFill>
              </a:rPr>
              <a:t>The </a:t>
            </a:r>
            <a:r>
              <a:rPr lang="de-DE" dirty="0" err="1" smtClean="0">
                <a:solidFill>
                  <a:schemeClr val="bg1">
                    <a:lumMod val="65000"/>
                  </a:schemeClr>
                </a:solidFill>
              </a:rPr>
              <a:t>Whole</a:t>
            </a:r>
            <a:r>
              <a:rPr lang="de-DE" dirty="0" smtClean="0">
                <a:solidFill>
                  <a:schemeClr val="bg1">
                    <a:lumMod val="65000"/>
                  </a:schemeClr>
                </a:solidFill>
              </a:rPr>
              <a:t> Picture</a:t>
            </a:r>
          </a:p>
          <a:p>
            <a:pPr marL="457200" indent="-457200">
              <a:buFont typeface="+mj-lt"/>
              <a:buAutoNum type="arabicPeriod"/>
            </a:pPr>
            <a:endParaRPr lang="de-DE" dirty="0" smtClean="0"/>
          </a:p>
          <a:p>
            <a:pPr marL="457200" indent="-457200">
              <a:buFont typeface="+mj-lt"/>
              <a:buAutoNum type="arabicPeriod"/>
            </a:pPr>
            <a:r>
              <a:rPr lang="de-DE" dirty="0" err="1" smtClean="0">
                <a:solidFill>
                  <a:srgbClr val="FF8F43"/>
                </a:solidFill>
              </a:rPr>
              <a:t>Conclusion</a:t>
            </a:r>
            <a:endParaRPr lang="de-DE" dirty="0" smtClean="0">
              <a:solidFill>
                <a:srgbClr val="FF8F43"/>
              </a:solidFill>
            </a:endParaRPr>
          </a:p>
          <a:p>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a:t>
            </a:r>
            <a:endParaRPr lang="de-DE" dirty="0"/>
          </a:p>
        </p:txBody>
      </p:sp>
      <p:sp>
        <p:nvSpPr>
          <p:cNvPr id="3" name="Inhaltsplatzhalter 2"/>
          <p:cNvSpPr>
            <a:spLocks noGrp="1"/>
          </p:cNvSpPr>
          <p:nvPr>
            <p:ph idx="1"/>
          </p:nvPr>
        </p:nvSpPr>
        <p:spPr/>
        <p:txBody>
          <a:bodyPr/>
          <a:lstStyle/>
          <a:p>
            <a:r>
              <a:rPr lang="de-DE" dirty="0" smtClean="0"/>
              <a:t>Database </a:t>
            </a:r>
            <a:r>
              <a:rPr lang="de-DE" dirty="0" err="1" smtClean="0"/>
              <a:t>sampling</a:t>
            </a:r>
            <a:endParaRPr lang="de-DE" dirty="0" smtClean="0"/>
          </a:p>
          <a:p>
            <a:pPr lvl="1"/>
            <a:r>
              <a:rPr lang="de-DE" dirty="0" err="1" smtClean="0"/>
              <a:t>Has</a:t>
            </a:r>
            <a:r>
              <a:rPr lang="de-DE" dirty="0" smtClean="0"/>
              <a:t> a </a:t>
            </a:r>
            <a:r>
              <a:rPr lang="de-DE" dirty="0" err="1" smtClean="0"/>
              <a:t>lot</a:t>
            </a:r>
            <a:r>
              <a:rPr lang="de-DE" dirty="0" smtClean="0"/>
              <a:t> </a:t>
            </a:r>
            <a:r>
              <a:rPr lang="de-DE" dirty="0" err="1" smtClean="0"/>
              <a:t>of</a:t>
            </a:r>
            <a:r>
              <a:rPr lang="de-DE" dirty="0" smtClean="0"/>
              <a:t> </a:t>
            </a:r>
            <a:r>
              <a:rPr lang="de-DE" dirty="0" err="1" smtClean="0"/>
              <a:t>applications</a:t>
            </a:r>
            <a:r>
              <a:rPr lang="de-DE" dirty="0" smtClean="0"/>
              <a:t> …</a:t>
            </a:r>
          </a:p>
          <a:p>
            <a:pPr lvl="1"/>
            <a:r>
              <a:rPr lang="de-DE" dirty="0" smtClean="0"/>
              <a:t>… </a:t>
            </a:r>
            <a:r>
              <a:rPr lang="de-DE" dirty="0" err="1" smtClean="0"/>
              <a:t>and</a:t>
            </a:r>
            <a:r>
              <a:rPr lang="de-DE" dirty="0" smtClean="0"/>
              <a:t> </a:t>
            </a:r>
            <a:r>
              <a:rPr lang="de-DE" dirty="0" err="1" smtClean="0"/>
              <a:t>provides</a:t>
            </a:r>
            <a:r>
              <a:rPr lang="de-DE" dirty="0" smtClean="0"/>
              <a:t> </a:t>
            </a:r>
            <a:r>
              <a:rPr lang="de-DE" dirty="0" err="1" smtClean="0"/>
              <a:t>us</a:t>
            </a:r>
            <a:r>
              <a:rPr lang="de-DE" dirty="0" smtClean="0"/>
              <a:t> </a:t>
            </a:r>
            <a:r>
              <a:rPr lang="de-DE" dirty="0" err="1" smtClean="0"/>
              <a:t>with</a:t>
            </a:r>
            <a:r>
              <a:rPr lang="de-DE" dirty="0" smtClean="0"/>
              <a:t> a </a:t>
            </a:r>
            <a:r>
              <a:rPr lang="de-DE" dirty="0" err="1" smtClean="0"/>
              <a:t>lot</a:t>
            </a:r>
            <a:r>
              <a:rPr lang="de-DE" dirty="0" smtClean="0"/>
              <a:t> </a:t>
            </a:r>
            <a:r>
              <a:rPr lang="de-DE" dirty="0" err="1" smtClean="0"/>
              <a:t>of</a:t>
            </a:r>
            <a:r>
              <a:rPr lang="de-DE" dirty="0" smtClean="0"/>
              <a:t> </a:t>
            </a:r>
            <a:r>
              <a:rPr lang="de-DE" dirty="0" err="1" smtClean="0"/>
              <a:t>interesting</a:t>
            </a:r>
            <a:r>
              <a:rPr lang="de-DE" dirty="0" smtClean="0"/>
              <a:t> </a:t>
            </a:r>
            <a:r>
              <a:rPr lang="de-DE" dirty="0" err="1" smtClean="0"/>
              <a:t>problems</a:t>
            </a:r>
            <a:endParaRPr lang="de-DE" dirty="0" smtClean="0"/>
          </a:p>
          <a:p>
            <a:pPr lvl="1"/>
            <a:endParaRPr lang="de-DE" dirty="0" smtClean="0"/>
          </a:p>
          <a:p>
            <a:r>
              <a:rPr lang="de-DE" dirty="0" err="1" smtClean="0"/>
              <a:t>Materialized</a:t>
            </a:r>
            <a:r>
              <a:rPr lang="de-DE" dirty="0" smtClean="0"/>
              <a:t> </a:t>
            </a:r>
            <a:r>
              <a:rPr lang="de-DE" dirty="0" err="1" smtClean="0"/>
              <a:t>sampling</a:t>
            </a:r>
            <a:endParaRPr lang="de-DE" dirty="0" smtClean="0"/>
          </a:p>
          <a:p>
            <a:pPr lvl="1"/>
            <a:r>
              <a:rPr lang="de-DE" dirty="0" err="1" smtClean="0"/>
              <a:t>Avoids</a:t>
            </a:r>
            <a:r>
              <a:rPr lang="de-DE" dirty="0" smtClean="0"/>
              <a:t> </a:t>
            </a:r>
            <a:r>
              <a:rPr lang="de-DE" dirty="0" err="1" smtClean="0"/>
              <a:t>performance</a:t>
            </a:r>
            <a:r>
              <a:rPr lang="de-DE" dirty="0" smtClean="0"/>
              <a:t> </a:t>
            </a:r>
            <a:r>
              <a:rPr lang="de-DE" dirty="0" err="1" smtClean="0"/>
              <a:t>problems</a:t>
            </a:r>
            <a:r>
              <a:rPr lang="de-DE" dirty="0" smtClean="0"/>
              <a:t> </a:t>
            </a:r>
            <a:r>
              <a:rPr lang="de-DE" dirty="0" err="1" smtClean="0"/>
              <a:t>of</a:t>
            </a:r>
            <a:r>
              <a:rPr lang="de-DE" dirty="0" smtClean="0"/>
              <a:t> </a:t>
            </a:r>
            <a:r>
              <a:rPr lang="de-DE" dirty="0" err="1" smtClean="0"/>
              <a:t>query</a:t>
            </a:r>
            <a:r>
              <a:rPr lang="de-DE" dirty="0" smtClean="0"/>
              <a:t> </a:t>
            </a:r>
            <a:r>
              <a:rPr lang="de-DE" dirty="0" err="1" smtClean="0"/>
              <a:t>sampling</a:t>
            </a:r>
            <a:endParaRPr lang="de-DE" dirty="0" smtClean="0"/>
          </a:p>
          <a:p>
            <a:pPr lvl="1"/>
            <a:r>
              <a:rPr lang="de-DE" dirty="0" err="1" smtClean="0"/>
              <a:t>Requires</a:t>
            </a:r>
            <a:r>
              <a:rPr lang="de-DE" dirty="0" smtClean="0"/>
              <a:t> </a:t>
            </a:r>
            <a:r>
              <a:rPr lang="de-DE" dirty="0" err="1" smtClean="0"/>
              <a:t>maintenance</a:t>
            </a:r>
            <a:r>
              <a:rPr lang="de-DE" dirty="0" smtClean="0"/>
              <a:t> </a:t>
            </a:r>
            <a:r>
              <a:rPr lang="de-DE" dirty="0" err="1" smtClean="0"/>
              <a:t>as</a:t>
            </a:r>
            <a:r>
              <a:rPr lang="de-DE" dirty="0" smtClean="0"/>
              <a:t> </a:t>
            </a:r>
            <a:r>
              <a:rPr lang="de-DE" dirty="0" err="1" smtClean="0"/>
              <a:t>data</a:t>
            </a:r>
            <a:r>
              <a:rPr lang="de-DE" dirty="0" smtClean="0"/>
              <a:t> </a:t>
            </a:r>
            <a:r>
              <a:rPr lang="de-DE" dirty="0" err="1" smtClean="0"/>
              <a:t>evolves</a:t>
            </a:r>
            <a:endParaRPr lang="de-DE" dirty="0" smtClean="0"/>
          </a:p>
          <a:p>
            <a:pPr lvl="1"/>
            <a:r>
              <a:rPr lang="de-DE" dirty="0" err="1" smtClean="0"/>
              <a:t>Efficient</a:t>
            </a:r>
            <a:r>
              <a:rPr lang="de-DE" dirty="0" smtClean="0"/>
              <a:t>, </a:t>
            </a:r>
            <a:r>
              <a:rPr lang="de-DE" dirty="0" err="1" smtClean="0"/>
              <a:t>incremental</a:t>
            </a:r>
            <a:r>
              <a:rPr lang="de-DE" dirty="0" smtClean="0"/>
              <a:t> </a:t>
            </a:r>
            <a:r>
              <a:rPr lang="de-DE" dirty="0" err="1" smtClean="0"/>
              <a:t>maintenance</a:t>
            </a:r>
            <a:r>
              <a:rPr lang="de-DE" dirty="0" smtClean="0"/>
              <a:t> </a:t>
            </a:r>
            <a:r>
              <a:rPr lang="de-DE" dirty="0" err="1" smtClean="0"/>
              <a:t>algorithms</a:t>
            </a:r>
            <a:r>
              <a:rPr lang="de-DE" dirty="0" smtClean="0"/>
              <a:t> </a:t>
            </a:r>
            <a:r>
              <a:rPr lang="de-DE" dirty="0" err="1" smtClean="0"/>
              <a:t>exist</a:t>
            </a:r>
            <a:endParaRPr lang="de-DE" dirty="0" smtClean="0"/>
          </a:p>
          <a:p>
            <a:pPr lvl="1"/>
            <a:endParaRPr lang="de-DE" dirty="0" smtClean="0"/>
          </a:p>
          <a:p>
            <a:r>
              <a:rPr lang="de-DE" dirty="0" smtClean="0"/>
              <a:t>In </a:t>
            </a:r>
            <a:r>
              <a:rPr lang="de-DE" dirty="0" err="1" smtClean="0"/>
              <a:t>the</a:t>
            </a:r>
            <a:r>
              <a:rPr lang="de-DE" dirty="0" smtClean="0"/>
              <a:t> </a:t>
            </a:r>
            <a:r>
              <a:rPr lang="de-DE" dirty="0" err="1" smtClean="0"/>
              <a:t>thesis</a:t>
            </a:r>
            <a:endParaRPr lang="de-DE" dirty="0" smtClean="0"/>
          </a:p>
          <a:p>
            <a:pPr lvl="1"/>
            <a:r>
              <a:rPr lang="de-DE" dirty="0" err="1" smtClean="0"/>
              <a:t>Novel</a:t>
            </a:r>
            <a:r>
              <a:rPr lang="de-DE" dirty="0" smtClean="0"/>
              <a:t> </a:t>
            </a:r>
            <a:r>
              <a:rPr lang="de-DE" dirty="0" err="1" smtClean="0"/>
              <a:t>sampling</a:t>
            </a:r>
            <a:r>
              <a:rPr lang="de-DE" dirty="0" smtClean="0"/>
              <a:t> </a:t>
            </a:r>
            <a:r>
              <a:rPr lang="de-DE" dirty="0" err="1" smtClean="0"/>
              <a:t>algorithms</a:t>
            </a:r>
            <a:endParaRPr lang="de-DE" dirty="0" smtClean="0"/>
          </a:p>
          <a:p>
            <a:pPr lvl="1"/>
            <a:r>
              <a:rPr lang="de-DE" dirty="0" err="1" smtClean="0"/>
              <a:t>Improved</a:t>
            </a:r>
            <a:r>
              <a:rPr lang="de-DE" dirty="0" smtClean="0"/>
              <a:t> </a:t>
            </a:r>
            <a:r>
              <a:rPr lang="de-DE" dirty="0" err="1" smtClean="0"/>
              <a:t>estimators</a:t>
            </a:r>
            <a:endParaRPr lang="de-DE" dirty="0" smtClean="0"/>
          </a:p>
          <a:p>
            <a:pPr lvl="1"/>
            <a:r>
              <a:rPr lang="de-DE" dirty="0" err="1" smtClean="0"/>
              <a:t>Algorithms</a:t>
            </a:r>
            <a:r>
              <a:rPr lang="de-DE" dirty="0" smtClean="0"/>
              <a:t> </a:t>
            </a:r>
            <a:r>
              <a:rPr lang="de-DE" dirty="0" err="1" smtClean="0"/>
              <a:t>for</a:t>
            </a:r>
            <a:r>
              <a:rPr lang="de-DE" dirty="0" smtClean="0"/>
              <a:t> </a:t>
            </a:r>
            <a:r>
              <a:rPr lang="de-DE" dirty="0" err="1" smtClean="0"/>
              <a:t>resizing</a:t>
            </a:r>
            <a:r>
              <a:rPr lang="de-DE" dirty="0" smtClean="0"/>
              <a:t> </a:t>
            </a:r>
            <a:r>
              <a:rPr lang="de-DE" dirty="0" err="1" smtClean="0"/>
              <a:t>samples</a:t>
            </a:r>
            <a:endParaRPr lang="de-DE" dirty="0" smtClean="0"/>
          </a:p>
          <a:p>
            <a:pPr lvl="1"/>
            <a:r>
              <a:rPr lang="de-DE" dirty="0" err="1" smtClean="0"/>
              <a:t>Algorithms</a:t>
            </a:r>
            <a:r>
              <a:rPr lang="de-DE" dirty="0" smtClean="0"/>
              <a:t> </a:t>
            </a:r>
            <a:r>
              <a:rPr lang="de-DE" dirty="0" err="1" smtClean="0"/>
              <a:t>for</a:t>
            </a:r>
            <a:r>
              <a:rPr lang="de-DE" dirty="0" smtClean="0"/>
              <a:t> </a:t>
            </a:r>
            <a:r>
              <a:rPr lang="de-DE" dirty="0" err="1" smtClean="0"/>
              <a:t>combining</a:t>
            </a:r>
            <a:r>
              <a:rPr lang="de-DE" dirty="0" smtClean="0"/>
              <a:t> </a:t>
            </a:r>
            <a:r>
              <a:rPr lang="de-DE" dirty="0" err="1" smtClean="0"/>
              <a:t>samples</a:t>
            </a:r>
            <a:endParaRPr lang="de-DE" dirty="0" smtClean="0"/>
          </a:p>
          <a:p>
            <a:pPr lvl="1"/>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Text Box 4"/>
          <p:cNvSpPr txBox="1">
            <a:spLocks noChangeArrowheads="1"/>
          </p:cNvSpPr>
          <p:nvPr/>
        </p:nvSpPr>
        <p:spPr bwMode="auto">
          <a:xfrm>
            <a:off x="1692275" y="2349500"/>
            <a:ext cx="3671888" cy="762000"/>
          </a:xfrm>
          <a:prstGeom prst="rect">
            <a:avLst/>
          </a:prstGeom>
          <a:noFill/>
          <a:ln w="9525">
            <a:noFill/>
            <a:miter lim="800000"/>
            <a:headEnd/>
            <a:tailEnd/>
          </a:ln>
          <a:effectLst/>
        </p:spPr>
        <p:txBody>
          <a:bodyPr wrap="none">
            <a:spAutoFit/>
          </a:bodyPr>
          <a:lstStyle/>
          <a:p>
            <a:pPr algn="l"/>
            <a:r>
              <a:rPr lang="en-US" sz="4400" dirty="0">
                <a:solidFill>
                  <a:srgbClr val="001D4B"/>
                </a:solidFill>
                <a:latin typeface="Verdana" pitchFamily="34" charset="0"/>
              </a:rPr>
              <a:t>Thank you!</a:t>
            </a:r>
          </a:p>
        </p:txBody>
      </p:sp>
      <p:sp>
        <p:nvSpPr>
          <p:cNvPr id="5" name="Text Box 5"/>
          <p:cNvSpPr txBox="1">
            <a:spLocks noChangeArrowheads="1"/>
          </p:cNvSpPr>
          <p:nvPr/>
        </p:nvSpPr>
        <p:spPr bwMode="auto">
          <a:xfrm>
            <a:off x="4067175" y="3716338"/>
            <a:ext cx="3663950" cy="762000"/>
          </a:xfrm>
          <a:prstGeom prst="rect">
            <a:avLst/>
          </a:prstGeom>
          <a:noFill/>
          <a:ln w="9525">
            <a:noFill/>
            <a:miter lim="800000"/>
            <a:headEnd/>
            <a:tailEnd/>
          </a:ln>
          <a:effectLst/>
        </p:spPr>
        <p:txBody>
          <a:bodyPr wrap="none">
            <a:spAutoFit/>
          </a:bodyPr>
          <a:lstStyle/>
          <a:p>
            <a:pPr algn="l"/>
            <a:r>
              <a:rPr lang="en-US" sz="4400" dirty="0">
                <a:solidFill>
                  <a:schemeClr val="folHlink"/>
                </a:solidFill>
                <a:latin typeface="Verdana" pitchFamily="34" charset="0"/>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Application</a:t>
            </a:r>
            <a:r>
              <a:rPr lang="de-DE" dirty="0" smtClean="0"/>
              <a:t> Level (</a:t>
            </a:r>
            <a:r>
              <a:rPr lang="de-DE" dirty="0" err="1" smtClean="0"/>
              <a:t>external</a:t>
            </a:r>
            <a:r>
              <a:rPr lang="de-DE" dirty="0" smtClean="0"/>
              <a:t>)</a:t>
            </a:r>
            <a:endParaRPr lang="de-DE" dirty="0"/>
          </a:p>
        </p:txBody>
      </p:sp>
      <p:pic>
        <p:nvPicPr>
          <p:cNvPr id="4" name="Picture 6" descr="D:\projects\talks\my talks\thesis-defense\clusters\clusters-full.png"/>
          <p:cNvPicPr>
            <a:picLocks noChangeAspect="1" noChangeArrowheads="1"/>
          </p:cNvPicPr>
          <p:nvPr/>
        </p:nvPicPr>
        <p:blipFill>
          <a:blip r:embed="rId3"/>
          <a:srcRect l="7382" r="11073"/>
          <a:stretch>
            <a:fillRect/>
          </a:stretch>
        </p:blipFill>
        <p:spPr bwMode="auto">
          <a:xfrm>
            <a:off x="3857620" y="1603078"/>
            <a:ext cx="5169822" cy="4754880"/>
          </a:xfrm>
          <a:prstGeom prst="rect">
            <a:avLst/>
          </a:prstGeom>
          <a:noFill/>
        </p:spPr>
      </p:pic>
      <p:pic>
        <p:nvPicPr>
          <p:cNvPr id="5" name="Picture 7" descr="D:\projects\talks\my talks\thesis-defense\clusters\clusters-full-colored.png"/>
          <p:cNvPicPr>
            <a:picLocks noChangeAspect="1" noChangeArrowheads="1"/>
          </p:cNvPicPr>
          <p:nvPr/>
        </p:nvPicPr>
        <p:blipFill>
          <a:blip r:embed="rId4"/>
          <a:srcRect l="7382" r="11073"/>
          <a:stretch>
            <a:fillRect/>
          </a:stretch>
        </p:blipFill>
        <p:spPr bwMode="auto">
          <a:xfrm>
            <a:off x="3857620" y="1603078"/>
            <a:ext cx="5169822" cy="4754880"/>
          </a:xfrm>
          <a:prstGeom prst="rect">
            <a:avLst/>
          </a:prstGeom>
          <a:noFill/>
        </p:spPr>
      </p:pic>
      <p:pic>
        <p:nvPicPr>
          <p:cNvPr id="6" name="Picture 8" descr="D:\projects\talks\my talks\thesis-defense\clusters\clusters-full-colored2.png"/>
          <p:cNvPicPr>
            <a:picLocks noChangeAspect="1" noChangeArrowheads="1"/>
          </p:cNvPicPr>
          <p:nvPr/>
        </p:nvPicPr>
        <p:blipFill>
          <a:blip r:embed="rId5"/>
          <a:srcRect l="7382" r="11073"/>
          <a:stretch>
            <a:fillRect/>
          </a:stretch>
        </p:blipFill>
        <p:spPr bwMode="auto">
          <a:xfrm>
            <a:off x="3857620" y="1603078"/>
            <a:ext cx="5169822" cy="4754880"/>
          </a:xfrm>
          <a:prstGeom prst="rect">
            <a:avLst/>
          </a:prstGeom>
          <a:noFill/>
        </p:spPr>
      </p:pic>
      <p:pic>
        <p:nvPicPr>
          <p:cNvPr id="7" name="Picture 9" descr="D:\projects\talks\my talks\thesis-defense\clusters\clusters-sample.png"/>
          <p:cNvPicPr>
            <a:picLocks noChangeAspect="1" noChangeArrowheads="1"/>
          </p:cNvPicPr>
          <p:nvPr/>
        </p:nvPicPr>
        <p:blipFill>
          <a:blip r:embed="rId6"/>
          <a:srcRect l="7382" r="11073"/>
          <a:stretch>
            <a:fillRect/>
          </a:stretch>
        </p:blipFill>
        <p:spPr bwMode="auto">
          <a:xfrm>
            <a:off x="3857620" y="1603078"/>
            <a:ext cx="5169822" cy="4754880"/>
          </a:xfrm>
          <a:prstGeom prst="rect">
            <a:avLst/>
          </a:prstGeom>
          <a:noFill/>
        </p:spPr>
      </p:pic>
      <p:pic>
        <p:nvPicPr>
          <p:cNvPr id="8" name="Picture 10" descr="D:\projects\talks\my talks\thesis-defense\clusters\clusters-sample-colored.png"/>
          <p:cNvPicPr>
            <a:picLocks noChangeAspect="1" noChangeArrowheads="1"/>
          </p:cNvPicPr>
          <p:nvPr/>
        </p:nvPicPr>
        <p:blipFill>
          <a:blip r:embed="rId7"/>
          <a:srcRect l="7382" r="11073"/>
          <a:stretch>
            <a:fillRect/>
          </a:stretch>
        </p:blipFill>
        <p:spPr bwMode="auto">
          <a:xfrm>
            <a:off x="3857620" y="1603078"/>
            <a:ext cx="5169822" cy="4754880"/>
          </a:xfrm>
          <a:prstGeom prst="rect">
            <a:avLst/>
          </a:prstGeom>
          <a:noFill/>
        </p:spPr>
      </p:pic>
      <p:pic>
        <p:nvPicPr>
          <p:cNvPr id="9" name="Picture 11" descr="D:\projects\talks\my talks\thesis-defense\clusters\clusters-sample-colored2.png"/>
          <p:cNvPicPr>
            <a:picLocks noChangeAspect="1" noChangeArrowheads="1"/>
          </p:cNvPicPr>
          <p:nvPr/>
        </p:nvPicPr>
        <p:blipFill>
          <a:blip r:embed="rId8"/>
          <a:srcRect l="7382" r="11073"/>
          <a:stretch>
            <a:fillRect/>
          </a:stretch>
        </p:blipFill>
        <p:spPr bwMode="auto">
          <a:xfrm>
            <a:off x="3857620" y="1603078"/>
            <a:ext cx="5169822" cy="4754880"/>
          </a:xfrm>
          <a:prstGeom prst="rect">
            <a:avLst/>
          </a:prstGeom>
          <a:noFill/>
        </p:spPr>
      </p:pic>
      <p:pic>
        <p:nvPicPr>
          <p:cNvPr id="10" name="Picture 12" descr="D:\projects\talks\my talks\thesis-defense\clusters\clusters-sample-colored3.png"/>
          <p:cNvPicPr>
            <a:picLocks noChangeAspect="1" noChangeArrowheads="1"/>
          </p:cNvPicPr>
          <p:nvPr/>
        </p:nvPicPr>
        <p:blipFill>
          <a:blip r:embed="rId9"/>
          <a:srcRect l="7382" r="11073"/>
          <a:stretch>
            <a:fillRect/>
          </a:stretch>
        </p:blipFill>
        <p:spPr bwMode="auto">
          <a:xfrm>
            <a:off x="3857620" y="1603078"/>
            <a:ext cx="5169822" cy="4754880"/>
          </a:xfrm>
          <a:prstGeom prst="rect">
            <a:avLst/>
          </a:prstGeom>
          <a:noFill/>
        </p:spPr>
      </p:pic>
      <p:sp>
        <p:nvSpPr>
          <p:cNvPr id="3" name="Inhaltsplatzhalter 2"/>
          <p:cNvSpPr>
            <a:spLocks noGrp="1"/>
          </p:cNvSpPr>
          <p:nvPr>
            <p:ph idx="1"/>
          </p:nvPr>
        </p:nvSpPr>
        <p:spPr/>
        <p:txBody>
          <a:bodyPr/>
          <a:lstStyle/>
          <a:p>
            <a:r>
              <a:rPr lang="de-DE" dirty="0" smtClean="0"/>
              <a:t>Clustering</a:t>
            </a:r>
          </a:p>
          <a:p>
            <a:pPr lvl="1"/>
            <a:r>
              <a:rPr lang="de-DE" dirty="0" smtClean="0"/>
              <a:t>Find </a:t>
            </a:r>
            <a:r>
              <a:rPr lang="de-DE" dirty="0" err="1" smtClean="0"/>
              <a:t>similar</a:t>
            </a:r>
            <a:r>
              <a:rPr lang="de-DE" dirty="0" smtClean="0"/>
              <a:t> </a:t>
            </a:r>
            <a:r>
              <a:rPr lang="de-DE" dirty="0" err="1" smtClean="0"/>
              <a:t>groups</a:t>
            </a:r>
            <a:endParaRPr lang="de-DE" dirty="0" smtClean="0"/>
          </a:p>
          <a:p>
            <a:pPr lvl="1"/>
            <a:r>
              <a:rPr lang="de-DE" dirty="0" err="1" smtClean="0"/>
              <a:t>Ofter</a:t>
            </a:r>
            <a:r>
              <a:rPr lang="de-DE" dirty="0" smtClean="0"/>
              <a:t> superlinear in </a:t>
            </a:r>
            <a:r>
              <a:rPr lang="de-DE" dirty="0" err="1" smtClean="0"/>
              <a:t>input</a:t>
            </a:r>
            <a:r>
              <a:rPr lang="de-DE" dirty="0" smtClean="0"/>
              <a:t> </a:t>
            </a:r>
            <a:r>
              <a:rPr lang="de-DE" dirty="0" err="1" smtClean="0"/>
              <a:t>size</a:t>
            </a:r>
            <a:endParaRPr lang="de-DE" dirty="0" smtClean="0"/>
          </a:p>
          <a:p>
            <a:pPr lvl="1"/>
            <a:endParaRPr lang="de-DE" dirty="0" smtClean="0"/>
          </a:p>
          <a:p>
            <a:r>
              <a:rPr lang="de-DE" dirty="0" err="1" smtClean="0"/>
              <a:t>Procedure</a:t>
            </a:r>
            <a:endParaRPr lang="de-DE" dirty="0" smtClean="0"/>
          </a:p>
          <a:p>
            <a:pPr lvl="1"/>
            <a:r>
              <a:rPr lang="de-DE" dirty="0" smtClean="0"/>
              <a:t>Run k-</a:t>
            </a:r>
            <a:r>
              <a:rPr lang="de-DE" dirty="0" err="1" smtClean="0"/>
              <a:t>means</a:t>
            </a:r>
            <a:endParaRPr lang="de-DE" dirty="0" smtClean="0"/>
          </a:p>
          <a:p>
            <a:pPr lvl="1"/>
            <a:r>
              <a:rPr lang="de-DE" dirty="0" err="1" smtClean="0"/>
              <a:t>Estimate</a:t>
            </a:r>
            <a:r>
              <a:rPr lang="de-DE" dirty="0" smtClean="0"/>
              <a:t> </a:t>
            </a:r>
            <a:r>
              <a:rPr lang="de-DE" dirty="0" err="1" smtClean="0"/>
              <a:t>mean</a:t>
            </a:r>
            <a:r>
              <a:rPr lang="de-DE" dirty="0" smtClean="0"/>
              <a:t> </a:t>
            </a:r>
            <a:r>
              <a:rPr lang="de-DE" dirty="0" err="1" smtClean="0"/>
              <a:t>and</a:t>
            </a:r>
            <a:r>
              <a:rPr lang="de-DE" dirty="0" smtClean="0"/>
              <a:t/>
            </a:r>
            <a:br>
              <a:rPr lang="de-DE" dirty="0" smtClean="0"/>
            </a:br>
            <a:r>
              <a:rPr lang="de-DE" dirty="0" err="1" smtClean="0"/>
              <a:t>variance</a:t>
            </a:r>
            <a:endParaRPr lang="de-DE" dirty="0" smtClean="0"/>
          </a:p>
          <a:p>
            <a:pPr lvl="1"/>
            <a:r>
              <a:rPr lang="de-DE" dirty="0" smtClean="0"/>
              <a:t>99% </a:t>
            </a:r>
            <a:r>
              <a:rPr lang="de-DE" dirty="0" err="1" smtClean="0"/>
              <a:t>confidence</a:t>
            </a:r>
            <a:r>
              <a:rPr lang="de-DE" dirty="0" smtClean="0"/>
              <a:t/>
            </a:r>
            <a:br>
              <a:rPr lang="de-DE" dirty="0" smtClean="0"/>
            </a:br>
            <a:r>
              <a:rPr lang="de-DE" dirty="0" err="1" smtClean="0"/>
              <a:t>interval</a:t>
            </a:r>
            <a:r>
              <a:rPr lang="de-DE" dirty="0" smtClean="0"/>
              <a:t> </a:t>
            </a:r>
            <a:r>
              <a:rPr lang="de-DE" dirty="0" err="1" smtClean="0"/>
              <a:t>under</a:t>
            </a:r>
            <a:r>
              <a:rPr lang="de-DE" dirty="0" smtClean="0"/>
              <a:t/>
            </a:r>
            <a:br>
              <a:rPr lang="de-DE" dirty="0" smtClean="0"/>
            </a:br>
            <a:r>
              <a:rPr lang="de-DE" dirty="0" smtClean="0"/>
              <a:t>normal </a:t>
            </a:r>
            <a:r>
              <a:rPr lang="de-DE" dirty="0" err="1" smtClean="0"/>
              <a:t>distribution</a:t>
            </a:r>
            <a:endParaRPr lang="de-DE" dirty="0" smtClean="0"/>
          </a:p>
          <a:p>
            <a:pPr lvl="1"/>
            <a:endParaRPr lang="de-DE" dirty="0" smtClean="0"/>
          </a:p>
          <a:p>
            <a:r>
              <a:rPr lang="de-DE" dirty="0" smtClean="0"/>
              <a:t>Run on sample</a:t>
            </a:r>
          </a:p>
          <a:p>
            <a:pPr lvl="1"/>
            <a:r>
              <a:rPr lang="de-DE" dirty="0" smtClean="0"/>
              <a:t>5%</a:t>
            </a:r>
          </a:p>
          <a:p>
            <a:pPr lvl="1"/>
            <a:endParaRPr lang="de-DE" dirty="0" smtClean="0"/>
          </a:p>
          <a:p>
            <a:pPr lvl="1"/>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Survey </a:t>
            </a:r>
            <a:r>
              <a:rPr lang="de-DE" dirty="0"/>
              <a:t>Sampling</a:t>
            </a:r>
          </a:p>
        </p:txBody>
      </p:sp>
      <p:graphicFrame>
        <p:nvGraphicFramePr>
          <p:cNvPr id="4" name="Tabelle 3"/>
          <p:cNvGraphicFramePr>
            <a:graphicFrameLocks noGrp="1"/>
          </p:cNvGraphicFramePr>
          <p:nvPr/>
        </p:nvGraphicFramePr>
        <p:xfrm>
          <a:off x="214280" y="1397000"/>
          <a:ext cx="8643999" cy="4993640"/>
        </p:xfrm>
        <a:graphic>
          <a:graphicData uri="http://schemas.openxmlformats.org/drawingml/2006/table">
            <a:tbl>
              <a:tblPr firstRow="1" bandRow="1">
                <a:tableStyleId>{EB344D84-9AFB-497E-A393-DC336BA19D2E}</a:tableStyleId>
              </a:tblPr>
              <a:tblGrid>
                <a:gridCol w="2428894"/>
                <a:gridCol w="2857520"/>
                <a:gridCol w="3357585"/>
              </a:tblGrid>
              <a:tr h="370840">
                <a:tc>
                  <a:txBody>
                    <a:bodyPr/>
                    <a:lstStyle/>
                    <a:p>
                      <a:pPr marL="0" algn="r" defTabSz="914400" rtl="0" eaLnBrk="1" latinLnBrk="0" hangingPunct="1"/>
                      <a:endParaRPr lang="de-DE" sz="1800" b="1" kern="1200" dirty="0" smtClean="0">
                        <a:solidFill>
                          <a:srgbClr val="001D4B"/>
                        </a:solidFill>
                        <a:latin typeface="+mn-lt"/>
                        <a:ea typeface="+mn-ea"/>
                        <a:cs typeface="+mn-cs"/>
                      </a:endParaRPr>
                    </a:p>
                  </a:txBody>
                  <a:tcPr/>
                </a:tc>
                <a:tc>
                  <a:txBody>
                    <a:bodyPr/>
                    <a:lstStyle/>
                    <a:p>
                      <a:pPr marL="0" algn="l" defTabSz="914400" rtl="0" eaLnBrk="1" latinLnBrk="0" hangingPunct="1"/>
                      <a:r>
                        <a:rPr lang="de-DE" sz="1800" b="1" kern="1200" dirty="0" smtClean="0">
                          <a:solidFill>
                            <a:srgbClr val="001D4B"/>
                          </a:solidFill>
                          <a:latin typeface="+mn-lt"/>
                          <a:ea typeface="+mn-ea"/>
                          <a:cs typeface="+mn-cs"/>
                        </a:rPr>
                        <a:t>Survey Sampling</a:t>
                      </a:r>
                    </a:p>
                  </a:txBody>
                  <a:tcPr/>
                </a:tc>
                <a:tc>
                  <a:txBody>
                    <a:bodyPr/>
                    <a:lstStyle/>
                    <a:p>
                      <a:pPr marL="0" algn="l" defTabSz="914400" rtl="0" eaLnBrk="1" latinLnBrk="0" hangingPunct="1"/>
                      <a:r>
                        <a:rPr lang="de-DE" sz="1800" b="1" kern="1200" dirty="0" smtClean="0">
                          <a:solidFill>
                            <a:srgbClr val="001D4B"/>
                          </a:solidFill>
                          <a:latin typeface="+mn-lt"/>
                          <a:ea typeface="+mn-ea"/>
                          <a:cs typeface="+mn-cs"/>
                        </a:rPr>
                        <a:t>Database Sampling</a:t>
                      </a:r>
                    </a:p>
                  </a:txBody>
                  <a:tcPr/>
                </a:tc>
              </a:tr>
              <a:tr h="370840">
                <a:tc>
                  <a:txBody>
                    <a:bodyPr/>
                    <a:lstStyle/>
                    <a:p>
                      <a:pPr marL="0" algn="r" defTabSz="914400" rtl="0" eaLnBrk="1" latinLnBrk="0" hangingPunct="1"/>
                      <a:r>
                        <a:rPr lang="de-DE" sz="1800" b="0" i="0" kern="1200" dirty="0" err="1" smtClean="0">
                          <a:solidFill>
                            <a:srgbClr val="001D4B"/>
                          </a:solidFill>
                          <a:latin typeface="+mn-lt"/>
                          <a:ea typeface="+mn-ea"/>
                          <a:cs typeface="+mn-cs"/>
                        </a:rPr>
                        <a:t>Applications</a:t>
                      </a:r>
                      <a:endParaRPr lang="de-DE" sz="1800" b="0" i="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smtClean="0">
                          <a:solidFill>
                            <a:srgbClr val="001D4B"/>
                          </a:solidFill>
                          <a:latin typeface="+mn-lt"/>
                          <a:ea typeface="+mn-ea"/>
                          <a:cs typeface="+mn-cs"/>
                        </a:rPr>
                        <a:t>Opinion </a:t>
                      </a:r>
                      <a:r>
                        <a:rPr lang="de-DE" sz="1800" b="0" kern="1200" dirty="0" err="1" smtClean="0">
                          <a:solidFill>
                            <a:srgbClr val="001D4B"/>
                          </a:solidFill>
                          <a:latin typeface="+mn-lt"/>
                          <a:ea typeface="+mn-ea"/>
                          <a:cs typeface="+mn-cs"/>
                        </a:rPr>
                        <a:t>polls</a:t>
                      </a:r>
                      <a:r>
                        <a:rPr lang="de-DE" sz="1800" b="0" kern="1200" dirty="0" smtClean="0">
                          <a:solidFill>
                            <a:srgbClr val="001D4B"/>
                          </a:solidFill>
                          <a:latin typeface="+mn-lt"/>
                          <a:ea typeface="+mn-ea"/>
                          <a:cs typeface="+mn-cs"/>
                        </a:rPr>
                        <a:t>, </a:t>
                      </a:r>
                      <a:r>
                        <a:rPr lang="de-DE" sz="1800" b="0" kern="1200" dirty="0" err="1" smtClean="0">
                          <a:solidFill>
                            <a:srgbClr val="001D4B"/>
                          </a:solidFill>
                          <a:latin typeface="+mn-lt"/>
                          <a:ea typeface="+mn-ea"/>
                          <a:cs typeface="+mn-cs"/>
                        </a:rPr>
                        <a:t>market</a:t>
                      </a:r>
                      <a:r>
                        <a:rPr lang="de-DE" sz="1800" b="0" kern="1200" dirty="0" smtClean="0">
                          <a:solidFill>
                            <a:srgbClr val="001D4B"/>
                          </a:solidFill>
                          <a:latin typeface="+mn-lt"/>
                          <a:ea typeface="+mn-ea"/>
                          <a:cs typeface="+mn-cs"/>
                        </a:rPr>
                        <a:t> </a:t>
                      </a:r>
                      <a:r>
                        <a:rPr lang="de-DE" sz="1800" b="0" kern="1200" dirty="0" err="1" smtClean="0">
                          <a:solidFill>
                            <a:srgbClr val="001D4B"/>
                          </a:solidFill>
                          <a:latin typeface="+mn-lt"/>
                          <a:ea typeface="+mn-ea"/>
                          <a:cs typeface="+mn-cs"/>
                        </a:rPr>
                        <a:t>research</a:t>
                      </a:r>
                      <a:r>
                        <a:rPr lang="de-DE" sz="1800" b="0" kern="1200" dirty="0" smtClean="0">
                          <a:solidFill>
                            <a:srgbClr val="001D4B"/>
                          </a:solidFill>
                          <a:latin typeface="+mn-lt"/>
                          <a:ea typeface="+mn-ea"/>
                          <a:cs typeface="+mn-cs"/>
                        </a:rPr>
                        <a:t>, </a:t>
                      </a:r>
                      <a:r>
                        <a:rPr lang="de-DE" sz="1800" b="0" kern="1200" dirty="0" err="1" smtClean="0">
                          <a:solidFill>
                            <a:srgbClr val="001D4B"/>
                          </a:solidFill>
                          <a:latin typeface="+mn-lt"/>
                          <a:ea typeface="+mn-ea"/>
                          <a:cs typeface="+mn-cs"/>
                        </a:rPr>
                        <a:t>social</a:t>
                      </a:r>
                      <a:r>
                        <a:rPr lang="de-DE" sz="1800" b="0" kern="1200" dirty="0" smtClean="0">
                          <a:solidFill>
                            <a:srgbClr val="001D4B"/>
                          </a:solidFill>
                          <a:latin typeface="+mn-lt"/>
                          <a:ea typeface="+mn-ea"/>
                          <a:cs typeface="+mn-cs"/>
                        </a:rPr>
                        <a:t> </a:t>
                      </a:r>
                      <a:r>
                        <a:rPr lang="de-DE" sz="1800" b="0" kern="1200" dirty="0" err="1" smtClean="0">
                          <a:solidFill>
                            <a:srgbClr val="001D4B"/>
                          </a:solidFill>
                          <a:latin typeface="+mn-lt"/>
                          <a:ea typeface="+mn-ea"/>
                          <a:cs typeface="+mn-cs"/>
                        </a:rPr>
                        <a:t>sciences</a:t>
                      </a:r>
                      <a:r>
                        <a:rPr lang="de-DE" sz="1800" b="0" kern="1200" dirty="0" smtClean="0">
                          <a:solidFill>
                            <a:srgbClr val="001D4B"/>
                          </a:solidFill>
                          <a:latin typeface="+mn-lt"/>
                          <a:ea typeface="+mn-ea"/>
                          <a:cs typeface="+mn-cs"/>
                        </a:rPr>
                        <a:t>,</a:t>
                      </a:r>
                      <a:r>
                        <a:rPr lang="de-DE" sz="1800" b="0" kern="1200" baseline="0" dirty="0" smtClean="0">
                          <a:solidFill>
                            <a:srgbClr val="001D4B"/>
                          </a:solidFill>
                          <a:latin typeface="+mn-lt"/>
                          <a:ea typeface="+mn-ea"/>
                          <a:cs typeface="+mn-cs"/>
                        </a:rPr>
                        <a:t> …</a:t>
                      </a:r>
                      <a:endParaRPr lang="de-DE" sz="1800" b="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smtClean="0">
                          <a:solidFill>
                            <a:srgbClr val="001D4B"/>
                          </a:solidFill>
                          <a:latin typeface="+mn-lt"/>
                          <a:ea typeface="+mn-ea"/>
                          <a:cs typeface="+mn-cs"/>
                        </a:rPr>
                        <a:t>Query </a:t>
                      </a:r>
                      <a:r>
                        <a:rPr lang="de-DE" sz="1800" b="0" kern="1200" dirty="0" err="1" smtClean="0">
                          <a:solidFill>
                            <a:srgbClr val="001D4B"/>
                          </a:solidFill>
                          <a:latin typeface="+mn-lt"/>
                          <a:ea typeface="+mn-ea"/>
                          <a:cs typeface="+mn-cs"/>
                        </a:rPr>
                        <a:t>optimization</a:t>
                      </a:r>
                      <a:r>
                        <a:rPr lang="de-DE" sz="1800" b="0" kern="1200" dirty="0" smtClean="0">
                          <a:solidFill>
                            <a:srgbClr val="001D4B"/>
                          </a:solidFill>
                          <a:latin typeface="+mn-lt"/>
                          <a:ea typeface="+mn-ea"/>
                          <a:cs typeface="+mn-cs"/>
                        </a:rPr>
                        <a:t>, </a:t>
                      </a:r>
                      <a:r>
                        <a:rPr lang="de-DE" sz="1800" b="0" kern="1200" dirty="0" err="1" smtClean="0">
                          <a:solidFill>
                            <a:srgbClr val="001D4B"/>
                          </a:solidFill>
                          <a:latin typeface="+mn-lt"/>
                          <a:ea typeface="+mn-ea"/>
                          <a:cs typeface="+mn-cs"/>
                        </a:rPr>
                        <a:t>approximate</a:t>
                      </a:r>
                      <a:r>
                        <a:rPr lang="de-DE" sz="1800" b="0" kern="1200" dirty="0" smtClean="0">
                          <a:solidFill>
                            <a:srgbClr val="001D4B"/>
                          </a:solidFill>
                          <a:latin typeface="+mn-lt"/>
                          <a:ea typeface="+mn-ea"/>
                          <a:cs typeface="+mn-cs"/>
                        </a:rPr>
                        <a:t> </a:t>
                      </a:r>
                      <a:r>
                        <a:rPr lang="de-DE" sz="1800" b="0" kern="1200" dirty="0" err="1" smtClean="0">
                          <a:solidFill>
                            <a:srgbClr val="001D4B"/>
                          </a:solidFill>
                          <a:latin typeface="+mn-lt"/>
                          <a:ea typeface="+mn-ea"/>
                          <a:cs typeface="+mn-cs"/>
                        </a:rPr>
                        <a:t>query</a:t>
                      </a:r>
                      <a:r>
                        <a:rPr lang="de-DE" sz="1800" b="0" kern="1200" dirty="0" smtClean="0">
                          <a:solidFill>
                            <a:srgbClr val="001D4B"/>
                          </a:solidFill>
                          <a:latin typeface="+mn-lt"/>
                          <a:ea typeface="+mn-ea"/>
                          <a:cs typeface="+mn-cs"/>
                        </a:rPr>
                        <a:t> </a:t>
                      </a:r>
                      <a:r>
                        <a:rPr lang="de-DE" sz="1800" b="0" kern="1200" dirty="0" err="1" smtClean="0">
                          <a:solidFill>
                            <a:srgbClr val="001D4B"/>
                          </a:solidFill>
                          <a:latin typeface="+mn-lt"/>
                          <a:ea typeface="+mn-ea"/>
                          <a:cs typeface="+mn-cs"/>
                        </a:rPr>
                        <a:t>processing</a:t>
                      </a:r>
                      <a:r>
                        <a:rPr lang="de-DE" sz="1800" b="0" kern="1200" dirty="0" smtClean="0">
                          <a:solidFill>
                            <a:srgbClr val="001D4B"/>
                          </a:solidFill>
                          <a:latin typeface="+mn-lt"/>
                          <a:ea typeface="+mn-ea"/>
                          <a:cs typeface="+mn-cs"/>
                        </a:rPr>
                        <a:t>, </a:t>
                      </a:r>
                      <a:r>
                        <a:rPr lang="de-DE" sz="1800" b="0" kern="1200" dirty="0" err="1" smtClean="0">
                          <a:solidFill>
                            <a:srgbClr val="001D4B"/>
                          </a:solidFill>
                          <a:latin typeface="+mn-lt"/>
                          <a:ea typeface="+mn-ea"/>
                          <a:cs typeface="+mn-cs"/>
                        </a:rPr>
                        <a:t>data</a:t>
                      </a:r>
                      <a:r>
                        <a:rPr lang="de-DE" sz="1800" b="0" kern="1200" dirty="0" smtClean="0">
                          <a:solidFill>
                            <a:srgbClr val="001D4B"/>
                          </a:solidFill>
                          <a:latin typeface="+mn-lt"/>
                          <a:ea typeface="+mn-ea"/>
                          <a:cs typeface="+mn-cs"/>
                        </a:rPr>
                        <a:t> </a:t>
                      </a:r>
                      <a:r>
                        <a:rPr lang="de-DE" sz="1800" b="0" kern="1200" dirty="0" err="1" smtClean="0">
                          <a:solidFill>
                            <a:srgbClr val="001D4B"/>
                          </a:solidFill>
                          <a:latin typeface="+mn-lt"/>
                          <a:ea typeface="+mn-ea"/>
                          <a:cs typeface="+mn-cs"/>
                        </a:rPr>
                        <a:t>mining</a:t>
                      </a:r>
                      <a:r>
                        <a:rPr lang="de-DE" sz="1800" b="0" kern="1200" dirty="0" smtClean="0">
                          <a:solidFill>
                            <a:srgbClr val="001D4B"/>
                          </a:solidFill>
                          <a:latin typeface="+mn-lt"/>
                          <a:ea typeface="+mn-ea"/>
                          <a:cs typeface="+mn-cs"/>
                        </a:rPr>
                        <a:t>, …</a:t>
                      </a:r>
                    </a:p>
                  </a:txBody>
                  <a:tcPr>
                    <a:solidFill>
                      <a:schemeClr val="bg1"/>
                    </a:solidFill>
                  </a:tcPr>
                </a:tc>
              </a:tr>
              <a:tr h="370840">
                <a:tc>
                  <a:txBody>
                    <a:bodyPr/>
                    <a:lstStyle/>
                    <a:p>
                      <a:pPr marL="0" algn="r" defTabSz="914400" rtl="0" eaLnBrk="1" latinLnBrk="0" hangingPunct="1"/>
                      <a:r>
                        <a:rPr lang="de-DE" sz="1800" b="0" i="0" kern="1200" dirty="0" err="1" smtClean="0">
                          <a:solidFill>
                            <a:srgbClr val="001D4B"/>
                          </a:solidFill>
                          <a:latin typeface="+mn-lt"/>
                          <a:ea typeface="+mn-ea"/>
                          <a:cs typeface="+mn-cs"/>
                        </a:rPr>
                        <a:t>Purpose</a:t>
                      </a:r>
                      <a:endParaRPr lang="de-DE" sz="1800" b="0" i="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err="1" smtClean="0">
                          <a:solidFill>
                            <a:srgbClr val="001D4B"/>
                          </a:solidFill>
                          <a:latin typeface="+mn-lt"/>
                          <a:ea typeface="+mn-ea"/>
                          <a:cs typeface="+mn-cs"/>
                        </a:rPr>
                        <a:t>Known</a:t>
                      </a:r>
                      <a:r>
                        <a:rPr lang="de-DE" sz="1800" b="0" kern="1200" dirty="0" smtClean="0">
                          <a:solidFill>
                            <a:srgbClr val="001D4B"/>
                          </a:solidFill>
                          <a:latin typeface="+mn-lt"/>
                          <a:ea typeface="+mn-ea"/>
                          <a:cs typeface="+mn-cs"/>
                        </a:rPr>
                        <a:t> a priori</a:t>
                      </a:r>
                    </a:p>
                  </a:txBody>
                  <a:tcPr>
                    <a:solidFill>
                      <a:schemeClr val="bg1"/>
                    </a:solidFill>
                  </a:tcPr>
                </a:tc>
                <a:tc>
                  <a:txBody>
                    <a:bodyPr/>
                    <a:lstStyle/>
                    <a:p>
                      <a:pPr marL="0" algn="l" defTabSz="914400" rtl="0" eaLnBrk="1" latinLnBrk="0" hangingPunct="1"/>
                      <a:r>
                        <a:rPr lang="de-DE" sz="1800" b="0" kern="1200" dirty="0" err="1" smtClean="0">
                          <a:solidFill>
                            <a:srgbClr val="001D4B"/>
                          </a:solidFill>
                          <a:latin typeface="+mn-lt"/>
                          <a:ea typeface="+mn-ea"/>
                          <a:cs typeface="+mn-cs"/>
                        </a:rPr>
                        <a:t>Often</a:t>
                      </a:r>
                      <a:r>
                        <a:rPr lang="de-DE" sz="1800" b="0" kern="1200" dirty="0" smtClean="0">
                          <a:solidFill>
                            <a:srgbClr val="001D4B"/>
                          </a:solidFill>
                          <a:latin typeface="+mn-lt"/>
                          <a:ea typeface="+mn-ea"/>
                          <a:cs typeface="+mn-cs"/>
                        </a:rPr>
                        <a:t> </a:t>
                      </a:r>
                      <a:r>
                        <a:rPr lang="de-DE" sz="1800" b="0" kern="1200" dirty="0" err="1" smtClean="0">
                          <a:solidFill>
                            <a:srgbClr val="001D4B"/>
                          </a:solidFill>
                          <a:latin typeface="+mn-lt"/>
                          <a:ea typeface="+mn-ea"/>
                          <a:cs typeface="+mn-cs"/>
                        </a:rPr>
                        <a:t>unknown</a:t>
                      </a:r>
                      <a:r>
                        <a:rPr lang="de-DE" sz="1800" b="0" kern="1200" baseline="0" dirty="0" smtClean="0">
                          <a:solidFill>
                            <a:srgbClr val="001D4B"/>
                          </a:solidFill>
                          <a:latin typeface="+mn-lt"/>
                          <a:ea typeface="+mn-ea"/>
                          <a:cs typeface="+mn-cs"/>
                        </a:rPr>
                        <a:t> a priori</a:t>
                      </a:r>
                      <a:endParaRPr lang="de-DE" sz="1800" b="0" kern="1200" dirty="0" smtClean="0">
                        <a:solidFill>
                          <a:srgbClr val="001D4B"/>
                        </a:solidFill>
                        <a:latin typeface="+mn-lt"/>
                        <a:ea typeface="+mn-ea"/>
                        <a:cs typeface="+mn-cs"/>
                      </a:endParaRPr>
                    </a:p>
                  </a:txBody>
                  <a:tcPr>
                    <a:solidFill>
                      <a:schemeClr val="bg1"/>
                    </a:solidFill>
                  </a:tcPr>
                </a:tc>
              </a:tr>
              <a:tr h="370840">
                <a:tc>
                  <a:txBody>
                    <a:bodyPr/>
                    <a:lstStyle/>
                    <a:p>
                      <a:pPr marL="0" algn="r" defTabSz="914400" rtl="0" eaLnBrk="1" latinLnBrk="0" hangingPunct="1"/>
                      <a:endParaRPr lang="de-DE" sz="1800" b="0" i="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endParaRPr lang="de-DE" sz="1800" b="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endParaRPr lang="de-DE" sz="1800" b="0" kern="1200" dirty="0" smtClean="0">
                        <a:solidFill>
                          <a:srgbClr val="001D4B"/>
                        </a:solidFill>
                        <a:latin typeface="+mn-lt"/>
                        <a:ea typeface="+mn-ea"/>
                        <a:cs typeface="+mn-cs"/>
                      </a:endParaRPr>
                    </a:p>
                  </a:txBody>
                  <a:tcPr>
                    <a:solidFill>
                      <a:schemeClr val="bg1"/>
                    </a:solidFill>
                  </a:tcPr>
                </a:tc>
              </a:tr>
              <a:tr h="370840">
                <a:tc>
                  <a:txBody>
                    <a:bodyPr/>
                    <a:lstStyle/>
                    <a:p>
                      <a:pPr marL="0" algn="r" defTabSz="914400" rtl="0" eaLnBrk="1" latinLnBrk="0" hangingPunct="1"/>
                      <a:r>
                        <a:rPr lang="de-DE" sz="1800" b="0" i="0" kern="1200" dirty="0" smtClean="0">
                          <a:solidFill>
                            <a:srgbClr val="001D4B"/>
                          </a:solidFill>
                          <a:latin typeface="+mn-lt"/>
                          <a:ea typeface="+mn-ea"/>
                          <a:cs typeface="+mn-cs"/>
                        </a:rPr>
                        <a:t>Access</a:t>
                      </a:r>
                      <a:r>
                        <a:rPr lang="de-DE" sz="1800" b="0" i="0" kern="1200" baseline="0" dirty="0" smtClean="0">
                          <a:solidFill>
                            <a:srgbClr val="001D4B"/>
                          </a:solidFill>
                          <a:latin typeface="+mn-lt"/>
                          <a:ea typeface="+mn-ea"/>
                          <a:cs typeface="+mn-cs"/>
                        </a:rPr>
                        <a:t> </a:t>
                      </a:r>
                      <a:r>
                        <a:rPr lang="de-DE" sz="1800" b="0" i="0" kern="1200" baseline="0" dirty="0" err="1" smtClean="0">
                          <a:solidFill>
                            <a:srgbClr val="001D4B"/>
                          </a:solidFill>
                          <a:latin typeface="+mn-lt"/>
                          <a:ea typeface="+mn-ea"/>
                          <a:cs typeface="+mn-cs"/>
                        </a:rPr>
                        <a:t>to</a:t>
                      </a:r>
                      <a:r>
                        <a:rPr lang="de-DE" sz="1800" b="0" i="0" kern="1200" baseline="0" dirty="0" smtClean="0">
                          <a:solidFill>
                            <a:srgbClr val="001D4B"/>
                          </a:solidFill>
                          <a:latin typeface="+mn-lt"/>
                          <a:ea typeface="+mn-ea"/>
                          <a:cs typeface="+mn-cs"/>
                        </a:rPr>
                        <a:t> </a:t>
                      </a:r>
                      <a:r>
                        <a:rPr lang="de-DE" sz="1800" b="0" i="0" kern="1200" baseline="0" dirty="0" err="1" smtClean="0">
                          <a:solidFill>
                            <a:srgbClr val="001D4B"/>
                          </a:solidFill>
                          <a:latin typeface="+mn-lt"/>
                          <a:ea typeface="+mn-ea"/>
                          <a:cs typeface="+mn-cs"/>
                        </a:rPr>
                        <a:t>full</a:t>
                      </a:r>
                      <a:r>
                        <a:rPr lang="de-DE" sz="1800" b="0" i="0" kern="1200" baseline="0" dirty="0" smtClean="0">
                          <a:solidFill>
                            <a:srgbClr val="001D4B"/>
                          </a:solidFill>
                          <a:latin typeface="+mn-lt"/>
                          <a:ea typeface="+mn-ea"/>
                          <a:cs typeface="+mn-cs"/>
                        </a:rPr>
                        <a:t> </a:t>
                      </a:r>
                      <a:r>
                        <a:rPr lang="de-DE" sz="1800" b="0" i="0" kern="1200" baseline="0" dirty="0" err="1" smtClean="0">
                          <a:solidFill>
                            <a:srgbClr val="001D4B"/>
                          </a:solidFill>
                          <a:latin typeface="+mn-lt"/>
                          <a:ea typeface="+mn-ea"/>
                          <a:cs typeface="+mn-cs"/>
                        </a:rPr>
                        <a:t>data</a:t>
                      </a:r>
                      <a:endParaRPr lang="de-DE" sz="1800" b="0" i="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err="1" smtClean="0">
                          <a:solidFill>
                            <a:srgbClr val="001D4B"/>
                          </a:solidFill>
                          <a:latin typeface="+mn-lt"/>
                          <a:ea typeface="+mn-ea"/>
                          <a:cs typeface="+mn-cs"/>
                        </a:rPr>
                        <a:t>Impossible</a:t>
                      </a:r>
                      <a:endParaRPr lang="de-DE" sz="1800" b="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err="1" smtClean="0">
                          <a:solidFill>
                            <a:srgbClr val="001D4B"/>
                          </a:solidFill>
                          <a:latin typeface="+mn-lt"/>
                          <a:ea typeface="+mn-ea"/>
                          <a:cs typeface="+mn-cs"/>
                        </a:rPr>
                        <a:t>Infeasible</a:t>
                      </a:r>
                      <a:endParaRPr lang="de-DE" sz="1800" b="0" kern="1200" dirty="0" smtClean="0">
                        <a:solidFill>
                          <a:srgbClr val="001D4B"/>
                        </a:solidFill>
                        <a:latin typeface="+mn-lt"/>
                        <a:ea typeface="+mn-ea"/>
                        <a:cs typeface="+mn-cs"/>
                      </a:endParaRPr>
                    </a:p>
                  </a:txBody>
                  <a:tcPr>
                    <a:solidFill>
                      <a:schemeClr val="bg1"/>
                    </a:solidFill>
                  </a:tcPr>
                </a:tc>
              </a:tr>
              <a:tr h="370840">
                <a:tc>
                  <a:txBody>
                    <a:bodyPr/>
                    <a:lstStyle/>
                    <a:p>
                      <a:pPr marL="0" algn="r" defTabSz="914400" rtl="0" eaLnBrk="1" latinLnBrk="0" hangingPunct="1"/>
                      <a:r>
                        <a:rPr lang="de-DE" sz="1800" b="0" i="0" kern="1200" dirty="0" smtClean="0">
                          <a:solidFill>
                            <a:srgbClr val="001D4B"/>
                          </a:solidFill>
                          <a:latin typeface="+mn-lt"/>
                          <a:ea typeface="+mn-ea"/>
                          <a:cs typeface="+mn-cs"/>
                        </a:rPr>
                        <a:t>Domain </a:t>
                      </a:r>
                      <a:r>
                        <a:rPr lang="de-DE" sz="1800" b="0" i="0" kern="1200" dirty="0" err="1" smtClean="0">
                          <a:solidFill>
                            <a:srgbClr val="001D4B"/>
                          </a:solidFill>
                          <a:latin typeface="+mn-lt"/>
                          <a:ea typeface="+mn-ea"/>
                          <a:cs typeface="+mn-cs"/>
                        </a:rPr>
                        <a:t>expertise</a:t>
                      </a:r>
                      <a:endParaRPr lang="de-DE" sz="1800" b="0" i="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err="1" smtClean="0">
                          <a:solidFill>
                            <a:srgbClr val="001D4B"/>
                          </a:solidFill>
                          <a:latin typeface="+mn-lt"/>
                          <a:ea typeface="+mn-ea"/>
                          <a:cs typeface="+mn-cs"/>
                        </a:rPr>
                        <a:t>Available</a:t>
                      </a:r>
                      <a:endParaRPr lang="de-DE" sz="1800" b="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err="1" smtClean="0">
                          <a:solidFill>
                            <a:srgbClr val="001D4B"/>
                          </a:solidFill>
                          <a:latin typeface="+mn-lt"/>
                          <a:ea typeface="+mn-ea"/>
                          <a:cs typeface="+mn-cs"/>
                        </a:rPr>
                        <a:t>Unavailable</a:t>
                      </a:r>
                      <a:endParaRPr lang="de-DE" sz="1800" b="0" kern="1200" dirty="0" smtClean="0">
                        <a:solidFill>
                          <a:srgbClr val="001D4B"/>
                        </a:solidFill>
                        <a:latin typeface="+mn-lt"/>
                        <a:ea typeface="+mn-ea"/>
                        <a:cs typeface="+mn-cs"/>
                      </a:endParaRPr>
                    </a:p>
                  </a:txBody>
                  <a:tcPr>
                    <a:solidFill>
                      <a:schemeClr val="bg1"/>
                    </a:solidFill>
                  </a:tcPr>
                </a:tc>
              </a:tr>
              <a:tr h="370840">
                <a:tc>
                  <a:txBody>
                    <a:bodyPr/>
                    <a:lstStyle/>
                    <a:p>
                      <a:pPr marL="0" algn="r" defTabSz="914400" rtl="0" eaLnBrk="1" latinLnBrk="0" hangingPunct="1"/>
                      <a:r>
                        <a:rPr lang="de-DE" sz="1800" b="0" i="0" kern="1200" dirty="0" smtClean="0">
                          <a:solidFill>
                            <a:srgbClr val="001D4B"/>
                          </a:solidFill>
                          <a:latin typeface="+mn-lt"/>
                          <a:ea typeface="+mn-ea"/>
                          <a:cs typeface="+mn-cs"/>
                        </a:rPr>
                        <a:t>Sampling </a:t>
                      </a:r>
                      <a:r>
                        <a:rPr lang="de-DE" sz="1800" b="0" i="0" kern="1200" dirty="0" err="1" smtClean="0">
                          <a:solidFill>
                            <a:srgbClr val="001D4B"/>
                          </a:solidFill>
                          <a:latin typeface="+mn-lt"/>
                          <a:ea typeface="+mn-ea"/>
                          <a:cs typeface="+mn-cs"/>
                        </a:rPr>
                        <a:t>designs</a:t>
                      </a:r>
                      <a:endParaRPr lang="de-DE" sz="1800" b="0" i="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err="1" smtClean="0">
                          <a:solidFill>
                            <a:srgbClr val="001D4B"/>
                          </a:solidFill>
                          <a:latin typeface="+mn-lt"/>
                          <a:ea typeface="+mn-ea"/>
                          <a:cs typeface="+mn-cs"/>
                        </a:rPr>
                        <a:t>Sophisticated</a:t>
                      </a:r>
                      <a:endParaRPr lang="de-DE" sz="1800" b="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smtClean="0">
                          <a:solidFill>
                            <a:srgbClr val="001D4B"/>
                          </a:solidFill>
                          <a:latin typeface="+mn-lt"/>
                          <a:ea typeface="+mn-ea"/>
                          <a:cs typeface="+mn-cs"/>
                        </a:rPr>
                        <a:t>Simple</a:t>
                      </a:r>
                    </a:p>
                  </a:txBody>
                  <a:tcPr>
                    <a:solidFill>
                      <a:schemeClr val="bg1"/>
                    </a:solidFill>
                  </a:tcPr>
                </a:tc>
              </a:tr>
              <a:tr h="370840">
                <a:tc>
                  <a:txBody>
                    <a:bodyPr/>
                    <a:lstStyle/>
                    <a:p>
                      <a:pPr marL="0" algn="r" defTabSz="914400" rtl="0" eaLnBrk="1" latinLnBrk="0" hangingPunct="1"/>
                      <a:r>
                        <a:rPr lang="de-DE" sz="1800" b="0" i="0" kern="1200" dirty="0" smtClean="0">
                          <a:solidFill>
                            <a:srgbClr val="001D4B"/>
                          </a:solidFill>
                          <a:latin typeface="+mn-lt"/>
                          <a:ea typeface="+mn-ea"/>
                          <a:cs typeface="+mn-cs"/>
                        </a:rPr>
                        <a:t>Sample </a:t>
                      </a:r>
                      <a:r>
                        <a:rPr lang="de-DE" sz="1800" b="0" i="0" kern="1200" dirty="0" err="1" smtClean="0">
                          <a:solidFill>
                            <a:srgbClr val="001D4B"/>
                          </a:solidFill>
                          <a:latin typeface="+mn-lt"/>
                          <a:ea typeface="+mn-ea"/>
                          <a:cs typeface="+mn-cs"/>
                        </a:rPr>
                        <a:t>size</a:t>
                      </a:r>
                      <a:endParaRPr lang="de-DE" sz="1800" b="0" i="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smtClean="0">
                          <a:solidFill>
                            <a:srgbClr val="001D4B"/>
                          </a:solidFill>
                          <a:latin typeface="+mn-lt"/>
                          <a:ea typeface="+mn-ea"/>
                          <a:cs typeface="+mn-cs"/>
                        </a:rPr>
                        <a:t>Small</a:t>
                      </a:r>
                    </a:p>
                  </a:txBody>
                  <a:tcPr>
                    <a:solidFill>
                      <a:schemeClr val="bg1"/>
                    </a:solidFill>
                  </a:tcPr>
                </a:tc>
                <a:tc>
                  <a:txBody>
                    <a:bodyPr/>
                    <a:lstStyle/>
                    <a:p>
                      <a:pPr marL="0" algn="l" defTabSz="914400" rtl="0" eaLnBrk="1" latinLnBrk="0" hangingPunct="1"/>
                      <a:r>
                        <a:rPr lang="de-DE" sz="1800" b="0" kern="1200" dirty="0" smtClean="0">
                          <a:solidFill>
                            <a:srgbClr val="001D4B"/>
                          </a:solidFill>
                          <a:latin typeface="+mn-lt"/>
                          <a:ea typeface="+mn-ea"/>
                          <a:cs typeface="+mn-cs"/>
                        </a:rPr>
                        <a:t>Large</a:t>
                      </a:r>
                    </a:p>
                  </a:txBody>
                  <a:tcPr>
                    <a:solidFill>
                      <a:schemeClr val="bg1"/>
                    </a:solidFill>
                  </a:tcPr>
                </a:tc>
              </a:tr>
              <a:tr h="370840">
                <a:tc>
                  <a:txBody>
                    <a:bodyPr/>
                    <a:lstStyle/>
                    <a:p>
                      <a:pPr marL="0" algn="r" defTabSz="914400" rtl="0" eaLnBrk="1" latinLnBrk="0" hangingPunct="1"/>
                      <a:endParaRPr lang="de-DE" sz="1800" b="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endParaRPr lang="de-DE" sz="1800" b="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endParaRPr lang="de-DE" sz="1800" b="0" kern="1200" dirty="0" smtClean="0">
                        <a:solidFill>
                          <a:srgbClr val="001D4B"/>
                        </a:solidFill>
                        <a:latin typeface="+mn-lt"/>
                        <a:ea typeface="+mn-ea"/>
                        <a:cs typeface="+mn-cs"/>
                      </a:endParaRPr>
                    </a:p>
                  </a:txBody>
                  <a:tcPr>
                    <a:solidFill>
                      <a:schemeClr val="bg1"/>
                    </a:solidFill>
                  </a:tcPr>
                </a:tc>
              </a:tr>
              <a:tr h="370840">
                <a:tc>
                  <a:txBody>
                    <a:bodyPr/>
                    <a:lstStyle/>
                    <a:p>
                      <a:pPr marL="0" algn="r" defTabSz="914400" rtl="0" eaLnBrk="1" latinLnBrk="0" hangingPunct="1"/>
                      <a:r>
                        <a:rPr lang="de-DE" sz="1800" b="0" kern="1200" dirty="0" smtClean="0">
                          <a:solidFill>
                            <a:srgbClr val="001D4B"/>
                          </a:solidFill>
                          <a:latin typeface="+mn-lt"/>
                          <a:ea typeface="+mn-ea"/>
                          <a:cs typeface="+mn-cs"/>
                        </a:rPr>
                        <a:t>Datasets</a:t>
                      </a:r>
                    </a:p>
                  </a:txBody>
                  <a:tcPr>
                    <a:solidFill>
                      <a:schemeClr val="bg1"/>
                    </a:solidFill>
                  </a:tcPr>
                </a:tc>
                <a:tc>
                  <a:txBody>
                    <a:bodyPr/>
                    <a:lstStyle/>
                    <a:p>
                      <a:pPr marL="0" algn="l" defTabSz="914400" rtl="0" eaLnBrk="1" latinLnBrk="0" hangingPunct="1"/>
                      <a:r>
                        <a:rPr lang="de-DE" sz="1800" b="0" kern="1200" dirty="0" err="1" smtClean="0">
                          <a:solidFill>
                            <a:srgbClr val="001D4B"/>
                          </a:solidFill>
                          <a:latin typeface="+mn-lt"/>
                          <a:ea typeface="+mn-ea"/>
                          <a:cs typeface="+mn-cs"/>
                        </a:rPr>
                        <a:t>Evolving</a:t>
                      </a:r>
                      <a:endParaRPr lang="de-DE" sz="1800" b="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err="1" smtClean="0">
                          <a:solidFill>
                            <a:srgbClr val="001D4B"/>
                          </a:solidFill>
                          <a:latin typeface="+mn-lt"/>
                          <a:ea typeface="+mn-ea"/>
                          <a:cs typeface="+mn-cs"/>
                        </a:rPr>
                        <a:t>Evolving</a:t>
                      </a:r>
                      <a:endParaRPr lang="de-DE" sz="1800" b="0" kern="1200" dirty="0" smtClean="0">
                        <a:solidFill>
                          <a:srgbClr val="001D4B"/>
                        </a:solidFill>
                        <a:latin typeface="+mn-lt"/>
                        <a:ea typeface="+mn-ea"/>
                        <a:cs typeface="+mn-cs"/>
                      </a:endParaRPr>
                    </a:p>
                  </a:txBody>
                  <a:tcPr>
                    <a:solidFill>
                      <a:schemeClr val="bg1"/>
                    </a:solidFill>
                  </a:tcPr>
                </a:tc>
              </a:tr>
              <a:tr h="370840">
                <a:tc>
                  <a:txBody>
                    <a:bodyPr/>
                    <a:lstStyle/>
                    <a:p>
                      <a:pPr marL="0" algn="r" defTabSz="914400" rtl="0" eaLnBrk="1" latinLnBrk="0" hangingPunct="1"/>
                      <a:r>
                        <a:rPr lang="de-DE" sz="1800" b="0" kern="1200" dirty="0" smtClean="0">
                          <a:solidFill>
                            <a:srgbClr val="001D4B"/>
                          </a:solidFill>
                          <a:latin typeface="+mn-lt"/>
                          <a:ea typeface="+mn-ea"/>
                          <a:cs typeface="+mn-cs"/>
                        </a:rPr>
                        <a:t>Access </a:t>
                      </a:r>
                      <a:r>
                        <a:rPr lang="de-DE" sz="1800" b="0" kern="1200" dirty="0" err="1" smtClean="0">
                          <a:solidFill>
                            <a:srgbClr val="001D4B"/>
                          </a:solidFill>
                          <a:latin typeface="+mn-lt"/>
                          <a:ea typeface="+mn-ea"/>
                          <a:cs typeface="+mn-cs"/>
                        </a:rPr>
                        <a:t>to</a:t>
                      </a:r>
                      <a:r>
                        <a:rPr lang="de-DE" sz="1800" b="0" kern="1200" dirty="0" smtClean="0">
                          <a:solidFill>
                            <a:srgbClr val="001D4B"/>
                          </a:solidFill>
                          <a:latin typeface="+mn-lt"/>
                          <a:ea typeface="+mn-ea"/>
                          <a:cs typeface="+mn-cs"/>
                        </a:rPr>
                        <a:t> </a:t>
                      </a:r>
                      <a:r>
                        <a:rPr lang="de-DE" sz="1800" b="0" kern="1200" dirty="0" err="1" smtClean="0">
                          <a:solidFill>
                            <a:srgbClr val="001D4B"/>
                          </a:solidFill>
                          <a:latin typeface="+mn-lt"/>
                          <a:ea typeface="+mn-ea"/>
                          <a:cs typeface="+mn-cs"/>
                        </a:rPr>
                        <a:t>changes</a:t>
                      </a:r>
                      <a:endParaRPr lang="de-DE" sz="1800" b="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err="1" smtClean="0">
                          <a:solidFill>
                            <a:srgbClr val="001D4B"/>
                          </a:solidFill>
                          <a:latin typeface="+mn-lt"/>
                          <a:ea typeface="+mn-ea"/>
                          <a:cs typeface="+mn-cs"/>
                        </a:rPr>
                        <a:t>No</a:t>
                      </a:r>
                      <a:endParaRPr lang="de-DE" sz="1800" b="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1" kern="1200" dirty="0" err="1" smtClean="0">
                          <a:solidFill>
                            <a:srgbClr val="001D4B"/>
                          </a:solidFill>
                          <a:latin typeface="+mn-lt"/>
                          <a:ea typeface="+mn-ea"/>
                          <a:cs typeface="+mn-cs"/>
                        </a:rPr>
                        <a:t>Yes</a:t>
                      </a:r>
                      <a:endParaRPr lang="de-DE" sz="1800" b="1" kern="1200" dirty="0" smtClean="0">
                        <a:solidFill>
                          <a:srgbClr val="001D4B"/>
                        </a:solidFill>
                        <a:latin typeface="+mn-lt"/>
                        <a:ea typeface="+mn-ea"/>
                        <a:cs typeface="+mn-cs"/>
                      </a:endParaRPr>
                    </a:p>
                  </a:txBody>
                  <a:tcPr>
                    <a:solidFill>
                      <a:schemeClr val="bg1"/>
                    </a:solidFill>
                  </a:tcPr>
                </a:tc>
              </a:tr>
              <a:tr h="370840">
                <a:tc>
                  <a:txBody>
                    <a:bodyPr/>
                    <a:lstStyle/>
                    <a:p>
                      <a:pPr marL="0" algn="r" defTabSz="914400" rtl="0" eaLnBrk="1" latinLnBrk="0" hangingPunct="1"/>
                      <a:r>
                        <a:rPr lang="de-DE" sz="1800" b="0" kern="1200" dirty="0" err="1" smtClean="0">
                          <a:solidFill>
                            <a:srgbClr val="001D4B"/>
                          </a:solidFill>
                          <a:latin typeface="+mn-lt"/>
                          <a:ea typeface="+mn-ea"/>
                          <a:cs typeface="+mn-cs"/>
                        </a:rPr>
                        <a:t>Precomputation</a:t>
                      </a:r>
                      <a:endParaRPr lang="de-DE" sz="1800" b="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0" kern="1200" dirty="0" err="1" smtClean="0">
                          <a:solidFill>
                            <a:srgbClr val="001D4B"/>
                          </a:solidFill>
                          <a:latin typeface="+mn-lt"/>
                          <a:ea typeface="+mn-ea"/>
                          <a:cs typeface="+mn-cs"/>
                        </a:rPr>
                        <a:t>Impossible</a:t>
                      </a:r>
                      <a:endParaRPr lang="de-DE" sz="1800" b="0" kern="1200" dirty="0" smtClean="0">
                        <a:solidFill>
                          <a:srgbClr val="001D4B"/>
                        </a:solidFill>
                        <a:latin typeface="+mn-lt"/>
                        <a:ea typeface="+mn-ea"/>
                        <a:cs typeface="+mn-cs"/>
                      </a:endParaRPr>
                    </a:p>
                  </a:txBody>
                  <a:tcPr>
                    <a:solidFill>
                      <a:schemeClr val="bg1"/>
                    </a:solidFill>
                  </a:tcPr>
                </a:tc>
                <a:tc>
                  <a:txBody>
                    <a:bodyPr/>
                    <a:lstStyle/>
                    <a:p>
                      <a:pPr marL="0" algn="l" defTabSz="914400" rtl="0" eaLnBrk="1" latinLnBrk="0" hangingPunct="1"/>
                      <a:r>
                        <a:rPr lang="de-DE" sz="1800" b="1" kern="1200" dirty="0" err="1" smtClean="0">
                          <a:solidFill>
                            <a:srgbClr val="001D4B"/>
                          </a:solidFill>
                          <a:latin typeface="+mn-lt"/>
                          <a:ea typeface="+mn-ea"/>
                          <a:cs typeface="+mn-cs"/>
                        </a:rPr>
                        <a:t>Possible</a:t>
                      </a:r>
                      <a:endParaRPr lang="de-DE" sz="1800" b="1" kern="1200" dirty="0" smtClean="0">
                        <a:solidFill>
                          <a:srgbClr val="001D4B"/>
                        </a:solidFill>
                        <a:latin typeface="+mn-lt"/>
                        <a:ea typeface="+mn-ea"/>
                        <a:cs typeface="+mn-cs"/>
                      </a:endParaRPr>
                    </a:p>
                  </a:txBody>
                  <a:tcP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Permuted</a:t>
            </a:r>
            <a:r>
              <a:rPr lang="de-DE" dirty="0" smtClean="0"/>
              <a:t>-Data Sampling</a:t>
            </a:r>
            <a:endParaRPr lang="de-DE" dirty="0"/>
          </a:p>
        </p:txBody>
      </p:sp>
      <p:pic>
        <p:nvPicPr>
          <p:cNvPr id="59394" name="Picture 2"/>
          <p:cNvPicPr>
            <a:picLocks noChangeAspect="1" noChangeArrowheads="1"/>
          </p:cNvPicPr>
          <p:nvPr/>
        </p:nvPicPr>
        <p:blipFill>
          <a:blip r:embed="rId2"/>
          <a:srcRect/>
          <a:stretch>
            <a:fillRect/>
          </a:stretch>
        </p:blipFill>
        <p:spPr bwMode="auto">
          <a:xfrm>
            <a:off x="571472" y="2214554"/>
            <a:ext cx="7932534" cy="293354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Rough</a:t>
            </a:r>
            <a:r>
              <a:rPr lang="de-DE" dirty="0" smtClean="0"/>
              <a:t> </a:t>
            </a:r>
            <a:r>
              <a:rPr lang="de-DE" dirty="0" err="1" smtClean="0"/>
              <a:t>Comparison</a:t>
            </a:r>
            <a:endParaRPr lang="de-DE" dirty="0"/>
          </a:p>
        </p:txBody>
      </p:sp>
      <p:pic>
        <p:nvPicPr>
          <p:cNvPr id="4" name="Picture 4"/>
          <p:cNvPicPr>
            <a:picLocks noChangeAspect="1" noChangeArrowheads="1"/>
          </p:cNvPicPr>
          <p:nvPr/>
        </p:nvPicPr>
        <p:blipFill>
          <a:blip r:embed="rId2"/>
          <a:srcRect/>
          <a:stretch>
            <a:fillRect/>
          </a:stretch>
        </p:blipFill>
        <p:spPr bwMode="auto">
          <a:xfrm>
            <a:off x="785786" y="2214554"/>
            <a:ext cx="7115173" cy="321419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3"/>
          <p:cNvSpPr>
            <a:spLocks noGrp="1"/>
          </p:cNvSpPr>
          <p:nvPr>
            <p:ph type="dt" sz="half" idx="4294967295"/>
          </p:nvPr>
        </p:nvSpPr>
        <p:spPr>
          <a:xfrm>
            <a:off x="755650" y="6524625"/>
            <a:ext cx="2292350" cy="266700"/>
          </a:xfrm>
          <a:prstGeom prst="rect">
            <a:avLst/>
          </a:prstGeom>
        </p:spPr>
        <p:txBody>
          <a:bodyPr/>
          <a:lstStyle/>
          <a:p>
            <a:r>
              <a:rPr lang="en-US"/>
              <a:t>Rainer Gemulla, Wolfgang Lehner, Peter J. Haas</a:t>
            </a:r>
          </a:p>
        </p:txBody>
      </p:sp>
      <p:sp>
        <p:nvSpPr>
          <p:cNvPr id="6" name="Fußzeilenplatzhalter 4"/>
          <p:cNvSpPr>
            <a:spLocks noGrp="1"/>
          </p:cNvSpPr>
          <p:nvPr>
            <p:ph type="ftr" sz="quarter" idx="4294967295"/>
          </p:nvPr>
        </p:nvSpPr>
        <p:spPr>
          <a:xfrm>
            <a:off x="3124200" y="6524625"/>
            <a:ext cx="4184650" cy="304800"/>
          </a:xfrm>
          <a:prstGeom prst="rect">
            <a:avLst/>
          </a:prstGeom>
        </p:spPr>
        <p:txBody>
          <a:bodyPr/>
          <a:lstStyle/>
          <a:p>
            <a:r>
              <a:rPr lang="en-US"/>
              <a:t>A Dip in the Reservoir: </a:t>
            </a:r>
          </a:p>
          <a:p>
            <a:r>
              <a:rPr lang="en-US"/>
              <a:t>Maintaining Sample Synopses of Evolving Datasets</a:t>
            </a:r>
          </a:p>
        </p:txBody>
      </p:sp>
      <p:sp>
        <p:nvSpPr>
          <p:cNvPr id="195586" name="Rectangle 2"/>
          <p:cNvSpPr>
            <a:spLocks noGrp="1" noChangeArrowheads="1"/>
          </p:cNvSpPr>
          <p:nvPr>
            <p:ph type="title"/>
          </p:nvPr>
        </p:nvSpPr>
        <p:spPr/>
        <p:txBody>
          <a:bodyPr/>
          <a:lstStyle/>
          <a:p>
            <a:r>
              <a:rPr lang="de-DE" sz="2000"/>
              <a:t>Reservoir Sampling</a:t>
            </a:r>
          </a:p>
        </p:txBody>
      </p:sp>
      <p:sp>
        <p:nvSpPr>
          <p:cNvPr id="195587" name="Rectangle 3"/>
          <p:cNvSpPr>
            <a:spLocks noGrp="1" noChangeArrowheads="1"/>
          </p:cNvSpPr>
          <p:nvPr>
            <p:ph type="body" idx="1"/>
          </p:nvPr>
        </p:nvSpPr>
        <p:spPr>
          <a:xfrm>
            <a:off x="323850" y="1125538"/>
            <a:ext cx="8569325" cy="5111750"/>
          </a:xfrm>
        </p:spPr>
        <p:txBody>
          <a:bodyPr/>
          <a:lstStyle/>
          <a:p>
            <a:pPr marL="381000" indent="-381000"/>
            <a:r>
              <a:rPr lang="de-DE" dirty="0"/>
              <a:t>Reservoir </a:t>
            </a:r>
            <a:r>
              <a:rPr lang="de-DE" dirty="0" err="1"/>
              <a:t>sampling</a:t>
            </a:r>
            <a:endParaRPr lang="de-DE" dirty="0"/>
          </a:p>
          <a:p>
            <a:pPr marL="838200" lvl="1" indent="-381000"/>
            <a:r>
              <a:rPr lang="en-US" dirty="0"/>
              <a:t>computes a uniform sample of </a:t>
            </a:r>
            <a:r>
              <a:rPr lang="en-US" i="1" dirty="0"/>
              <a:t>M</a:t>
            </a:r>
            <a:r>
              <a:rPr lang="en-US" dirty="0"/>
              <a:t> elements </a:t>
            </a:r>
          </a:p>
          <a:p>
            <a:pPr marL="838200" lvl="1" indent="-381000"/>
            <a:r>
              <a:rPr lang="en-US" dirty="0"/>
              <a:t>building block for many sophisticated sampling schemes</a:t>
            </a:r>
            <a:br>
              <a:rPr lang="en-US" dirty="0"/>
            </a:br>
            <a:endParaRPr lang="en-US" dirty="0"/>
          </a:p>
          <a:p>
            <a:pPr marL="838200" lvl="1" indent="-381000"/>
            <a:r>
              <a:rPr lang="en-US" dirty="0"/>
              <a:t>single-scan algorithm</a:t>
            </a:r>
          </a:p>
          <a:p>
            <a:pPr marL="1295400" lvl="2" indent="-381000"/>
            <a:r>
              <a:rPr lang="en-US" dirty="0"/>
              <a:t>add the first </a:t>
            </a:r>
            <a:r>
              <a:rPr lang="en-US" i="1" dirty="0"/>
              <a:t>M</a:t>
            </a:r>
            <a:r>
              <a:rPr lang="en-US" dirty="0"/>
              <a:t> elements</a:t>
            </a:r>
          </a:p>
          <a:p>
            <a:pPr marL="1295400" lvl="2" indent="-381000"/>
            <a:r>
              <a:rPr lang="en-US" dirty="0"/>
              <a:t>afterwards, flip a coin</a:t>
            </a:r>
          </a:p>
          <a:p>
            <a:pPr marL="1752600" lvl="3" indent="-381000">
              <a:buFontTx/>
              <a:buAutoNum type="alphaLcParenR"/>
            </a:pPr>
            <a:r>
              <a:rPr lang="en-US" dirty="0"/>
              <a:t>ignore the element (</a:t>
            </a:r>
            <a:r>
              <a:rPr lang="en-US" i="1" dirty="0"/>
              <a:t>reject</a:t>
            </a:r>
            <a:r>
              <a:rPr lang="en-US" dirty="0"/>
              <a:t>) </a:t>
            </a:r>
          </a:p>
          <a:p>
            <a:pPr marL="1752600" lvl="3" indent="-381000">
              <a:buFontTx/>
              <a:buAutoNum type="alphaLcParenR"/>
            </a:pPr>
            <a:r>
              <a:rPr lang="en-US" dirty="0"/>
              <a:t>replace a random element in the sample (</a:t>
            </a:r>
            <a:r>
              <a:rPr lang="en-US" i="1" dirty="0"/>
              <a:t>accept</a:t>
            </a:r>
            <a:r>
              <a:rPr lang="en-US" dirty="0"/>
              <a:t>)</a:t>
            </a:r>
            <a:br>
              <a:rPr lang="en-US" dirty="0"/>
            </a:br>
            <a:endParaRPr lang="en-US" dirty="0"/>
          </a:p>
          <a:p>
            <a:pPr marL="838200" lvl="1" indent="-381000"/>
            <a:r>
              <a:rPr lang="en-US" dirty="0"/>
              <a:t>accept probability of the </a:t>
            </a:r>
            <a:r>
              <a:rPr lang="en-US" i="1" dirty="0" err="1"/>
              <a:t>i</a:t>
            </a:r>
            <a:r>
              <a:rPr lang="en-US" dirty="0" err="1"/>
              <a:t>th</a:t>
            </a:r>
            <a:r>
              <a:rPr lang="en-US" dirty="0"/>
              <a:t> element</a:t>
            </a:r>
            <a:br>
              <a:rPr lang="en-US" dirty="0"/>
            </a:br>
            <a:endParaRPr lang="en-US" dirty="0"/>
          </a:p>
          <a:p>
            <a:pPr marL="838200" lvl="1" indent="-381000"/>
            <a:endParaRPr lang="en-US" dirty="0"/>
          </a:p>
          <a:p>
            <a:pPr marL="838200" lvl="1" indent="-381000"/>
            <a:endParaRPr lang="en-US" dirty="0"/>
          </a:p>
          <a:p>
            <a:pPr marL="838200" lvl="1" indent="-381000"/>
            <a:endParaRPr lang="en-US" dirty="0"/>
          </a:p>
          <a:p>
            <a:pPr marL="838200" lvl="1" indent="-381000"/>
            <a:endParaRPr lang="de-DE" dirty="0"/>
          </a:p>
        </p:txBody>
      </p:sp>
      <p:graphicFrame>
        <p:nvGraphicFramePr>
          <p:cNvPr id="195588" name="Object 4"/>
          <p:cNvGraphicFramePr>
            <a:graphicFrameLocks noChangeAspect="1"/>
          </p:cNvGraphicFramePr>
          <p:nvPr/>
        </p:nvGraphicFramePr>
        <p:xfrm>
          <a:off x="2062163" y="5084763"/>
          <a:ext cx="4514850" cy="773112"/>
        </p:xfrm>
        <a:graphic>
          <a:graphicData uri="http://schemas.openxmlformats.org/presentationml/2006/ole">
            <p:oleObj spid="_x0000_s1026" name="Formel" r:id="rId4" imgW="2463480" imgH="41904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de-DE" sz="2000"/>
              <a:t>Reservoir Sampling (Example)</a:t>
            </a:r>
          </a:p>
        </p:txBody>
      </p:sp>
      <p:sp>
        <p:nvSpPr>
          <p:cNvPr id="174251" name="Rectangle 171"/>
          <p:cNvSpPr>
            <a:spLocks noGrp="1" noChangeArrowheads="1"/>
          </p:cNvSpPr>
          <p:nvPr>
            <p:ph idx="1"/>
          </p:nvPr>
        </p:nvSpPr>
        <p:spPr>
          <a:noFill/>
          <a:ln/>
        </p:spPr>
        <p:txBody>
          <a:bodyPr/>
          <a:lstStyle/>
          <a:p>
            <a:r>
              <a:rPr lang="de-DE"/>
              <a:t>Example</a:t>
            </a:r>
          </a:p>
          <a:p>
            <a:pPr lvl="1"/>
            <a:r>
              <a:rPr lang="en-US"/>
              <a:t>sample size </a:t>
            </a:r>
            <a:r>
              <a:rPr lang="en-US" i="1"/>
              <a:t>M = 2</a:t>
            </a:r>
            <a:endParaRPr lang="de-DE" i="1"/>
          </a:p>
        </p:txBody>
      </p:sp>
      <p:sp>
        <p:nvSpPr>
          <p:cNvPr id="13" name="Datumsplatzhalter 4"/>
          <p:cNvSpPr>
            <a:spLocks noGrp="1"/>
          </p:cNvSpPr>
          <p:nvPr>
            <p:ph type="dt" sz="half" idx="4294967295"/>
          </p:nvPr>
        </p:nvSpPr>
        <p:spPr>
          <a:xfrm>
            <a:off x="0" y="6524625"/>
            <a:ext cx="2292350" cy="266700"/>
          </a:xfrm>
          <a:prstGeom prst="rect">
            <a:avLst/>
          </a:prstGeom>
        </p:spPr>
        <p:txBody>
          <a:bodyPr/>
          <a:lstStyle/>
          <a:p>
            <a:r>
              <a:rPr lang="en-US"/>
              <a:t>Rainer Gemulla, Wolfgang Lehner, Peter J. Haas</a:t>
            </a:r>
          </a:p>
        </p:txBody>
      </p:sp>
      <p:sp>
        <p:nvSpPr>
          <p:cNvPr id="14" name="Fußzeilenplatzhalter 5"/>
          <p:cNvSpPr>
            <a:spLocks noGrp="1"/>
          </p:cNvSpPr>
          <p:nvPr>
            <p:ph type="ftr" sz="quarter" idx="4294967295"/>
          </p:nvPr>
        </p:nvSpPr>
        <p:spPr>
          <a:xfrm>
            <a:off x="4959350" y="6524625"/>
            <a:ext cx="4184650" cy="304800"/>
          </a:xfrm>
          <a:prstGeom prst="rect">
            <a:avLst/>
          </a:prstGeom>
        </p:spPr>
        <p:txBody>
          <a:bodyPr/>
          <a:lstStyle/>
          <a:p>
            <a:r>
              <a:rPr lang="en-US"/>
              <a:t>A Dip in the Reservoir: </a:t>
            </a:r>
          </a:p>
          <a:p>
            <a:r>
              <a:rPr lang="en-US"/>
              <a:t>Maintaining Sample Synopses of Evolving Datasets</a:t>
            </a:r>
          </a:p>
        </p:txBody>
      </p:sp>
      <p:grpSp>
        <p:nvGrpSpPr>
          <p:cNvPr id="2" name="Group 172"/>
          <p:cNvGrpSpPr>
            <a:grpSpLocks/>
          </p:cNvGrpSpPr>
          <p:nvPr/>
        </p:nvGrpSpPr>
        <p:grpSpPr bwMode="auto">
          <a:xfrm>
            <a:off x="358775" y="2159000"/>
            <a:ext cx="5013325" cy="944563"/>
            <a:chOff x="226" y="1344"/>
            <a:chExt cx="3158" cy="595"/>
          </a:xfrm>
        </p:grpSpPr>
        <p:graphicFrame>
          <p:nvGraphicFramePr>
            <p:cNvPr id="174242" name="Object 162"/>
            <p:cNvGraphicFramePr>
              <a:graphicFrameLocks noChangeAspect="1"/>
            </p:cNvGraphicFramePr>
            <p:nvPr/>
          </p:nvGraphicFramePr>
          <p:xfrm>
            <a:off x="226" y="1344"/>
            <a:ext cx="3158" cy="401"/>
          </p:xfrm>
          <a:graphic>
            <a:graphicData uri="http://schemas.openxmlformats.org/presentationml/2006/ole">
              <p:oleObj spid="_x0000_s2054" name="Visio" r:id="rId4" imgW="3136423" imgH="397972" progId="Visio.Drawing.11">
                <p:embed/>
              </p:oleObj>
            </a:graphicData>
          </a:graphic>
        </p:graphicFrame>
        <p:graphicFrame>
          <p:nvGraphicFramePr>
            <p:cNvPr id="174248" name="Object 168"/>
            <p:cNvGraphicFramePr>
              <a:graphicFrameLocks noChangeAspect="1"/>
            </p:cNvGraphicFramePr>
            <p:nvPr/>
          </p:nvGraphicFramePr>
          <p:xfrm>
            <a:off x="3016" y="1737"/>
            <a:ext cx="356" cy="202"/>
          </p:xfrm>
          <a:graphic>
            <a:graphicData uri="http://schemas.openxmlformats.org/presentationml/2006/ole">
              <p:oleObj spid="_x0000_s2055" name="Visio" r:id="rId5" imgW="353173" imgH="200025" progId="Visio.Drawing.11">
                <p:embed/>
              </p:oleObj>
            </a:graphicData>
          </a:graphic>
        </p:graphicFrame>
      </p:grpSp>
      <p:grpSp>
        <p:nvGrpSpPr>
          <p:cNvPr id="3" name="Group 173"/>
          <p:cNvGrpSpPr>
            <a:grpSpLocks/>
          </p:cNvGrpSpPr>
          <p:nvPr/>
        </p:nvGrpSpPr>
        <p:grpSpPr bwMode="auto">
          <a:xfrm>
            <a:off x="358775" y="2159000"/>
            <a:ext cx="7313613" cy="2095500"/>
            <a:chOff x="226" y="1344"/>
            <a:chExt cx="4607" cy="1320"/>
          </a:xfrm>
        </p:grpSpPr>
        <p:graphicFrame>
          <p:nvGraphicFramePr>
            <p:cNvPr id="174254" name="Object 174"/>
            <p:cNvGraphicFramePr>
              <a:graphicFrameLocks noChangeAspect="1"/>
            </p:cNvGraphicFramePr>
            <p:nvPr/>
          </p:nvGraphicFramePr>
          <p:xfrm>
            <a:off x="226" y="1344"/>
            <a:ext cx="4607" cy="1124"/>
          </p:xfrm>
          <a:graphic>
            <a:graphicData uri="http://schemas.openxmlformats.org/presentationml/2006/ole">
              <p:oleObj spid="_x0000_s2052" name="Visio" r:id="rId6" imgW="4576681" imgH="1117542" progId="Visio.Drawing.11">
                <p:embed/>
              </p:oleObj>
            </a:graphicData>
          </a:graphic>
        </p:graphicFrame>
        <p:graphicFrame>
          <p:nvGraphicFramePr>
            <p:cNvPr id="174255" name="Object 175"/>
            <p:cNvGraphicFramePr>
              <a:graphicFrameLocks noChangeAspect="1"/>
            </p:cNvGraphicFramePr>
            <p:nvPr/>
          </p:nvGraphicFramePr>
          <p:xfrm>
            <a:off x="1640" y="2462"/>
            <a:ext cx="3190" cy="202"/>
          </p:xfrm>
          <a:graphic>
            <a:graphicData uri="http://schemas.openxmlformats.org/presentationml/2006/ole">
              <p:oleObj spid="_x0000_s2053" name="Visio" r:id="rId7" imgW="3162950" imgH="200025" progId="Visio.Drawing.11">
                <p:embed/>
              </p:oleObj>
            </a:graphicData>
          </a:graphic>
        </p:graphicFrame>
      </p:grpSp>
      <p:grpSp>
        <p:nvGrpSpPr>
          <p:cNvPr id="4" name="Group 176"/>
          <p:cNvGrpSpPr>
            <a:grpSpLocks/>
          </p:cNvGrpSpPr>
          <p:nvPr/>
        </p:nvGrpSpPr>
        <p:grpSpPr bwMode="auto">
          <a:xfrm>
            <a:off x="358775" y="2159000"/>
            <a:ext cx="8035925" cy="3248025"/>
            <a:chOff x="226" y="1344"/>
            <a:chExt cx="5062" cy="2046"/>
          </a:xfrm>
        </p:grpSpPr>
        <p:graphicFrame>
          <p:nvGraphicFramePr>
            <p:cNvPr id="174257" name="Object 177"/>
            <p:cNvGraphicFramePr>
              <a:graphicFrameLocks noChangeAspect="1"/>
            </p:cNvGraphicFramePr>
            <p:nvPr/>
          </p:nvGraphicFramePr>
          <p:xfrm>
            <a:off x="226" y="1344"/>
            <a:ext cx="5062" cy="1852"/>
          </p:xfrm>
          <a:graphic>
            <a:graphicData uri="http://schemas.openxmlformats.org/presentationml/2006/ole">
              <p:oleObj spid="_x0000_s2050" name="Visio" r:id="rId8" imgW="5026599" imgH="1837632" progId="Visio.Drawing.11">
                <p:embed/>
              </p:oleObj>
            </a:graphicData>
          </a:graphic>
        </p:graphicFrame>
        <p:graphicFrame>
          <p:nvGraphicFramePr>
            <p:cNvPr id="174258" name="Object 178"/>
            <p:cNvGraphicFramePr>
              <a:graphicFrameLocks noChangeAspect="1"/>
            </p:cNvGraphicFramePr>
            <p:nvPr/>
          </p:nvGraphicFramePr>
          <p:xfrm>
            <a:off x="1156" y="3188"/>
            <a:ext cx="4062" cy="202"/>
          </p:xfrm>
          <a:graphic>
            <a:graphicData uri="http://schemas.openxmlformats.org/presentationml/2006/ole">
              <p:oleObj spid="_x0000_s2051" name="Visio" r:id="rId9" imgW="4027417" imgH="200025" progId="Visio.Drawing.11">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3"/>
          <p:cNvSpPr>
            <a:spLocks noGrp="1"/>
          </p:cNvSpPr>
          <p:nvPr>
            <p:ph type="dt" sz="half" idx="4294967295"/>
          </p:nvPr>
        </p:nvSpPr>
        <p:spPr>
          <a:xfrm>
            <a:off x="755650" y="6524625"/>
            <a:ext cx="2292350" cy="266700"/>
          </a:xfrm>
          <a:prstGeom prst="rect">
            <a:avLst/>
          </a:prstGeom>
        </p:spPr>
        <p:txBody>
          <a:bodyPr/>
          <a:lstStyle/>
          <a:p>
            <a:r>
              <a:rPr lang="en-US"/>
              <a:t>Rainer Gemulla, Wolfgang Lehner, Peter J. Haas</a:t>
            </a:r>
          </a:p>
        </p:txBody>
      </p:sp>
      <p:sp>
        <p:nvSpPr>
          <p:cNvPr id="7" name="Fußzeilenplatzhalter 4"/>
          <p:cNvSpPr>
            <a:spLocks noGrp="1"/>
          </p:cNvSpPr>
          <p:nvPr>
            <p:ph type="ftr" sz="quarter" idx="4294967295"/>
          </p:nvPr>
        </p:nvSpPr>
        <p:spPr>
          <a:xfrm>
            <a:off x="3124200" y="6524625"/>
            <a:ext cx="4184650" cy="304800"/>
          </a:xfrm>
          <a:prstGeom prst="rect">
            <a:avLst/>
          </a:prstGeom>
        </p:spPr>
        <p:txBody>
          <a:bodyPr/>
          <a:lstStyle/>
          <a:p>
            <a:r>
              <a:rPr lang="en-US"/>
              <a:t>A Dip in the Reservoir: </a:t>
            </a:r>
          </a:p>
          <a:p>
            <a:r>
              <a:rPr lang="en-US"/>
              <a:t>Maintaining Sample Synopses of Evolving Datasets</a:t>
            </a:r>
          </a:p>
        </p:txBody>
      </p:sp>
      <p:sp>
        <p:nvSpPr>
          <p:cNvPr id="8" name="Foliennummernplatzhalter 5"/>
          <p:cNvSpPr>
            <a:spLocks noGrp="1"/>
          </p:cNvSpPr>
          <p:nvPr>
            <p:ph type="sldNum" sz="quarter" idx="4294967295"/>
          </p:nvPr>
        </p:nvSpPr>
        <p:spPr>
          <a:xfrm>
            <a:off x="7667625" y="6524625"/>
            <a:ext cx="865188" cy="228600"/>
          </a:xfrm>
          <a:prstGeom prst="rect">
            <a:avLst/>
          </a:prstGeom>
        </p:spPr>
        <p:txBody>
          <a:bodyPr/>
          <a:lstStyle/>
          <a:p>
            <a:r>
              <a:rPr lang="en-US"/>
              <a:t>Slide </a:t>
            </a:r>
            <a:fld id="{30205EE5-1DB6-4CDF-AD18-B708778BB144}" type="slidenum">
              <a:rPr lang="en-US"/>
              <a:pPr/>
              <a:t>25</a:t>
            </a:fld>
            <a:endParaRPr lang="en-US"/>
          </a:p>
          <a:p>
            <a:r>
              <a:rPr lang="en-US"/>
              <a:t>(VLDB 2006)</a:t>
            </a:r>
          </a:p>
        </p:txBody>
      </p:sp>
      <p:graphicFrame>
        <p:nvGraphicFramePr>
          <p:cNvPr id="265218" name="Object 2"/>
          <p:cNvGraphicFramePr>
            <a:graphicFrameLocks noChangeAspect="1"/>
          </p:cNvGraphicFramePr>
          <p:nvPr/>
        </p:nvGraphicFramePr>
        <p:xfrm>
          <a:off x="1547813" y="1844675"/>
          <a:ext cx="5295900" cy="4203700"/>
        </p:xfrm>
        <a:graphic>
          <a:graphicData uri="http://schemas.openxmlformats.org/presentationml/2006/ole">
            <p:oleObj spid="_x0000_s7170" name="Visio" r:id="rId4" imgW="5296550" imgH="4204162" progId="Visio.Drawing.11">
              <p:embed/>
            </p:oleObj>
          </a:graphicData>
        </a:graphic>
      </p:graphicFrame>
      <p:sp>
        <p:nvSpPr>
          <p:cNvPr id="265219" name="Rectangle 3"/>
          <p:cNvSpPr>
            <a:spLocks noGrp="1" noChangeArrowheads="1"/>
          </p:cNvSpPr>
          <p:nvPr>
            <p:ph type="title"/>
          </p:nvPr>
        </p:nvSpPr>
        <p:spPr/>
        <p:txBody>
          <a:bodyPr/>
          <a:lstStyle/>
          <a:p>
            <a:r>
              <a:rPr lang="de-DE" sz="2000"/>
              <a:t>Backup: An Incorrect Approach</a:t>
            </a:r>
          </a:p>
        </p:txBody>
      </p:sp>
      <p:sp>
        <p:nvSpPr>
          <p:cNvPr id="265220" name="Rectangle 4"/>
          <p:cNvSpPr>
            <a:spLocks noGrp="1" noChangeArrowheads="1"/>
          </p:cNvSpPr>
          <p:nvPr>
            <p:ph type="body" idx="1"/>
          </p:nvPr>
        </p:nvSpPr>
        <p:spPr>
          <a:xfrm>
            <a:off x="323850" y="981075"/>
            <a:ext cx="8569325" cy="4970463"/>
          </a:xfrm>
        </p:spPr>
        <p:txBody>
          <a:bodyPr/>
          <a:lstStyle/>
          <a:p>
            <a:r>
              <a:rPr lang="de-DE"/>
              <a:t>Idea</a:t>
            </a:r>
          </a:p>
          <a:p>
            <a:pPr lvl="1"/>
            <a:r>
              <a:rPr lang="de-DE"/>
              <a:t>use arriving insertions to refill the sample</a:t>
            </a:r>
          </a:p>
          <a:p>
            <a:pPr lvl="1">
              <a:buFontTx/>
              <a:buNone/>
            </a:pPr>
            <a:endParaRPr lang="de-DE"/>
          </a:p>
        </p:txBody>
      </p:sp>
      <p:sp useBgFill="1">
        <p:nvSpPr>
          <p:cNvPr id="265222" name="Text Box 6"/>
          <p:cNvSpPr txBox="1">
            <a:spLocks noChangeArrowheads="1"/>
          </p:cNvSpPr>
          <p:nvPr/>
        </p:nvSpPr>
        <p:spPr bwMode="auto">
          <a:xfrm rot="-1029553">
            <a:off x="4932363" y="5300663"/>
            <a:ext cx="2344737" cy="544512"/>
          </a:xfrm>
          <a:prstGeom prst="rect">
            <a:avLst/>
          </a:prstGeom>
          <a:ln w="25400">
            <a:solidFill>
              <a:srgbClr val="FF0000"/>
            </a:solidFill>
            <a:miter lim="800000"/>
            <a:headEnd/>
            <a:tailEnd/>
          </a:ln>
          <a:effectLst/>
        </p:spPr>
        <p:txBody>
          <a:bodyPr wrap="none">
            <a:spAutoFit/>
          </a:bodyPr>
          <a:lstStyle/>
          <a:p>
            <a:pPr algn="l"/>
            <a:r>
              <a:rPr lang="de-DE" sz="2800">
                <a:solidFill>
                  <a:srgbClr val="FF0101"/>
                </a:solidFill>
                <a:latin typeface="Arial" charset="0"/>
              </a:rPr>
              <a:t>Not uniform!</a:t>
            </a:r>
            <a:endParaRPr lang="de-DE" sz="2000">
              <a:solidFill>
                <a:srgbClr val="FF010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3"/>
          <p:cNvSpPr>
            <a:spLocks noGrp="1"/>
          </p:cNvSpPr>
          <p:nvPr>
            <p:ph type="dt" sz="half" idx="4294967295"/>
          </p:nvPr>
        </p:nvSpPr>
        <p:spPr>
          <a:xfrm>
            <a:off x="755650" y="6524625"/>
            <a:ext cx="2292350" cy="266700"/>
          </a:xfrm>
          <a:prstGeom prst="rect">
            <a:avLst/>
          </a:prstGeom>
        </p:spPr>
        <p:txBody>
          <a:bodyPr/>
          <a:lstStyle/>
          <a:p>
            <a:r>
              <a:rPr lang="en-US"/>
              <a:t>Rainer Gemulla, Wolfgang Lehner, Peter J. Haas</a:t>
            </a:r>
          </a:p>
        </p:txBody>
      </p:sp>
      <p:sp>
        <p:nvSpPr>
          <p:cNvPr id="8" name="Fußzeilenplatzhalter 4"/>
          <p:cNvSpPr>
            <a:spLocks noGrp="1"/>
          </p:cNvSpPr>
          <p:nvPr>
            <p:ph type="ftr" sz="quarter" idx="4294967295"/>
          </p:nvPr>
        </p:nvSpPr>
        <p:spPr>
          <a:xfrm>
            <a:off x="3124200" y="6524625"/>
            <a:ext cx="4184650" cy="304800"/>
          </a:xfrm>
          <a:prstGeom prst="rect">
            <a:avLst/>
          </a:prstGeom>
        </p:spPr>
        <p:txBody>
          <a:bodyPr/>
          <a:lstStyle/>
          <a:p>
            <a:r>
              <a:rPr lang="en-US"/>
              <a:t>A Dip in the Reservoir: </a:t>
            </a:r>
          </a:p>
          <a:p>
            <a:r>
              <a:rPr lang="en-US"/>
              <a:t>Maintaining Sample Synopses of Evolving Datasets</a:t>
            </a:r>
          </a:p>
        </p:txBody>
      </p:sp>
      <p:sp>
        <p:nvSpPr>
          <p:cNvPr id="9" name="Foliennummernplatzhalter 5"/>
          <p:cNvSpPr>
            <a:spLocks noGrp="1"/>
          </p:cNvSpPr>
          <p:nvPr>
            <p:ph type="sldNum" sz="quarter" idx="4294967295"/>
          </p:nvPr>
        </p:nvSpPr>
        <p:spPr>
          <a:xfrm>
            <a:off x="7667625" y="6524625"/>
            <a:ext cx="865188" cy="228600"/>
          </a:xfrm>
          <a:prstGeom prst="rect">
            <a:avLst/>
          </a:prstGeom>
        </p:spPr>
        <p:txBody>
          <a:bodyPr/>
          <a:lstStyle/>
          <a:p>
            <a:r>
              <a:rPr lang="en-US"/>
              <a:t>Slide </a:t>
            </a:r>
            <a:fld id="{80B2B74D-78B4-4E74-A4FC-FF71E7F14A1D}" type="slidenum">
              <a:rPr lang="en-US"/>
              <a:pPr/>
              <a:t>26</a:t>
            </a:fld>
            <a:endParaRPr lang="en-US"/>
          </a:p>
          <a:p>
            <a:r>
              <a:rPr lang="en-US"/>
              <a:t>(VLDB 2006)</a:t>
            </a:r>
          </a:p>
        </p:txBody>
      </p:sp>
      <p:sp>
        <p:nvSpPr>
          <p:cNvPr id="230402" name="Rectangle 2"/>
          <p:cNvSpPr>
            <a:spLocks noGrp="1" noChangeArrowheads="1"/>
          </p:cNvSpPr>
          <p:nvPr>
            <p:ph type="title"/>
          </p:nvPr>
        </p:nvSpPr>
        <p:spPr/>
        <p:txBody>
          <a:bodyPr/>
          <a:lstStyle/>
          <a:p>
            <a:r>
              <a:rPr lang="de-DE" sz="2000"/>
              <a:t>Random Pairing</a:t>
            </a:r>
          </a:p>
        </p:txBody>
      </p:sp>
      <p:sp>
        <p:nvSpPr>
          <p:cNvPr id="230403" name="Rectangle 3"/>
          <p:cNvSpPr>
            <a:spLocks noGrp="1" noChangeArrowheads="1"/>
          </p:cNvSpPr>
          <p:nvPr>
            <p:ph type="body" idx="1"/>
          </p:nvPr>
        </p:nvSpPr>
        <p:spPr/>
        <p:txBody>
          <a:bodyPr/>
          <a:lstStyle/>
          <a:p>
            <a:r>
              <a:rPr lang="de-DE"/>
              <a:t>Example</a:t>
            </a:r>
          </a:p>
        </p:txBody>
      </p:sp>
      <p:graphicFrame>
        <p:nvGraphicFramePr>
          <p:cNvPr id="230409" name="Object 9"/>
          <p:cNvGraphicFramePr>
            <a:graphicFrameLocks noChangeAspect="1"/>
          </p:cNvGraphicFramePr>
          <p:nvPr/>
        </p:nvGraphicFramePr>
        <p:xfrm>
          <a:off x="1798638" y="1798638"/>
          <a:ext cx="4621212" cy="2557462"/>
        </p:xfrm>
        <a:graphic>
          <a:graphicData uri="http://schemas.openxmlformats.org/presentationml/2006/ole">
            <p:oleObj spid="_x0000_s3074" name="Visio" r:id="rId4" imgW="4621413" imgH="2557722" progId="Visio.Drawing.11">
              <p:embed/>
            </p:oleObj>
          </a:graphicData>
        </a:graphic>
      </p:graphicFrame>
      <p:graphicFrame>
        <p:nvGraphicFramePr>
          <p:cNvPr id="230410" name="Object 10"/>
          <p:cNvGraphicFramePr>
            <a:graphicFrameLocks noChangeAspect="1"/>
          </p:cNvGraphicFramePr>
          <p:nvPr/>
        </p:nvGraphicFramePr>
        <p:xfrm>
          <a:off x="1798638" y="1798638"/>
          <a:ext cx="4981575" cy="3278187"/>
        </p:xfrm>
        <a:graphic>
          <a:graphicData uri="http://schemas.openxmlformats.org/presentationml/2006/ole">
            <p:oleObj spid="_x0000_s3075" name="Visio" r:id="rId5" imgW="4981347" imgH="3277812" progId="Visio.Drawing.11">
              <p:embed/>
            </p:oleObj>
          </a:graphicData>
        </a:graphic>
      </p:graphicFrame>
      <p:graphicFrame>
        <p:nvGraphicFramePr>
          <p:cNvPr id="230412" name="Object 12"/>
          <p:cNvGraphicFramePr>
            <a:graphicFrameLocks noChangeAspect="1"/>
          </p:cNvGraphicFramePr>
          <p:nvPr/>
        </p:nvGraphicFramePr>
        <p:xfrm>
          <a:off x="1798638" y="1798638"/>
          <a:ext cx="4981575" cy="4213225"/>
        </p:xfrm>
        <a:graphic>
          <a:graphicData uri="http://schemas.openxmlformats.org/presentationml/2006/ole">
            <p:oleObj spid="_x0000_s3076" name="Visio" r:id="rId6" imgW="4981347" imgH="4213514" progId="Visio.Drawing.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040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304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3041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30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857356" y="2668343"/>
            <a:ext cx="4791082" cy="3689615"/>
          </a:xfrm>
          <a:prstGeom prst="rect">
            <a:avLst/>
          </a:prstGeom>
          <a:noFill/>
          <a:ln w="9525">
            <a:noFill/>
            <a:miter lim="800000"/>
            <a:headEnd/>
            <a:tailEnd/>
          </a:ln>
          <a:effectLst/>
        </p:spPr>
      </p:pic>
      <p:sp>
        <p:nvSpPr>
          <p:cNvPr id="10" name="Datumsplatzhalter 3"/>
          <p:cNvSpPr>
            <a:spLocks noGrp="1"/>
          </p:cNvSpPr>
          <p:nvPr>
            <p:ph type="dt" sz="half" idx="4294967295"/>
          </p:nvPr>
        </p:nvSpPr>
        <p:spPr>
          <a:xfrm>
            <a:off x="755650" y="6524625"/>
            <a:ext cx="2292350" cy="266700"/>
          </a:xfrm>
          <a:prstGeom prst="rect">
            <a:avLst/>
          </a:prstGeom>
        </p:spPr>
        <p:txBody>
          <a:bodyPr/>
          <a:lstStyle/>
          <a:p>
            <a:r>
              <a:rPr lang="en-US"/>
              <a:t>Rainer Gemulla, Wolfgang Lehner, Peter J. Haas</a:t>
            </a:r>
          </a:p>
        </p:txBody>
      </p:sp>
      <p:sp>
        <p:nvSpPr>
          <p:cNvPr id="11" name="Fußzeilenplatzhalter 4"/>
          <p:cNvSpPr>
            <a:spLocks noGrp="1"/>
          </p:cNvSpPr>
          <p:nvPr>
            <p:ph type="ftr" sz="quarter" idx="4294967295"/>
          </p:nvPr>
        </p:nvSpPr>
        <p:spPr>
          <a:xfrm>
            <a:off x="3124200" y="6524625"/>
            <a:ext cx="4184650" cy="304800"/>
          </a:xfrm>
          <a:prstGeom prst="rect">
            <a:avLst/>
          </a:prstGeom>
        </p:spPr>
        <p:txBody>
          <a:bodyPr/>
          <a:lstStyle/>
          <a:p>
            <a:r>
              <a:rPr lang="en-US"/>
              <a:t>A Dip in the Reservoir: </a:t>
            </a:r>
          </a:p>
          <a:p>
            <a:r>
              <a:rPr lang="en-US"/>
              <a:t>Maintaining Sample Synopses of Evolving Datasets</a:t>
            </a:r>
          </a:p>
        </p:txBody>
      </p:sp>
      <p:sp>
        <p:nvSpPr>
          <p:cNvPr id="208898" name="Rectangle 2"/>
          <p:cNvSpPr>
            <a:spLocks noGrp="1" noChangeArrowheads="1"/>
          </p:cNvSpPr>
          <p:nvPr>
            <p:ph type="title"/>
          </p:nvPr>
        </p:nvSpPr>
        <p:spPr/>
        <p:txBody>
          <a:bodyPr/>
          <a:lstStyle/>
          <a:p>
            <a:r>
              <a:rPr lang="de-DE" sz="2000"/>
              <a:t>Total Cost</a:t>
            </a:r>
          </a:p>
        </p:txBody>
      </p:sp>
      <p:sp>
        <p:nvSpPr>
          <p:cNvPr id="208899" name="Rectangle 3"/>
          <p:cNvSpPr>
            <a:spLocks noGrp="1" noChangeArrowheads="1"/>
          </p:cNvSpPr>
          <p:nvPr>
            <p:ph type="body" idx="1"/>
          </p:nvPr>
        </p:nvSpPr>
        <p:spPr/>
        <p:txBody>
          <a:bodyPr/>
          <a:lstStyle/>
          <a:p>
            <a:r>
              <a:rPr lang="de-DE" dirty="0"/>
              <a:t>Total </a:t>
            </a:r>
            <a:r>
              <a:rPr lang="de-DE" dirty="0" err="1"/>
              <a:t>cost</a:t>
            </a:r>
            <a:endParaRPr lang="de-DE" dirty="0"/>
          </a:p>
          <a:p>
            <a:pPr lvl="1"/>
            <a:r>
              <a:rPr lang="de-DE" dirty="0" err="1"/>
              <a:t>stable</a:t>
            </a:r>
            <a:r>
              <a:rPr lang="de-DE" dirty="0"/>
              <a:t> </a:t>
            </a:r>
            <a:r>
              <a:rPr lang="de-DE" dirty="0" err="1"/>
              <a:t>dataset</a:t>
            </a:r>
            <a:r>
              <a:rPr lang="de-DE" dirty="0"/>
              <a:t>, 10M </a:t>
            </a:r>
            <a:r>
              <a:rPr lang="de-DE" dirty="0" err="1"/>
              <a:t>operations</a:t>
            </a:r>
            <a:endParaRPr lang="de-DE" dirty="0"/>
          </a:p>
          <a:p>
            <a:pPr lvl="1"/>
            <a:r>
              <a:rPr lang="de-DE" dirty="0"/>
              <a:t>sample </a:t>
            </a:r>
            <a:r>
              <a:rPr lang="de-DE" dirty="0" err="1"/>
              <a:t>size</a:t>
            </a:r>
            <a:r>
              <a:rPr lang="de-DE" dirty="0"/>
              <a:t> 100k, </a:t>
            </a:r>
            <a:r>
              <a:rPr lang="de-DE" dirty="0" err="1"/>
              <a:t>data</a:t>
            </a:r>
            <a:r>
              <a:rPr lang="de-DE" dirty="0"/>
              <a:t> </a:t>
            </a:r>
            <a:r>
              <a:rPr lang="de-DE" dirty="0" err="1"/>
              <a:t>access</a:t>
            </a:r>
            <a:r>
              <a:rPr lang="de-DE" dirty="0"/>
              <a:t> 10 </a:t>
            </a:r>
            <a:r>
              <a:rPr lang="de-DE" dirty="0" err="1"/>
              <a:t>times</a:t>
            </a:r>
            <a:r>
              <a:rPr lang="de-DE" dirty="0"/>
              <a:t> </a:t>
            </a:r>
            <a:r>
              <a:rPr lang="de-DE" dirty="0" err="1"/>
              <a:t>more</a:t>
            </a:r>
            <a:r>
              <a:rPr lang="de-DE" dirty="0"/>
              <a:t> expensive </a:t>
            </a:r>
            <a:r>
              <a:rPr lang="de-DE" dirty="0" err="1"/>
              <a:t>than</a:t>
            </a:r>
            <a:r>
              <a:rPr lang="de-DE" dirty="0"/>
              <a:t> sample </a:t>
            </a:r>
            <a:r>
              <a:rPr lang="de-DE" dirty="0" err="1"/>
              <a:t>access</a:t>
            </a:r>
            <a:endParaRPr lang="de-DE" dirty="0"/>
          </a:p>
        </p:txBody>
      </p:sp>
      <p:sp>
        <p:nvSpPr>
          <p:cNvPr id="208902" name="Text Box 6"/>
          <p:cNvSpPr txBox="1">
            <a:spLocks noChangeArrowheads="1"/>
          </p:cNvSpPr>
          <p:nvPr/>
        </p:nvSpPr>
        <p:spPr bwMode="auto">
          <a:xfrm>
            <a:off x="6796088" y="3916363"/>
            <a:ext cx="1879600" cy="304800"/>
          </a:xfrm>
          <a:prstGeom prst="rect">
            <a:avLst/>
          </a:prstGeom>
          <a:noFill/>
          <a:ln w="9525">
            <a:noFill/>
            <a:miter lim="800000"/>
            <a:headEnd/>
            <a:tailEnd/>
          </a:ln>
          <a:effectLst/>
        </p:spPr>
        <p:txBody>
          <a:bodyPr wrap="none">
            <a:spAutoFit/>
          </a:bodyPr>
          <a:lstStyle/>
          <a:p>
            <a:r>
              <a:rPr lang="en-US" sz="1400">
                <a:solidFill>
                  <a:srgbClr val="FF0101"/>
                </a:solidFill>
                <a:latin typeface="Verdana" pitchFamily="34" charset="0"/>
              </a:rPr>
              <a:t>Base data access</a:t>
            </a:r>
          </a:p>
        </p:txBody>
      </p:sp>
      <p:sp>
        <p:nvSpPr>
          <p:cNvPr id="208903" name="Text Box 7"/>
          <p:cNvSpPr txBox="1">
            <a:spLocks noChangeArrowheads="1"/>
          </p:cNvSpPr>
          <p:nvPr/>
        </p:nvSpPr>
        <p:spPr bwMode="auto">
          <a:xfrm>
            <a:off x="6659563" y="5157788"/>
            <a:ext cx="2201862" cy="304800"/>
          </a:xfrm>
          <a:prstGeom prst="rect">
            <a:avLst/>
          </a:prstGeom>
          <a:noFill/>
          <a:ln w="9525">
            <a:noFill/>
            <a:miter lim="800000"/>
            <a:headEnd/>
            <a:tailEnd/>
          </a:ln>
          <a:effectLst/>
        </p:spPr>
        <p:txBody>
          <a:bodyPr wrap="none">
            <a:spAutoFit/>
          </a:bodyPr>
          <a:lstStyle/>
          <a:p>
            <a:r>
              <a:rPr lang="en-US" sz="1400">
                <a:solidFill>
                  <a:srgbClr val="FF0101"/>
                </a:solidFill>
                <a:latin typeface="Verdana" pitchFamily="34" charset="0"/>
              </a:rPr>
              <a:t>No base data access</a:t>
            </a:r>
          </a:p>
        </p:txBody>
      </p:sp>
      <p:sp>
        <p:nvSpPr>
          <p:cNvPr id="208904" name="Line 8"/>
          <p:cNvSpPr>
            <a:spLocks noChangeShapeType="1"/>
          </p:cNvSpPr>
          <p:nvPr/>
        </p:nvSpPr>
        <p:spPr bwMode="auto">
          <a:xfrm flipV="1">
            <a:off x="5795963" y="5373688"/>
            <a:ext cx="863600" cy="215900"/>
          </a:xfrm>
          <a:prstGeom prst="line">
            <a:avLst/>
          </a:prstGeom>
          <a:noFill/>
          <a:ln w="12700">
            <a:solidFill>
              <a:srgbClr val="FF0000"/>
            </a:solidFill>
            <a:round/>
            <a:headEnd/>
            <a:tailEnd/>
          </a:ln>
          <a:effectLst/>
        </p:spPr>
        <p:txBody>
          <a:bodyPr/>
          <a:lstStyle/>
          <a:p>
            <a:endParaRPr lang="de-DE"/>
          </a:p>
        </p:txBody>
      </p:sp>
      <p:sp>
        <p:nvSpPr>
          <p:cNvPr id="208905" name="Line 9"/>
          <p:cNvSpPr>
            <a:spLocks noChangeShapeType="1"/>
          </p:cNvSpPr>
          <p:nvPr/>
        </p:nvSpPr>
        <p:spPr bwMode="auto">
          <a:xfrm flipV="1">
            <a:off x="5940425" y="4076700"/>
            <a:ext cx="863600" cy="215900"/>
          </a:xfrm>
          <a:prstGeom prst="line">
            <a:avLst/>
          </a:prstGeom>
          <a:noFill/>
          <a:ln w="12700">
            <a:solidFill>
              <a:srgbClr val="FF0000"/>
            </a:solidFill>
            <a:round/>
            <a:headEnd/>
            <a:tailEnd/>
          </a:ln>
          <a:effectLst/>
        </p:spPr>
        <p:txBody>
          <a:bodyPr/>
          <a:lstStyle/>
          <a:p>
            <a:endParaRPr lang="de-DE"/>
          </a:p>
        </p:txBody>
      </p:sp>
      <p:sp>
        <p:nvSpPr>
          <p:cNvPr id="208906" name="Line 10"/>
          <p:cNvSpPr>
            <a:spLocks noChangeShapeType="1"/>
          </p:cNvSpPr>
          <p:nvPr/>
        </p:nvSpPr>
        <p:spPr bwMode="auto">
          <a:xfrm flipV="1">
            <a:off x="5867400" y="4149725"/>
            <a:ext cx="936625" cy="719138"/>
          </a:xfrm>
          <a:prstGeom prst="line">
            <a:avLst/>
          </a:prstGeom>
          <a:noFill/>
          <a:ln w="12700">
            <a:solidFill>
              <a:srgbClr val="FF0000"/>
            </a:solidFill>
            <a:round/>
            <a:headEnd/>
            <a:tailEnd/>
          </a:ln>
          <a:effectLst/>
        </p:spPr>
        <p:txBody>
          <a:bodyPr/>
          <a:lstStyle/>
          <a:p>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p:cNvSpPr>
            <a:spLocks noGrp="1"/>
          </p:cNvSpPr>
          <p:nvPr>
            <p:ph type="dt" sz="half" idx="4294967295"/>
          </p:nvPr>
        </p:nvSpPr>
        <p:spPr>
          <a:xfrm>
            <a:off x="755650" y="6524625"/>
            <a:ext cx="2292350" cy="266700"/>
          </a:xfrm>
          <a:prstGeom prst="rect">
            <a:avLst/>
          </a:prstGeom>
        </p:spPr>
        <p:txBody>
          <a:bodyPr/>
          <a:lstStyle/>
          <a:p>
            <a:r>
              <a:rPr lang="en-US"/>
              <a:t>Rainer Gemulla, Wolfgang Lehner, Peter J. Haas</a:t>
            </a:r>
          </a:p>
        </p:txBody>
      </p:sp>
      <p:sp>
        <p:nvSpPr>
          <p:cNvPr id="14" name="Fußzeilenplatzhalter 4"/>
          <p:cNvSpPr>
            <a:spLocks noGrp="1"/>
          </p:cNvSpPr>
          <p:nvPr>
            <p:ph type="ftr" sz="quarter" idx="4294967295"/>
          </p:nvPr>
        </p:nvSpPr>
        <p:spPr>
          <a:xfrm>
            <a:off x="3124200" y="6524625"/>
            <a:ext cx="4184650" cy="304800"/>
          </a:xfrm>
          <a:prstGeom prst="rect">
            <a:avLst/>
          </a:prstGeom>
        </p:spPr>
        <p:txBody>
          <a:bodyPr/>
          <a:lstStyle/>
          <a:p>
            <a:r>
              <a:rPr lang="en-US"/>
              <a:t>A Dip in the Reservoir: </a:t>
            </a:r>
          </a:p>
          <a:p>
            <a:r>
              <a:rPr lang="en-US"/>
              <a:t>Maintaining Sample Synopses of Evolving Datasets</a:t>
            </a:r>
          </a:p>
        </p:txBody>
      </p:sp>
      <p:sp>
        <p:nvSpPr>
          <p:cNvPr id="15" name="Foliennummernplatzhalter 5"/>
          <p:cNvSpPr>
            <a:spLocks noGrp="1"/>
          </p:cNvSpPr>
          <p:nvPr>
            <p:ph type="sldNum" sz="quarter" idx="4294967295"/>
          </p:nvPr>
        </p:nvSpPr>
        <p:spPr>
          <a:xfrm>
            <a:off x="7667625" y="6524625"/>
            <a:ext cx="865188" cy="228600"/>
          </a:xfrm>
          <a:prstGeom prst="rect">
            <a:avLst/>
          </a:prstGeom>
        </p:spPr>
        <p:txBody>
          <a:bodyPr/>
          <a:lstStyle/>
          <a:p>
            <a:r>
              <a:rPr lang="en-US"/>
              <a:t>Slide </a:t>
            </a:r>
            <a:fld id="{324421BA-7189-4DAF-9D1D-1886365BAD2A}" type="slidenum">
              <a:rPr lang="en-US"/>
              <a:pPr/>
              <a:t>28</a:t>
            </a:fld>
            <a:endParaRPr lang="en-US"/>
          </a:p>
          <a:p>
            <a:r>
              <a:rPr lang="en-US"/>
              <a:t>(VLDB 2006)</a:t>
            </a:r>
          </a:p>
        </p:txBody>
      </p:sp>
      <p:sp>
        <p:nvSpPr>
          <p:cNvPr id="222213" name="Rectangle 5"/>
          <p:cNvSpPr>
            <a:spLocks noGrp="1" noChangeArrowheads="1"/>
          </p:cNvSpPr>
          <p:nvPr>
            <p:ph type="title"/>
          </p:nvPr>
        </p:nvSpPr>
        <p:spPr/>
        <p:txBody>
          <a:bodyPr/>
          <a:lstStyle/>
          <a:p>
            <a:r>
              <a:rPr lang="de-DE" sz="2000"/>
              <a:t>Types of Data Sets</a:t>
            </a:r>
          </a:p>
        </p:txBody>
      </p:sp>
      <p:sp>
        <p:nvSpPr>
          <p:cNvPr id="222214" name="Rectangle 6"/>
          <p:cNvSpPr>
            <a:spLocks noGrp="1" noChangeArrowheads="1"/>
          </p:cNvSpPr>
          <p:nvPr>
            <p:ph type="body" idx="1"/>
          </p:nvPr>
        </p:nvSpPr>
        <p:spPr>
          <a:xfrm>
            <a:off x="323850" y="1052513"/>
            <a:ext cx="8569325" cy="4970462"/>
          </a:xfrm>
        </p:spPr>
        <p:txBody>
          <a:bodyPr/>
          <a:lstStyle/>
          <a:p>
            <a:r>
              <a:rPr lang="de-DE"/>
              <a:t>Data sets</a:t>
            </a:r>
          </a:p>
          <a:p>
            <a:pPr lvl="1"/>
            <a:r>
              <a:rPr lang="de-DE"/>
              <a:t>variation of data set size</a:t>
            </a:r>
          </a:p>
          <a:p>
            <a:pPr lvl="1"/>
            <a:r>
              <a:rPr lang="de-DE"/>
              <a:t>influence on sampling</a:t>
            </a:r>
          </a:p>
        </p:txBody>
      </p:sp>
      <p:sp>
        <p:nvSpPr>
          <p:cNvPr id="222234" name="Text Box 26"/>
          <p:cNvSpPr txBox="1">
            <a:spLocks noChangeArrowheads="1"/>
          </p:cNvSpPr>
          <p:nvPr/>
        </p:nvSpPr>
        <p:spPr bwMode="auto">
          <a:xfrm>
            <a:off x="215900" y="2349500"/>
            <a:ext cx="2736850" cy="720725"/>
          </a:xfrm>
          <a:prstGeom prst="rect">
            <a:avLst/>
          </a:prstGeom>
          <a:gradFill rotWithShape="1">
            <a:gsLst>
              <a:gs pos="0">
                <a:srgbClr val="D1D1D1"/>
              </a:gs>
              <a:gs pos="100000">
                <a:schemeClr val="bg1"/>
              </a:gs>
            </a:gsLst>
            <a:lin ang="5400000" scaled="1"/>
          </a:gradFill>
          <a:ln w="9525">
            <a:noFill/>
            <a:miter lim="800000"/>
            <a:headEnd/>
            <a:tailEnd/>
          </a:ln>
          <a:effectLst/>
        </p:spPr>
        <p:txBody>
          <a:bodyPr/>
          <a:lstStyle/>
          <a:p>
            <a:r>
              <a:rPr lang="de-DE" sz="1800">
                <a:solidFill>
                  <a:srgbClr val="00194F"/>
                </a:solidFill>
                <a:latin typeface="Verdana" pitchFamily="34" charset="0"/>
              </a:rPr>
              <a:t>Stable</a:t>
            </a:r>
          </a:p>
        </p:txBody>
      </p:sp>
      <p:sp>
        <p:nvSpPr>
          <p:cNvPr id="222235" name="Text Box 27"/>
          <p:cNvSpPr txBox="1">
            <a:spLocks noChangeArrowheads="1"/>
          </p:cNvSpPr>
          <p:nvPr/>
        </p:nvSpPr>
        <p:spPr bwMode="auto">
          <a:xfrm>
            <a:off x="215900" y="5516563"/>
            <a:ext cx="2736850" cy="720725"/>
          </a:xfrm>
          <a:prstGeom prst="rect">
            <a:avLst/>
          </a:prstGeom>
          <a:gradFill rotWithShape="1">
            <a:gsLst>
              <a:gs pos="0">
                <a:schemeClr val="bg1"/>
              </a:gs>
              <a:gs pos="100000">
                <a:srgbClr val="D1D1D1"/>
              </a:gs>
            </a:gsLst>
            <a:lin ang="5400000" scaled="1"/>
          </a:gradFill>
          <a:ln w="9525">
            <a:noFill/>
            <a:miter lim="800000"/>
            <a:headEnd/>
            <a:tailEnd/>
          </a:ln>
          <a:effectLst/>
        </p:spPr>
        <p:txBody>
          <a:bodyPr anchor="b"/>
          <a:lstStyle/>
          <a:p>
            <a:r>
              <a:rPr lang="de-DE" sz="1800">
                <a:solidFill>
                  <a:srgbClr val="00194F"/>
                </a:solidFill>
                <a:latin typeface="Verdana" pitchFamily="34" charset="0"/>
              </a:rPr>
              <a:t>Goal: </a:t>
            </a:r>
          </a:p>
          <a:p>
            <a:r>
              <a:rPr lang="de-DE" sz="1800" b="0">
                <a:solidFill>
                  <a:srgbClr val="00194F"/>
                </a:solidFill>
                <a:latin typeface="Verdana" pitchFamily="34" charset="0"/>
              </a:rPr>
              <a:t>stable sample</a:t>
            </a:r>
            <a:br>
              <a:rPr lang="de-DE" sz="1800" b="0">
                <a:solidFill>
                  <a:srgbClr val="00194F"/>
                </a:solidFill>
                <a:latin typeface="Verdana" pitchFamily="34" charset="0"/>
              </a:rPr>
            </a:br>
            <a:endParaRPr lang="de-DE" sz="1800">
              <a:solidFill>
                <a:srgbClr val="00194F"/>
              </a:solidFill>
              <a:latin typeface="Verdana" pitchFamily="34" charset="0"/>
            </a:endParaRPr>
          </a:p>
        </p:txBody>
      </p:sp>
      <p:sp>
        <p:nvSpPr>
          <p:cNvPr id="222239" name="Text Box 31"/>
          <p:cNvSpPr txBox="1">
            <a:spLocks noChangeArrowheads="1"/>
          </p:cNvSpPr>
          <p:nvPr/>
        </p:nvSpPr>
        <p:spPr bwMode="auto">
          <a:xfrm>
            <a:off x="3203575" y="2349500"/>
            <a:ext cx="2736850" cy="720725"/>
          </a:xfrm>
          <a:prstGeom prst="rect">
            <a:avLst/>
          </a:prstGeom>
          <a:gradFill rotWithShape="1">
            <a:gsLst>
              <a:gs pos="0">
                <a:srgbClr val="D1D1D1"/>
              </a:gs>
              <a:gs pos="100000">
                <a:schemeClr val="bg1"/>
              </a:gs>
            </a:gsLst>
            <a:lin ang="5400000" scaled="1"/>
          </a:gradFill>
          <a:ln w="9525">
            <a:noFill/>
            <a:miter lim="800000"/>
            <a:headEnd/>
            <a:tailEnd/>
          </a:ln>
          <a:effectLst/>
        </p:spPr>
        <p:txBody>
          <a:bodyPr/>
          <a:lstStyle/>
          <a:p>
            <a:r>
              <a:rPr lang="de-DE" sz="1800">
                <a:solidFill>
                  <a:srgbClr val="00194F"/>
                </a:solidFill>
                <a:latin typeface="Verdana" pitchFamily="34" charset="0"/>
              </a:rPr>
              <a:t>Growing</a:t>
            </a:r>
          </a:p>
        </p:txBody>
      </p:sp>
      <p:sp>
        <p:nvSpPr>
          <p:cNvPr id="222240" name="Text Box 32"/>
          <p:cNvSpPr txBox="1">
            <a:spLocks noChangeArrowheads="1"/>
          </p:cNvSpPr>
          <p:nvPr/>
        </p:nvSpPr>
        <p:spPr bwMode="auto">
          <a:xfrm>
            <a:off x="3203575" y="5516563"/>
            <a:ext cx="2736850" cy="720725"/>
          </a:xfrm>
          <a:prstGeom prst="rect">
            <a:avLst/>
          </a:prstGeom>
          <a:gradFill rotWithShape="1">
            <a:gsLst>
              <a:gs pos="0">
                <a:schemeClr val="bg1"/>
              </a:gs>
              <a:gs pos="100000">
                <a:srgbClr val="D1D1D1"/>
              </a:gs>
            </a:gsLst>
            <a:lin ang="5400000" scaled="1"/>
          </a:gradFill>
          <a:ln w="9525">
            <a:noFill/>
            <a:miter lim="800000"/>
            <a:headEnd/>
            <a:tailEnd/>
          </a:ln>
          <a:effectLst/>
        </p:spPr>
        <p:txBody>
          <a:bodyPr anchor="b"/>
          <a:lstStyle/>
          <a:p>
            <a:r>
              <a:rPr lang="de-DE" sz="1800">
                <a:solidFill>
                  <a:srgbClr val="00194F"/>
                </a:solidFill>
                <a:latin typeface="Verdana" pitchFamily="34" charset="0"/>
              </a:rPr>
              <a:t>Goal: </a:t>
            </a:r>
          </a:p>
          <a:p>
            <a:r>
              <a:rPr lang="de-DE" sz="1800" b="0">
                <a:solidFill>
                  <a:srgbClr val="00194F"/>
                </a:solidFill>
                <a:latin typeface="Verdana" pitchFamily="34" charset="0"/>
              </a:rPr>
              <a:t>controlled </a:t>
            </a:r>
            <a:br>
              <a:rPr lang="de-DE" sz="1800" b="0">
                <a:solidFill>
                  <a:srgbClr val="00194F"/>
                </a:solidFill>
                <a:latin typeface="Verdana" pitchFamily="34" charset="0"/>
              </a:rPr>
            </a:br>
            <a:r>
              <a:rPr lang="de-DE" sz="1800" b="0">
                <a:solidFill>
                  <a:srgbClr val="00194F"/>
                </a:solidFill>
                <a:latin typeface="Verdana" pitchFamily="34" charset="0"/>
              </a:rPr>
              <a:t>growing sample</a:t>
            </a:r>
            <a:endParaRPr lang="de-DE" sz="1800">
              <a:solidFill>
                <a:srgbClr val="00194F"/>
              </a:solidFill>
              <a:latin typeface="Verdana" pitchFamily="34" charset="0"/>
            </a:endParaRPr>
          </a:p>
        </p:txBody>
      </p:sp>
      <p:sp>
        <p:nvSpPr>
          <p:cNvPr id="222244" name="Text Box 36"/>
          <p:cNvSpPr txBox="1">
            <a:spLocks noChangeArrowheads="1"/>
          </p:cNvSpPr>
          <p:nvPr/>
        </p:nvSpPr>
        <p:spPr bwMode="auto">
          <a:xfrm>
            <a:off x="6227763" y="2349500"/>
            <a:ext cx="2736850" cy="720725"/>
          </a:xfrm>
          <a:prstGeom prst="rect">
            <a:avLst/>
          </a:prstGeom>
          <a:gradFill rotWithShape="1">
            <a:gsLst>
              <a:gs pos="0">
                <a:srgbClr val="D1D1D1"/>
              </a:gs>
              <a:gs pos="100000">
                <a:schemeClr val="bg1"/>
              </a:gs>
            </a:gsLst>
            <a:lin ang="5400000" scaled="1"/>
          </a:gradFill>
          <a:ln w="9525">
            <a:noFill/>
            <a:miter lim="800000"/>
            <a:headEnd/>
            <a:tailEnd/>
          </a:ln>
          <a:effectLst/>
        </p:spPr>
        <p:txBody>
          <a:bodyPr/>
          <a:lstStyle/>
          <a:p>
            <a:r>
              <a:rPr lang="de-DE" sz="1800">
                <a:solidFill>
                  <a:srgbClr val="00194F"/>
                </a:solidFill>
                <a:latin typeface="Verdana" pitchFamily="34" charset="0"/>
              </a:rPr>
              <a:t>Shrinking</a:t>
            </a:r>
          </a:p>
        </p:txBody>
      </p:sp>
      <p:sp>
        <p:nvSpPr>
          <p:cNvPr id="222245" name="Text Box 37"/>
          <p:cNvSpPr txBox="1">
            <a:spLocks noChangeArrowheads="1"/>
          </p:cNvSpPr>
          <p:nvPr/>
        </p:nvSpPr>
        <p:spPr bwMode="auto">
          <a:xfrm>
            <a:off x="6227763" y="5516563"/>
            <a:ext cx="2736850" cy="720725"/>
          </a:xfrm>
          <a:prstGeom prst="rect">
            <a:avLst/>
          </a:prstGeom>
          <a:gradFill rotWithShape="1">
            <a:gsLst>
              <a:gs pos="0">
                <a:schemeClr val="bg1"/>
              </a:gs>
              <a:gs pos="100000">
                <a:srgbClr val="D1D1D1"/>
              </a:gs>
            </a:gsLst>
            <a:lin ang="5400000" scaled="1"/>
          </a:gradFill>
          <a:ln w="9525">
            <a:noFill/>
            <a:miter lim="800000"/>
            <a:headEnd/>
            <a:tailEnd/>
          </a:ln>
          <a:effectLst/>
        </p:spPr>
        <p:txBody>
          <a:bodyPr anchor="b"/>
          <a:lstStyle/>
          <a:p>
            <a:r>
              <a:rPr lang="de-DE" sz="1800" b="0">
                <a:solidFill>
                  <a:srgbClr val="00194F"/>
                </a:solidFill>
                <a:latin typeface="Verdana" pitchFamily="34" charset="0"/>
              </a:rPr>
              <a:t>uninteresting</a:t>
            </a:r>
            <a:br>
              <a:rPr lang="de-DE" sz="1800" b="0">
                <a:solidFill>
                  <a:srgbClr val="00194F"/>
                </a:solidFill>
                <a:latin typeface="Verdana" pitchFamily="34" charset="0"/>
              </a:rPr>
            </a:br>
            <a:endParaRPr lang="de-DE" sz="1800" b="0">
              <a:solidFill>
                <a:srgbClr val="00194F"/>
              </a:solidFill>
              <a:latin typeface="Verdana" pitchFamily="34" charset="0"/>
            </a:endParaRPr>
          </a:p>
        </p:txBody>
      </p:sp>
      <p:pic>
        <p:nvPicPr>
          <p:cNvPr id="222270" name="Picture 62" descr="test11_shrinking_pop"/>
          <p:cNvPicPr>
            <a:picLocks noChangeAspect="1" noChangeArrowheads="1"/>
          </p:cNvPicPr>
          <p:nvPr/>
        </p:nvPicPr>
        <p:blipFill>
          <a:blip r:embed="rId3"/>
          <a:srcRect/>
          <a:stretch>
            <a:fillRect/>
          </a:stretch>
        </p:blipFill>
        <p:spPr bwMode="auto">
          <a:xfrm>
            <a:off x="6300788" y="3068638"/>
            <a:ext cx="2476500" cy="2286000"/>
          </a:xfrm>
          <a:prstGeom prst="rect">
            <a:avLst/>
          </a:prstGeom>
          <a:noFill/>
        </p:spPr>
      </p:pic>
      <p:pic>
        <p:nvPicPr>
          <p:cNvPr id="222271" name="Picture 63" descr="test11_growing_pop"/>
          <p:cNvPicPr>
            <a:picLocks noChangeAspect="1" noChangeArrowheads="1"/>
          </p:cNvPicPr>
          <p:nvPr/>
        </p:nvPicPr>
        <p:blipFill>
          <a:blip r:embed="rId4"/>
          <a:srcRect/>
          <a:stretch>
            <a:fillRect/>
          </a:stretch>
        </p:blipFill>
        <p:spPr bwMode="auto">
          <a:xfrm>
            <a:off x="3276600" y="2997200"/>
            <a:ext cx="2476500" cy="2286000"/>
          </a:xfrm>
          <a:prstGeom prst="rect">
            <a:avLst/>
          </a:prstGeom>
          <a:noFill/>
        </p:spPr>
      </p:pic>
      <p:pic>
        <p:nvPicPr>
          <p:cNvPr id="222272" name="Picture 64" descr="test11_stable_pop"/>
          <p:cNvPicPr>
            <a:picLocks noChangeAspect="1" noChangeArrowheads="1"/>
          </p:cNvPicPr>
          <p:nvPr/>
        </p:nvPicPr>
        <p:blipFill>
          <a:blip r:embed="rId5"/>
          <a:srcRect/>
          <a:stretch>
            <a:fillRect/>
          </a:stretch>
        </p:blipFill>
        <p:spPr bwMode="auto">
          <a:xfrm>
            <a:off x="250825" y="2997200"/>
            <a:ext cx="2476500" cy="2286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umsplatzhalter 3"/>
          <p:cNvSpPr>
            <a:spLocks noGrp="1"/>
          </p:cNvSpPr>
          <p:nvPr>
            <p:ph type="dt" sz="half" idx="4294967295"/>
          </p:nvPr>
        </p:nvSpPr>
        <p:spPr>
          <a:xfrm>
            <a:off x="755650" y="6524625"/>
            <a:ext cx="2292350" cy="266700"/>
          </a:xfrm>
          <a:prstGeom prst="rect">
            <a:avLst/>
          </a:prstGeom>
        </p:spPr>
        <p:txBody>
          <a:bodyPr/>
          <a:lstStyle/>
          <a:p>
            <a:r>
              <a:rPr lang="en-US"/>
              <a:t>Rainer Gemulla, Wolfgang Lehner, Peter J. Haas</a:t>
            </a:r>
          </a:p>
        </p:txBody>
      </p:sp>
      <p:sp>
        <p:nvSpPr>
          <p:cNvPr id="14" name="Fußzeilenplatzhalter 4"/>
          <p:cNvSpPr>
            <a:spLocks noGrp="1"/>
          </p:cNvSpPr>
          <p:nvPr>
            <p:ph type="ftr" sz="quarter" idx="4294967295"/>
          </p:nvPr>
        </p:nvSpPr>
        <p:spPr>
          <a:xfrm>
            <a:off x="3124200" y="6524625"/>
            <a:ext cx="4184650" cy="304800"/>
          </a:xfrm>
          <a:prstGeom prst="rect">
            <a:avLst/>
          </a:prstGeom>
        </p:spPr>
        <p:txBody>
          <a:bodyPr/>
          <a:lstStyle/>
          <a:p>
            <a:r>
              <a:rPr lang="en-US"/>
              <a:t>A Dip in the Reservoir: </a:t>
            </a:r>
          </a:p>
          <a:p>
            <a:r>
              <a:rPr lang="en-US"/>
              <a:t>Maintaining Sample Synopses of Evolving Datasets</a:t>
            </a:r>
          </a:p>
        </p:txBody>
      </p:sp>
      <p:sp>
        <p:nvSpPr>
          <p:cNvPr id="203778" name="Rectangle 2"/>
          <p:cNvSpPr>
            <a:spLocks noGrp="1" noChangeArrowheads="1"/>
          </p:cNvSpPr>
          <p:nvPr>
            <p:ph type="title"/>
          </p:nvPr>
        </p:nvSpPr>
        <p:spPr/>
        <p:txBody>
          <a:bodyPr/>
          <a:lstStyle/>
          <a:p>
            <a:r>
              <a:rPr lang="de-DE" sz="2000"/>
              <a:t>Resizing</a:t>
            </a:r>
          </a:p>
        </p:txBody>
      </p:sp>
      <p:sp>
        <p:nvSpPr>
          <p:cNvPr id="203779" name="Rectangle 3"/>
          <p:cNvSpPr>
            <a:spLocks noGrp="1" noChangeArrowheads="1"/>
          </p:cNvSpPr>
          <p:nvPr>
            <p:ph type="body" idx="1"/>
          </p:nvPr>
        </p:nvSpPr>
        <p:spPr>
          <a:xfrm>
            <a:off x="323850" y="981075"/>
            <a:ext cx="8569325" cy="4970463"/>
          </a:xfrm>
        </p:spPr>
        <p:txBody>
          <a:bodyPr/>
          <a:lstStyle/>
          <a:p>
            <a:r>
              <a:rPr lang="de-DE"/>
              <a:t>Example</a:t>
            </a:r>
          </a:p>
          <a:p>
            <a:pPr lvl="1"/>
            <a:r>
              <a:rPr lang="de-DE"/>
              <a:t>resize by 30% if sampling fraction drops below 9%</a:t>
            </a:r>
          </a:p>
          <a:p>
            <a:pPr lvl="1"/>
            <a:r>
              <a:rPr lang="de-DE"/>
              <a:t>dependent on costs of accessing base data</a:t>
            </a:r>
          </a:p>
        </p:txBody>
      </p:sp>
      <p:sp>
        <p:nvSpPr>
          <p:cNvPr id="203789" name="Text Box 13"/>
          <p:cNvSpPr txBox="1">
            <a:spLocks noChangeArrowheads="1"/>
          </p:cNvSpPr>
          <p:nvPr/>
        </p:nvSpPr>
        <p:spPr bwMode="auto">
          <a:xfrm>
            <a:off x="215900" y="2349500"/>
            <a:ext cx="2736850" cy="720725"/>
          </a:xfrm>
          <a:prstGeom prst="rect">
            <a:avLst/>
          </a:prstGeom>
          <a:gradFill rotWithShape="1">
            <a:gsLst>
              <a:gs pos="0">
                <a:srgbClr val="D1D1D1"/>
              </a:gs>
              <a:gs pos="100000">
                <a:schemeClr val="bg1"/>
              </a:gs>
            </a:gsLst>
            <a:lin ang="5400000" scaled="1"/>
          </a:gradFill>
          <a:ln w="9525">
            <a:noFill/>
            <a:miter lim="800000"/>
            <a:headEnd/>
            <a:tailEnd/>
          </a:ln>
          <a:effectLst/>
        </p:spPr>
        <p:txBody>
          <a:bodyPr/>
          <a:lstStyle/>
          <a:p>
            <a:r>
              <a:rPr lang="de-DE" sz="1800">
                <a:solidFill>
                  <a:srgbClr val="00194F"/>
                </a:solidFill>
                <a:latin typeface="Verdana" pitchFamily="34" charset="0"/>
              </a:rPr>
              <a:t>Low costs</a:t>
            </a:r>
          </a:p>
        </p:txBody>
      </p:sp>
      <p:sp>
        <p:nvSpPr>
          <p:cNvPr id="203790" name="Text Box 14"/>
          <p:cNvSpPr txBox="1">
            <a:spLocks noChangeArrowheads="1"/>
          </p:cNvSpPr>
          <p:nvPr/>
        </p:nvSpPr>
        <p:spPr bwMode="auto">
          <a:xfrm>
            <a:off x="215900" y="5516563"/>
            <a:ext cx="2736850" cy="720725"/>
          </a:xfrm>
          <a:prstGeom prst="rect">
            <a:avLst/>
          </a:prstGeom>
          <a:gradFill rotWithShape="1">
            <a:gsLst>
              <a:gs pos="0">
                <a:schemeClr val="bg1"/>
              </a:gs>
              <a:gs pos="100000">
                <a:srgbClr val="D1D1D1"/>
              </a:gs>
            </a:gsLst>
            <a:lin ang="5400000" scaled="1"/>
          </a:gradFill>
          <a:ln w="9525">
            <a:noFill/>
            <a:miter lim="800000"/>
            <a:headEnd/>
            <a:tailEnd/>
          </a:ln>
          <a:effectLst/>
        </p:spPr>
        <p:txBody>
          <a:bodyPr anchor="b"/>
          <a:lstStyle/>
          <a:p>
            <a:r>
              <a:rPr lang="de-DE" sz="1800" b="0">
                <a:solidFill>
                  <a:srgbClr val="00194F"/>
                </a:solidFill>
                <a:latin typeface="Verdana" pitchFamily="34" charset="0"/>
              </a:rPr>
              <a:t>immediate resizing</a:t>
            </a:r>
          </a:p>
        </p:txBody>
      </p:sp>
      <p:sp>
        <p:nvSpPr>
          <p:cNvPr id="203791" name="Text Box 15"/>
          <p:cNvSpPr txBox="1">
            <a:spLocks noChangeArrowheads="1"/>
          </p:cNvSpPr>
          <p:nvPr/>
        </p:nvSpPr>
        <p:spPr bwMode="auto">
          <a:xfrm>
            <a:off x="3203575" y="2349500"/>
            <a:ext cx="2736850" cy="720725"/>
          </a:xfrm>
          <a:prstGeom prst="rect">
            <a:avLst/>
          </a:prstGeom>
          <a:gradFill rotWithShape="1">
            <a:gsLst>
              <a:gs pos="0">
                <a:srgbClr val="D1D1D1"/>
              </a:gs>
              <a:gs pos="100000">
                <a:schemeClr val="bg1"/>
              </a:gs>
            </a:gsLst>
            <a:lin ang="5400000" scaled="1"/>
          </a:gradFill>
          <a:ln w="9525">
            <a:noFill/>
            <a:miter lim="800000"/>
            <a:headEnd/>
            <a:tailEnd/>
          </a:ln>
          <a:effectLst/>
        </p:spPr>
        <p:txBody>
          <a:bodyPr/>
          <a:lstStyle/>
          <a:p>
            <a:r>
              <a:rPr lang="de-DE" sz="1800">
                <a:solidFill>
                  <a:srgbClr val="00194F"/>
                </a:solidFill>
                <a:latin typeface="Verdana" pitchFamily="34" charset="0"/>
              </a:rPr>
              <a:t>Moderate costs</a:t>
            </a:r>
          </a:p>
        </p:txBody>
      </p:sp>
      <p:sp>
        <p:nvSpPr>
          <p:cNvPr id="203792" name="Text Box 16"/>
          <p:cNvSpPr txBox="1">
            <a:spLocks noChangeArrowheads="1"/>
          </p:cNvSpPr>
          <p:nvPr/>
        </p:nvSpPr>
        <p:spPr bwMode="auto">
          <a:xfrm>
            <a:off x="3203575" y="5516563"/>
            <a:ext cx="2736850" cy="720725"/>
          </a:xfrm>
          <a:prstGeom prst="rect">
            <a:avLst/>
          </a:prstGeom>
          <a:gradFill rotWithShape="1">
            <a:gsLst>
              <a:gs pos="0">
                <a:schemeClr val="bg1"/>
              </a:gs>
              <a:gs pos="100000">
                <a:srgbClr val="D1D1D1"/>
              </a:gs>
            </a:gsLst>
            <a:lin ang="5400000" scaled="1"/>
          </a:gradFill>
          <a:ln w="9525">
            <a:noFill/>
            <a:miter lim="800000"/>
            <a:headEnd/>
            <a:tailEnd/>
          </a:ln>
          <a:effectLst/>
        </p:spPr>
        <p:txBody>
          <a:bodyPr anchor="b"/>
          <a:lstStyle/>
          <a:p>
            <a:r>
              <a:rPr lang="de-DE" sz="1800" b="0">
                <a:solidFill>
                  <a:srgbClr val="00194F"/>
                </a:solidFill>
                <a:latin typeface="Verdana" pitchFamily="34" charset="0"/>
              </a:rPr>
              <a:t>combined solution</a:t>
            </a:r>
          </a:p>
        </p:txBody>
      </p:sp>
      <p:sp>
        <p:nvSpPr>
          <p:cNvPr id="203793" name="Text Box 17"/>
          <p:cNvSpPr txBox="1">
            <a:spLocks noChangeArrowheads="1"/>
          </p:cNvSpPr>
          <p:nvPr/>
        </p:nvSpPr>
        <p:spPr bwMode="auto">
          <a:xfrm>
            <a:off x="6227763" y="2349500"/>
            <a:ext cx="2736850" cy="720725"/>
          </a:xfrm>
          <a:prstGeom prst="rect">
            <a:avLst/>
          </a:prstGeom>
          <a:gradFill rotWithShape="1">
            <a:gsLst>
              <a:gs pos="0">
                <a:srgbClr val="D1D1D1"/>
              </a:gs>
              <a:gs pos="100000">
                <a:schemeClr val="bg1"/>
              </a:gs>
            </a:gsLst>
            <a:lin ang="5400000" scaled="1"/>
          </a:gradFill>
          <a:ln w="9525">
            <a:noFill/>
            <a:miter lim="800000"/>
            <a:headEnd/>
            <a:tailEnd/>
          </a:ln>
          <a:effectLst/>
        </p:spPr>
        <p:txBody>
          <a:bodyPr/>
          <a:lstStyle/>
          <a:p>
            <a:r>
              <a:rPr lang="de-DE" sz="1800">
                <a:solidFill>
                  <a:srgbClr val="00194F"/>
                </a:solidFill>
                <a:latin typeface="Verdana" pitchFamily="34" charset="0"/>
              </a:rPr>
              <a:t>High costs</a:t>
            </a:r>
          </a:p>
        </p:txBody>
      </p:sp>
      <p:sp>
        <p:nvSpPr>
          <p:cNvPr id="203794" name="Text Box 18"/>
          <p:cNvSpPr txBox="1">
            <a:spLocks noChangeArrowheads="1"/>
          </p:cNvSpPr>
          <p:nvPr/>
        </p:nvSpPr>
        <p:spPr bwMode="auto">
          <a:xfrm>
            <a:off x="6227763" y="5516563"/>
            <a:ext cx="2736850" cy="720725"/>
          </a:xfrm>
          <a:prstGeom prst="rect">
            <a:avLst/>
          </a:prstGeom>
          <a:gradFill rotWithShape="1">
            <a:gsLst>
              <a:gs pos="0">
                <a:schemeClr val="bg1"/>
              </a:gs>
              <a:gs pos="100000">
                <a:srgbClr val="D1D1D1"/>
              </a:gs>
            </a:gsLst>
            <a:lin ang="5400000" scaled="1"/>
          </a:gradFill>
          <a:ln w="9525">
            <a:noFill/>
            <a:miter lim="800000"/>
            <a:headEnd/>
            <a:tailEnd/>
          </a:ln>
          <a:effectLst/>
        </p:spPr>
        <p:txBody>
          <a:bodyPr anchor="b"/>
          <a:lstStyle/>
          <a:p>
            <a:r>
              <a:rPr lang="de-DE" sz="1800" b="0" dirty="0" smtClean="0">
                <a:solidFill>
                  <a:srgbClr val="00194F"/>
                </a:solidFill>
                <a:latin typeface="Verdana" pitchFamily="34" charset="0"/>
              </a:rPr>
              <a:t>Random </a:t>
            </a:r>
            <a:r>
              <a:rPr lang="de-DE" sz="1800" b="0" dirty="0" err="1" smtClean="0">
                <a:solidFill>
                  <a:srgbClr val="00194F"/>
                </a:solidFill>
                <a:latin typeface="Verdana" pitchFamily="34" charset="0"/>
              </a:rPr>
              <a:t>pairing</a:t>
            </a:r>
            <a:r>
              <a:rPr lang="de-DE" sz="1800" b="0" dirty="0" smtClean="0">
                <a:solidFill>
                  <a:srgbClr val="00194F"/>
                </a:solidFill>
                <a:latin typeface="Verdana" pitchFamily="34" charset="0"/>
              </a:rPr>
              <a:t> </a:t>
            </a:r>
            <a:r>
              <a:rPr lang="de-DE" sz="1800" b="0" dirty="0" err="1" smtClean="0">
                <a:solidFill>
                  <a:srgbClr val="00194F"/>
                </a:solidFill>
                <a:latin typeface="Verdana" pitchFamily="34" charset="0"/>
              </a:rPr>
              <a:t>resizing</a:t>
            </a:r>
            <a:endParaRPr lang="de-DE" sz="1800" b="0" dirty="0">
              <a:solidFill>
                <a:srgbClr val="00194F"/>
              </a:solidFill>
              <a:latin typeface="Verdana" pitchFamily="34" charset="0"/>
            </a:endParaRPr>
          </a:p>
        </p:txBody>
      </p:sp>
      <p:pic>
        <p:nvPicPr>
          <p:cNvPr id="203798" name="Picture 22" descr="test11_growing_rprs1"/>
          <p:cNvPicPr>
            <a:picLocks noChangeAspect="1" noChangeArrowheads="1"/>
          </p:cNvPicPr>
          <p:nvPr/>
        </p:nvPicPr>
        <p:blipFill>
          <a:blip r:embed="rId3"/>
          <a:srcRect/>
          <a:stretch>
            <a:fillRect/>
          </a:stretch>
        </p:blipFill>
        <p:spPr bwMode="auto">
          <a:xfrm>
            <a:off x="295275" y="2997200"/>
            <a:ext cx="2476500" cy="2286000"/>
          </a:xfrm>
          <a:prstGeom prst="rect">
            <a:avLst/>
          </a:prstGeom>
          <a:noFill/>
        </p:spPr>
      </p:pic>
      <p:pic>
        <p:nvPicPr>
          <p:cNvPr id="203799" name="Picture 23" descr="test11_growing_rprs2"/>
          <p:cNvPicPr>
            <a:picLocks noChangeAspect="1" noChangeArrowheads="1"/>
          </p:cNvPicPr>
          <p:nvPr/>
        </p:nvPicPr>
        <p:blipFill>
          <a:blip r:embed="rId4"/>
          <a:srcRect/>
          <a:stretch>
            <a:fillRect/>
          </a:stretch>
        </p:blipFill>
        <p:spPr bwMode="auto">
          <a:xfrm>
            <a:off x="3276600" y="2997200"/>
            <a:ext cx="2476500" cy="2286000"/>
          </a:xfrm>
          <a:prstGeom prst="rect">
            <a:avLst/>
          </a:prstGeom>
          <a:noFill/>
        </p:spPr>
      </p:pic>
      <p:pic>
        <p:nvPicPr>
          <p:cNvPr id="203800" name="Picture 24" descr="test11_growing_rprs3"/>
          <p:cNvPicPr>
            <a:picLocks noChangeAspect="1" noChangeArrowheads="1"/>
          </p:cNvPicPr>
          <p:nvPr/>
        </p:nvPicPr>
        <p:blipFill>
          <a:blip r:embed="rId5"/>
          <a:srcRect/>
          <a:stretch>
            <a:fillRect/>
          </a:stretch>
        </p:blipFill>
        <p:spPr bwMode="auto">
          <a:xfrm>
            <a:off x="6300788" y="2997200"/>
            <a:ext cx="2476500" cy="228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214290"/>
            <a:ext cx="6572296" cy="381000"/>
          </a:xfrm>
        </p:spPr>
        <p:txBody>
          <a:bodyPr/>
          <a:lstStyle/>
          <a:p>
            <a:r>
              <a:rPr lang="de-DE" dirty="0" smtClean="0"/>
              <a:t>System Level (</a:t>
            </a:r>
            <a:r>
              <a:rPr lang="de-DE" dirty="0" err="1" smtClean="0"/>
              <a:t>internal</a:t>
            </a:r>
            <a:r>
              <a:rPr lang="de-DE" dirty="0" smtClean="0"/>
              <a:t>)</a:t>
            </a:r>
            <a:endParaRPr lang="de-DE" dirty="0"/>
          </a:p>
        </p:txBody>
      </p:sp>
      <p:sp>
        <p:nvSpPr>
          <p:cNvPr id="3" name="Inhaltsplatzhalter 2"/>
          <p:cNvSpPr>
            <a:spLocks noGrp="1"/>
          </p:cNvSpPr>
          <p:nvPr>
            <p:ph idx="1"/>
          </p:nvPr>
        </p:nvSpPr>
        <p:spPr>
          <a:xfrm>
            <a:off x="268273" y="1054100"/>
            <a:ext cx="8607455" cy="5518172"/>
          </a:xfrm>
        </p:spPr>
        <p:txBody>
          <a:bodyPr/>
          <a:lstStyle/>
          <a:p>
            <a:r>
              <a:rPr lang="de-DE" dirty="0" err="1" smtClean="0"/>
              <a:t>Selectivity</a:t>
            </a:r>
            <a:r>
              <a:rPr lang="de-DE" dirty="0" smtClean="0"/>
              <a:t> </a:t>
            </a:r>
            <a:r>
              <a:rPr lang="de-DE" dirty="0" err="1" smtClean="0"/>
              <a:t>Estimation</a:t>
            </a:r>
            <a:endParaRPr lang="de-DE" dirty="0" smtClean="0"/>
          </a:p>
          <a:p>
            <a:pPr lvl="1"/>
            <a:r>
              <a:rPr lang="de-DE" dirty="0" err="1" smtClean="0"/>
              <a:t>Determine</a:t>
            </a:r>
            <a:r>
              <a:rPr lang="de-DE" dirty="0" smtClean="0"/>
              <a:t> </a:t>
            </a:r>
            <a:r>
              <a:rPr lang="de-DE" dirty="0" err="1" smtClean="0"/>
              <a:t>percent</a:t>
            </a:r>
            <a:r>
              <a:rPr lang="de-DE" dirty="0" smtClean="0"/>
              <a:t>-</a:t>
            </a:r>
            <a:br>
              <a:rPr lang="de-DE" dirty="0" smtClean="0"/>
            </a:br>
            <a:r>
              <a:rPr lang="de-DE" dirty="0" err="1" smtClean="0"/>
              <a:t>age</a:t>
            </a:r>
            <a:r>
              <a:rPr lang="de-DE" dirty="0" smtClean="0"/>
              <a:t> </a:t>
            </a:r>
            <a:r>
              <a:rPr lang="de-DE" dirty="0" err="1" smtClean="0"/>
              <a:t>of</a:t>
            </a:r>
            <a:r>
              <a:rPr lang="de-DE" dirty="0" smtClean="0"/>
              <a:t> </a:t>
            </a:r>
            <a:r>
              <a:rPr lang="de-DE" dirty="0" err="1" smtClean="0"/>
              <a:t>tuples</a:t>
            </a:r>
            <a:r>
              <a:rPr lang="de-DE" dirty="0" smtClean="0"/>
              <a:t> </a:t>
            </a:r>
            <a:r>
              <a:rPr lang="de-DE" dirty="0" err="1" smtClean="0"/>
              <a:t>that</a:t>
            </a:r>
            <a:r>
              <a:rPr lang="de-DE" dirty="0" smtClean="0"/>
              <a:t/>
            </a:r>
            <a:br>
              <a:rPr lang="de-DE" dirty="0" smtClean="0"/>
            </a:br>
            <a:r>
              <a:rPr lang="de-DE" dirty="0" err="1" smtClean="0"/>
              <a:t>satisfy</a:t>
            </a:r>
            <a:r>
              <a:rPr lang="de-DE" dirty="0" smtClean="0"/>
              <a:t> a </a:t>
            </a:r>
            <a:r>
              <a:rPr lang="de-DE" dirty="0" err="1" smtClean="0"/>
              <a:t>query</a:t>
            </a:r>
            <a:endParaRPr lang="de-DE" dirty="0" smtClean="0"/>
          </a:p>
          <a:p>
            <a:pPr lvl="1"/>
            <a:r>
              <a:rPr lang="de-DE" dirty="0" smtClean="0"/>
              <a:t>Key </a:t>
            </a:r>
            <a:r>
              <a:rPr lang="de-DE" dirty="0" err="1" smtClean="0"/>
              <a:t>to</a:t>
            </a:r>
            <a:r>
              <a:rPr lang="de-DE" dirty="0" smtClean="0"/>
              <a:t> </a:t>
            </a:r>
            <a:r>
              <a:rPr lang="de-DE" dirty="0" err="1" smtClean="0"/>
              <a:t>effective</a:t>
            </a:r>
            <a:r>
              <a:rPr lang="de-DE" dirty="0" smtClean="0"/>
              <a:t/>
            </a:r>
            <a:br>
              <a:rPr lang="de-DE" dirty="0" smtClean="0"/>
            </a:br>
            <a:r>
              <a:rPr lang="de-DE" dirty="0" err="1" smtClean="0"/>
              <a:t>query</a:t>
            </a:r>
            <a:r>
              <a:rPr lang="de-DE" dirty="0" smtClean="0"/>
              <a:t> </a:t>
            </a:r>
            <a:r>
              <a:rPr lang="de-DE" dirty="0" err="1" smtClean="0"/>
              <a:t>optimization</a:t>
            </a:r>
            <a:endParaRPr lang="de-DE" dirty="0" smtClean="0"/>
          </a:p>
          <a:p>
            <a:pPr lvl="1"/>
            <a:endParaRPr lang="de-DE" dirty="0" smtClean="0"/>
          </a:p>
          <a:p>
            <a:r>
              <a:rPr lang="de-DE" dirty="0" err="1" smtClean="0"/>
              <a:t>Procedure</a:t>
            </a:r>
            <a:endParaRPr lang="de-DE" dirty="0" smtClean="0"/>
          </a:p>
          <a:p>
            <a:pPr lvl="1"/>
            <a:r>
              <a:rPr lang="de-DE" dirty="0" err="1" smtClean="0"/>
              <a:t>Exact</a:t>
            </a:r>
            <a:r>
              <a:rPr lang="de-DE" dirty="0" smtClean="0"/>
              <a:t> </a:t>
            </a:r>
            <a:r>
              <a:rPr lang="de-DE" dirty="0" err="1" smtClean="0"/>
              <a:t>computation</a:t>
            </a:r>
            <a:endParaRPr lang="de-DE" dirty="0" smtClean="0"/>
          </a:p>
          <a:p>
            <a:pPr lvl="1"/>
            <a:r>
              <a:rPr lang="de-DE" dirty="0" smtClean="0"/>
              <a:t>5% Sample</a:t>
            </a:r>
          </a:p>
          <a:p>
            <a:pPr lvl="1"/>
            <a:endParaRPr lang="de-DE" dirty="0" smtClean="0"/>
          </a:p>
          <a:p>
            <a:r>
              <a:rPr lang="de-DE" dirty="0" err="1" smtClean="0"/>
              <a:t>How</a:t>
            </a:r>
            <a:r>
              <a:rPr lang="de-DE" dirty="0" smtClean="0"/>
              <a:t> </a:t>
            </a:r>
            <a:r>
              <a:rPr lang="de-DE" dirty="0" err="1" smtClean="0"/>
              <a:t>good</a:t>
            </a:r>
            <a:r>
              <a:rPr lang="de-DE" dirty="0" smtClean="0"/>
              <a:t> </a:t>
            </a:r>
            <a:r>
              <a:rPr lang="de-DE" dirty="0" err="1" smtClean="0"/>
              <a:t>is</a:t>
            </a:r>
            <a:r>
              <a:rPr lang="de-DE" dirty="0" smtClean="0"/>
              <a:t> </a:t>
            </a:r>
            <a:r>
              <a:rPr lang="de-DE" dirty="0" err="1" smtClean="0"/>
              <a:t>this</a:t>
            </a:r>
            <a:r>
              <a:rPr lang="de-DE" dirty="0" smtClean="0"/>
              <a:t>?</a:t>
            </a:r>
          </a:p>
          <a:p>
            <a:pPr lvl="1"/>
            <a:r>
              <a:rPr lang="de-DE" dirty="0" err="1" smtClean="0"/>
              <a:t>Arbitrary</a:t>
            </a:r>
            <a:r>
              <a:rPr lang="de-DE" dirty="0" smtClean="0"/>
              <a:t> </a:t>
            </a:r>
            <a:r>
              <a:rPr lang="de-DE" dirty="0" err="1" smtClean="0"/>
              <a:t>dataset</a:t>
            </a:r>
            <a:endParaRPr lang="de-DE" dirty="0" smtClean="0"/>
          </a:p>
          <a:p>
            <a:pPr lvl="1"/>
            <a:r>
              <a:rPr lang="de-DE" dirty="0" smtClean="0"/>
              <a:t>1% absolute </a:t>
            </a:r>
            <a:r>
              <a:rPr lang="de-DE" dirty="0" err="1" smtClean="0"/>
              <a:t>error</a:t>
            </a:r>
            <a:r>
              <a:rPr lang="de-DE" dirty="0" smtClean="0"/>
              <a:t>,</a:t>
            </a:r>
            <a:br>
              <a:rPr lang="de-DE" dirty="0" smtClean="0"/>
            </a:br>
            <a:r>
              <a:rPr lang="de-DE" dirty="0" smtClean="0"/>
              <a:t>95% </a:t>
            </a:r>
            <a:r>
              <a:rPr lang="de-DE" dirty="0" err="1" smtClean="0"/>
              <a:t>confidence</a:t>
            </a:r>
            <a:endParaRPr lang="de-DE" dirty="0" smtClean="0"/>
          </a:p>
          <a:p>
            <a:pPr lvl="1"/>
            <a:r>
              <a:rPr lang="de-DE" dirty="0" smtClean="0"/>
              <a:t>≈20k </a:t>
            </a:r>
            <a:r>
              <a:rPr lang="de-DE" dirty="0" err="1" smtClean="0"/>
              <a:t>items</a:t>
            </a:r>
            <a:endParaRPr lang="de-DE" dirty="0" smtClean="0"/>
          </a:p>
          <a:p>
            <a:pPr lvl="1"/>
            <a:endParaRPr lang="de-DE" dirty="0" smtClean="0"/>
          </a:p>
          <a:p>
            <a:pPr lvl="1"/>
            <a:endParaRPr lang="de-DE" dirty="0"/>
          </a:p>
        </p:txBody>
      </p:sp>
      <p:pic>
        <p:nvPicPr>
          <p:cNvPr id="23554" name="Picture 2" descr="D:\projects\talks\my talks\thesis-defense\clusters\selectivity-full.png"/>
          <p:cNvPicPr>
            <a:picLocks noChangeAspect="1" noChangeArrowheads="1"/>
          </p:cNvPicPr>
          <p:nvPr/>
        </p:nvPicPr>
        <p:blipFill>
          <a:blip r:embed="rId3"/>
          <a:srcRect/>
          <a:stretch>
            <a:fillRect/>
          </a:stretch>
        </p:blipFill>
        <p:spPr bwMode="auto">
          <a:xfrm>
            <a:off x="3880516" y="1357298"/>
            <a:ext cx="5120640" cy="5120640"/>
          </a:xfrm>
          <a:prstGeom prst="rect">
            <a:avLst/>
          </a:prstGeom>
          <a:noFill/>
        </p:spPr>
      </p:pic>
      <p:pic>
        <p:nvPicPr>
          <p:cNvPr id="23555" name="Picture 3" descr="D:\projects\talks\my talks\thesis-defense\clusters\selectivity-full-r1.png"/>
          <p:cNvPicPr>
            <a:picLocks noChangeAspect="1" noChangeArrowheads="1"/>
          </p:cNvPicPr>
          <p:nvPr/>
        </p:nvPicPr>
        <p:blipFill>
          <a:blip r:embed="rId4"/>
          <a:srcRect/>
          <a:stretch>
            <a:fillRect/>
          </a:stretch>
        </p:blipFill>
        <p:spPr bwMode="auto">
          <a:xfrm>
            <a:off x="3880516" y="1357298"/>
            <a:ext cx="5120640" cy="5120640"/>
          </a:xfrm>
          <a:prstGeom prst="rect">
            <a:avLst/>
          </a:prstGeom>
          <a:noFill/>
        </p:spPr>
      </p:pic>
      <p:pic>
        <p:nvPicPr>
          <p:cNvPr id="23556" name="Picture 4" descr="D:\projects\talks\my talks\thesis-defense\clusters\selectivity-full-r2.png"/>
          <p:cNvPicPr>
            <a:picLocks noChangeAspect="1" noChangeArrowheads="1"/>
          </p:cNvPicPr>
          <p:nvPr/>
        </p:nvPicPr>
        <p:blipFill>
          <a:blip r:embed="rId5"/>
          <a:srcRect/>
          <a:stretch>
            <a:fillRect/>
          </a:stretch>
        </p:blipFill>
        <p:spPr bwMode="auto">
          <a:xfrm>
            <a:off x="3880516" y="1357298"/>
            <a:ext cx="5120640" cy="5120640"/>
          </a:xfrm>
          <a:prstGeom prst="rect">
            <a:avLst/>
          </a:prstGeom>
          <a:noFill/>
        </p:spPr>
      </p:pic>
      <p:pic>
        <p:nvPicPr>
          <p:cNvPr id="23557" name="Picture 5" descr="D:\projects\talks\my talks\thesis-defense\clusters\selectivity-sample.png"/>
          <p:cNvPicPr>
            <a:picLocks noChangeAspect="1" noChangeArrowheads="1"/>
          </p:cNvPicPr>
          <p:nvPr/>
        </p:nvPicPr>
        <p:blipFill>
          <a:blip r:embed="rId6"/>
          <a:srcRect/>
          <a:stretch>
            <a:fillRect/>
          </a:stretch>
        </p:blipFill>
        <p:spPr bwMode="auto">
          <a:xfrm>
            <a:off x="3880516" y="1357298"/>
            <a:ext cx="5120640" cy="5120640"/>
          </a:xfrm>
          <a:prstGeom prst="rect">
            <a:avLst/>
          </a:prstGeom>
          <a:noFill/>
        </p:spPr>
      </p:pic>
      <p:pic>
        <p:nvPicPr>
          <p:cNvPr id="23558" name="Picture 6" descr="D:\projects\talks\my talks\thesis-defense\clusters\selectivity-sample-r1.png"/>
          <p:cNvPicPr>
            <a:picLocks noChangeAspect="1" noChangeArrowheads="1"/>
          </p:cNvPicPr>
          <p:nvPr/>
        </p:nvPicPr>
        <p:blipFill>
          <a:blip r:embed="rId7"/>
          <a:srcRect/>
          <a:stretch>
            <a:fillRect/>
          </a:stretch>
        </p:blipFill>
        <p:spPr bwMode="auto">
          <a:xfrm>
            <a:off x="3880516" y="1357298"/>
            <a:ext cx="5120640" cy="5120640"/>
          </a:xfrm>
          <a:prstGeom prst="rect">
            <a:avLst/>
          </a:prstGeom>
          <a:noFill/>
        </p:spPr>
      </p:pic>
      <p:pic>
        <p:nvPicPr>
          <p:cNvPr id="23559" name="Picture 7" descr="D:\projects\talks\my talks\thesis-defense\clusters\selectivity-sample-r2.png"/>
          <p:cNvPicPr>
            <a:picLocks noChangeAspect="1" noChangeArrowheads="1"/>
          </p:cNvPicPr>
          <p:nvPr/>
        </p:nvPicPr>
        <p:blipFill>
          <a:blip r:embed="rId8"/>
          <a:srcRect/>
          <a:stretch>
            <a:fillRect/>
          </a:stretch>
        </p:blipFill>
        <p:spPr bwMode="auto">
          <a:xfrm>
            <a:off x="3880516" y="1357298"/>
            <a:ext cx="5120640" cy="5120640"/>
          </a:xfrm>
          <a:prstGeom prst="rect">
            <a:avLst/>
          </a:prstGeom>
          <a:noFill/>
        </p:spPr>
      </p:pic>
      <p:sp>
        <p:nvSpPr>
          <p:cNvPr id="12" name="Rechteck 11"/>
          <p:cNvSpPr/>
          <p:nvPr/>
        </p:nvSpPr>
        <p:spPr>
          <a:xfrm>
            <a:off x="6643702" y="1545734"/>
            <a:ext cx="941283" cy="1169551"/>
          </a:xfrm>
          <a:prstGeom prst="rect">
            <a:avLst/>
          </a:prstGeom>
        </p:spPr>
        <p:txBody>
          <a:bodyPr wrap="none">
            <a:spAutoFit/>
          </a:bodyPr>
          <a:lstStyle/>
          <a:p>
            <a:pPr algn="l"/>
            <a:r>
              <a:rPr lang="de-DE" sz="1400" b="0" dirty="0" err="1" smtClean="0">
                <a:solidFill>
                  <a:srgbClr val="663300"/>
                </a:solidFill>
                <a:latin typeface="+mn-lt"/>
              </a:rPr>
              <a:t>Exact</a:t>
            </a:r>
            <a:r>
              <a:rPr lang="de-DE" sz="1400" b="0" dirty="0" smtClean="0">
                <a:solidFill>
                  <a:srgbClr val="663300"/>
                </a:solidFill>
                <a:latin typeface="+mn-lt"/>
              </a:rPr>
              <a:t>:</a:t>
            </a:r>
          </a:p>
          <a:p>
            <a:pPr algn="l"/>
            <a:r>
              <a:rPr lang="de-DE" sz="1400" b="0" dirty="0" smtClean="0">
                <a:solidFill>
                  <a:srgbClr val="663300"/>
                </a:solidFill>
                <a:latin typeface="+mn-lt"/>
              </a:rPr>
              <a:t>1.1%</a:t>
            </a:r>
          </a:p>
          <a:p>
            <a:pPr algn="l">
              <a:buFont typeface="Arial" pitchFamily="34" charset="0"/>
              <a:buChar char="•"/>
            </a:pPr>
            <a:endParaRPr lang="de-DE" sz="1400" b="0" dirty="0" smtClean="0">
              <a:solidFill>
                <a:srgbClr val="663300"/>
              </a:solidFill>
              <a:latin typeface="+mn-lt"/>
            </a:endParaRPr>
          </a:p>
          <a:p>
            <a:pPr algn="l"/>
            <a:r>
              <a:rPr lang="de-DE" sz="1400" b="0" dirty="0" smtClean="0">
                <a:solidFill>
                  <a:srgbClr val="663300"/>
                </a:solidFill>
                <a:latin typeface="+mn-lt"/>
              </a:rPr>
              <a:t>Sample:</a:t>
            </a:r>
          </a:p>
          <a:p>
            <a:pPr algn="l"/>
            <a:r>
              <a:rPr lang="de-DE" sz="1400" b="0" dirty="0" smtClean="0">
                <a:solidFill>
                  <a:srgbClr val="663300"/>
                </a:solidFill>
                <a:latin typeface="Verdana"/>
              </a:rPr>
              <a:t>≈</a:t>
            </a:r>
            <a:r>
              <a:rPr lang="de-DE" sz="1400" b="0" dirty="0" smtClean="0">
                <a:solidFill>
                  <a:srgbClr val="663300"/>
                </a:solidFill>
                <a:latin typeface="+mn-lt"/>
              </a:rPr>
              <a:t>1.2%</a:t>
            </a:r>
          </a:p>
        </p:txBody>
      </p:sp>
      <p:sp>
        <p:nvSpPr>
          <p:cNvPr id="13" name="Rechteck 12"/>
          <p:cNvSpPr/>
          <p:nvPr/>
        </p:nvSpPr>
        <p:spPr>
          <a:xfrm>
            <a:off x="4572000" y="4214818"/>
            <a:ext cx="941283" cy="1169551"/>
          </a:xfrm>
          <a:prstGeom prst="rect">
            <a:avLst/>
          </a:prstGeom>
        </p:spPr>
        <p:txBody>
          <a:bodyPr wrap="none">
            <a:spAutoFit/>
          </a:bodyPr>
          <a:lstStyle/>
          <a:p>
            <a:pPr lvl="0" algn="l"/>
            <a:r>
              <a:rPr lang="de-DE" sz="1400" b="0" dirty="0" smtClean="0">
                <a:solidFill>
                  <a:srgbClr val="008000"/>
                </a:solidFill>
                <a:latin typeface="Verdana"/>
              </a:rPr>
              <a:t>Sample:</a:t>
            </a:r>
          </a:p>
          <a:p>
            <a:pPr lvl="0" algn="l"/>
            <a:r>
              <a:rPr lang="de-DE" sz="1400" b="0" dirty="0" smtClean="0">
                <a:solidFill>
                  <a:srgbClr val="008000"/>
                </a:solidFill>
                <a:latin typeface="Verdana"/>
              </a:rPr>
              <a:t>≈83,6%</a:t>
            </a:r>
          </a:p>
          <a:p>
            <a:pPr algn="l"/>
            <a:endParaRPr lang="de-DE" sz="1400" b="0" dirty="0" smtClean="0">
              <a:solidFill>
                <a:srgbClr val="008000"/>
              </a:solidFill>
              <a:latin typeface="+mn-lt"/>
            </a:endParaRPr>
          </a:p>
          <a:p>
            <a:pPr algn="l"/>
            <a:r>
              <a:rPr lang="de-DE" sz="1400" b="0" dirty="0" err="1" smtClean="0">
                <a:solidFill>
                  <a:srgbClr val="008000"/>
                </a:solidFill>
                <a:latin typeface="+mn-lt"/>
              </a:rPr>
              <a:t>Exact</a:t>
            </a:r>
            <a:r>
              <a:rPr lang="de-DE" sz="1400" b="0" dirty="0" smtClean="0">
                <a:solidFill>
                  <a:srgbClr val="008000"/>
                </a:solidFill>
                <a:latin typeface="+mn-lt"/>
              </a:rPr>
              <a:t>:</a:t>
            </a:r>
          </a:p>
          <a:p>
            <a:pPr algn="l"/>
            <a:r>
              <a:rPr lang="de-DE" sz="1400" b="0" dirty="0" smtClean="0">
                <a:solidFill>
                  <a:srgbClr val="008000"/>
                </a:solidFill>
                <a:latin typeface="+mn-lt"/>
              </a:rPr>
              <a:t>83,8%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355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6"/>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2355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554"/>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355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557"/>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3554"/>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558"/>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355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3559"/>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2355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4294967295"/>
          </p:nvPr>
        </p:nvSpPr>
        <p:spPr>
          <a:xfrm>
            <a:off x="755650" y="6524625"/>
            <a:ext cx="2292350" cy="266700"/>
          </a:xfrm>
          <a:prstGeom prst="rect">
            <a:avLst/>
          </a:prstGeom>
        </p:spPr>
        <p:txBody>
          <a:bodyPr/>
          <a:lstStyle/>
          <a:p>
            <a:r>
              <a:rPr lang="en-US"/>
              <a:t>Rainer Gemulla, Wolfgang Lehner, Peter J. Haas</a:t>
            </a:r>
          </a:p>
        </p:txBody>
      </p:sp>
      <p:sp>
        <p:nvSpPr>
          <p:cNvPr id="5" name="Fußzeilenplatzhalter 4"/>
          <p:cNvSpPr>
            <a:spLocks noGrp="1"/>
          </p:cNvSpPr>
          <p:nvPr>
            <p:ph type="ftr" sz="quarter" idx="4294967295"/>
          </p:nvPr>
        </p:nvSpPr>
        <p:spPr>
          <a:xfrm>
            <a:off x="3124200" y="6524625"/>
            <a:ext cx="4184650" cy="304800"/>
          </a:xfrm>
          <a:prstGeom prst="rect">
            <a:avLst/>
          </a:prstGeom>
        </p:spPr>
        <p:txBody>
          <a:bodyPr/>
          <a:lstStyle/>
          <a:p>
            <a:r>
              <a:rPr lang="en-US"/>
              <a:t>A Dip in the Reservoir: </a:t>
            </a:r>
          </a:p>
          <a:p>
            <a:r>
              <a:rPr lang="en-US"/>
              <a:t>Maintaining Sample Synopses of Evolving Datasets</a:t>
            </a:r>
          </a:p>
        </p:txBody>
      </p:sp>
      <p:sp>
        <p:nvSpPr>
          <p:cNvPr id="6" name="Foliennummernplatzhalter 5"/>
          <p:cNvSpPr>
            <a:spLocks noGrp="1"/>
          </p:cNvSpPr>
          <p:nvPr>
            <p:ph type="sldNum" sz="quarter" idx="4294967295"/>
          </p:nvPr>
        </p:nvSpPr>
        <p:spPr>
          <a:xfrm>
            <a:off x="7667625" y="6524625"/>
            <a:ext cx="865188" cy="228600"/>
          </a:xfrm>
          <a:prstGeom prst="rect">
            <a:avLst/>
          </a:prstGeom>
        </p:spPr>
        <p:txBody>
          <a:bodyPr/>
          <a:lstStyle/>
          <a:p>
            <a:r>
              <a:rPr lang="en-US"/>
              <a:t>Slide </a:t>
            </a:r>
            <a:fld id="{EE3DD4EA-3336-4311-BD09-1C359A1AC031}" type="slidenum">
              <a:rPr lang="en-US"/>
              <a:pPr/>
              <a:t>30</a:t>
            </a:fld>
            <a:endParaRPr lang="en-US"/>
          </a:p>
          <a:p>
            <a:r>
              <a:rPr lang="en-US"/>
              <a:t>(VLDB 2006)</a:t>
            </a:r>
          </a:p>
        </p:txBody>
      </p:sp>
      <p:sp>
        <p:nvSpPr>
          <p:cNvPr id="268290" name="Rectangle 2"/>
          <p:cNvSpPr>
            <a:spLocks noGrp="1" noChangeArrowheads="1"/>
          </p:cNvSpPr>
          <p:nvPr>
            <p:ph type="title"/>
          </p:nvPr>
        </p:nvSpPr>
        <p:spPr/>
        <p:txBody>
          <a:bodyPr/>
          <a:lstStyle/>
          <a:p>
            <a:r>
              <a:rPr lang="en-US" sz="2000"/>
              <a:t>Backup: Bounded-Size Sampling</a:t>
            </a:r>
          </a:p>
        </p:txBody>
      </p:sp>
      <p:sp>
        <p:nvSpPr>
          <p:cNvPr id="268291" name="Rectangle 3"/>
          <p:cNvSpPr>
            <a:spLocks noGrp="1" noChangeArrowheads="1"/>
          </p:cNvSpPr>
          <p:nvPr>
            <p:ph type="body" idx="1"/>
          </p:nvPr>
        </p:nvSpPr>
        <p:spPr/>
        <p:txBody>
          <a:bodyPr/>
          <a:lstStyle/>
          <a:p>
            <a:pPr marL="381000" indent="-381000"/>
            <a:r>
              <a:rPr lang="en-US"/>
              <a:t>Why sampling?</a:t>
            </a:r>
          </a:p>
          <a:p>
            <a:pPr marL="838200" lvl="1" indent="-381000"/>
            <a:r>
              <a:rPr lang="en-US"/>
              <a:t>performance, performance, performance</a:t>
            </a:r>
          </a:p>
          <a:p>
            <a:pPr marL="838200" lvl="1" indent="-381000"/>
            <a:endParaRPr lang="en-US"/>
          </a:p>
          <a:p>
            <a:pPr marL="381000" indent="-381000"/>
            <a:r>
              <a:rPr lang="en-US"/>
              <a:t>How much to sample?</a:t>
            </a:r>
          </a:p>
          <a:p>
            <a:pPr marL="838200" lvl="1" indent="-381000"/>
            <a:r>
              <a:rPr lang="en-US"/>
              <a:t>influencing factors</a:t>
            </a:r>
          </a:p>
          <a:p>
            <a:pPr marL="1295400" lvl="2" indent="-381000">
              <a:buFontTx/>
              <a:buAutoNum type="arabicPeriod"/>
            </a:pPr>
            <a:r>
              <a:rPr lang="en-US"/>
              <a:t>storage consumption</a:t>
            </a:r>
          </a:p>
          <a:p>
            <a:pPr marL="1295400" lvl="2" indent="-381000">
              <a:buFontTx/>
              <a:buAutoNum type="arabicPeriod"/>
            </a:pPr>
            <a:r>
              <a:rPr lang="en-US"/>
              <a:t>response time</a:t>
            </a:r>
          </a:p>
          <a:p>
            <a:pPr marL="1295400" lvl="2" indent="-381000">
              <a:buFontTx/>
              <a:buAutoNum type="arabicPeriod"/>
            </a:pPr>
            <a:r>
              <a:rPr lang="en-US"/>
              <a:t>accuracy</a:t>
            </a:r>
          </a:p>
          <a:p>
            <a:pPr marL="838200" lvl="1" indent="-381000"/>
            <a:r>
              <a:rPr lang="en-US"/>
              <a:t>choosing the sample size / sampling fraction</a:t>
            </a:r>
          </a:p>
          <a:p>
            <a:pPr marL="1295400" lvl="2" indent="-381000">
              <a:buFontTx/>
              <a:buAutoNum type="arabicPeriod"/>
            </a:pPr>
            <a:r>
              <a:rPr lang="en-US"/>
              <a:t>largest sample that meets storage requirements</a:t>
            </a:r>
          </a:p>
          <a:p>
            <a:pPr marL="1295400" lvl="2" indent="-381000">
              <a:buFontTx/>
              <a:buAutoNum type="arabicPeriod"/>
            </a:pPr>
            <a:r>
              <a:rPr lang="en-US"/>
              <a:t>largest sample that meets response time requirements</a:t>
            </a:r>
          </a:p>
          <a:p>
            <a:pPr marL="1295400" lvl="2" indent="-381000">
              <a:buFontTx/>
              <a:buAutoNum type="arabicPeriod"/>
            </a:pPr>
            <a:r>
              <a:rPr lang="en-US"/>
              <a:t>smallest sample that meets accuracy requirements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splatzhalter 3"/>
          <p:cNvSpPr>
            <a:spLocks noGrp="1"/>
          </p:cNvSpPr>
          <p:nvPr>
            <p:ph type="dt" sz="half" idx="4294967295"/>
          </p:nvPr>
        </p:nvSpPr>
        <p:spPr>
          <a:xfrm>
            <a:off x="755650" y="6524625"/>
            <a:ext cx="2292350" cy="266700"/>
          </a:xfrm>
          <a:prstGeom prst="rect">
            <a:avLst/>
          </a:prstGeom>
        </p:spPr>
        <p:txBody>
          <a:bodyPr/>
          <a:lstStyle/>
          <a:p>
            <a:r>
              <a:rPr lang="en-US"/>
              <a:t>Rainer Gemulla, Wolfgang Lehner, Peter J. Haas</a:t>
            </a:r>
          </a:p>
        </p:txBody>
      </p:sp>
      <p:sp>
        <p:nvSpPr>
          <p:cNvPr id="15" name="Fußzeilenplatzhalter 4"/>
          <p:cNvSpPr>
            <a:spLocks noGrp="1"/>
          </p:cNvSpPr>
          <p:nvPr>
            <p:ph type="ftr" sz="quarter" idx="4294967295"/>
          </p:nvPr>
        </p:nvSpPr>
        <p:spPr>
          <a:xfrm>
            <a:off x="3124200" y="6524625"/>
            <a:ext cx="4184650" cy="304800"/>
          </a:xfrm>
          <a:prstGeom prst="rect">
            <a:avLst/>
          </a:prstGeom>
        </p:spPr>
        <p:txBody>
          <a:bodyPr/>
          <a:lstStyle/>
          <a:p>
            <a:r>
              <a:rPr lang="en-US"/>
              <a:t>A Dip in the Reservoir: </a:t>
            </a:r>
          </a:p>
          <a:p>
            <a:r>
              <a:rPr lang="en-US"/>
              <a:t>Maintaining Sample Synopses of Evolving Datasets</a:t>
            </a:r>
          </a:p>
        </p:txBody>
      </p:sp>
      <p:sp>
        <p:nvSpPr>
          <p:cNvPr id="16" name="Foliennummernplatzhalter 5"/>
          <p:cNvSpPr>
            <a:spLocks noGrp="1"/>
          </p:cNvSpPr>
          <p:nvPr>
            <p:ph type="sldNum" sz="quarter" idx="4294967295"/>
          </p:nvPr>
        </p:nvSpPr>
        <p:spPr>
          <a:xfrm>
            <a:off x="7667625" y="6524625"/>
            <a:ext cx="865188" cy="228600"/>
          </a:xfrm>
          <a:prstGeom prst="rect">
            <a:avLst/>
          </a:prstGeom>
        </p:spPr>
        <p:txBody>
          <a:bodyPr/>
          <a:lstStyle/>
          <a:p>
            <a:r>
              <a:rPr lang="en-US"/>
              <a:t>Slide </a:t>
            </a:r>
            <a:fld id="{9D086CB8-B161-41A4-B8A9-55560E92F438}" type="slidenum">
              <a:rPr lang="en-US"/>
              <a:pPr/>
              <a:t>31</a:t>
            </a:fld>
            <a:endParaRPr lang="en-US"/>
          </a:p>
          <a:p>
            <a:r>
              <a:rPr lang="en-US"/>
              <a:t>(VLDB 2006)</a:t>
            </a:r>
          </a:p>
        </p:txBody>
      </p:sp>
      <p:sp>
        <p:nvSpPr>
          <p:cNvPr id="269314" name="Rectangle 2"/>
          <p:cNvSpPr>
            <a:spLocks noGrp="1" noChangeArrowheads="1"/>
          </p:cNvSpPr>
          <p:nvPr>
            <p:ph type="title"/>
          </p:nvPr>
        </p:nvSpPr>
        <p:spPr/>
        <p:txBody>
          <a:bodyPr/>
          <a:lstStyle/>
          <a:p>
            <a:r>
              <a:rPr lang="en-US" sz="2000"/>
              <a:t>Backup: Bounded-Size Sampling</a:t>
            </a:r>
          </a:p>
        </p:txBody>
      </p:sp>
      <p:sp>
        <p:nvSpPr>
          <p:cNvPr id="269315" name="Rectangle 3"/>
          <p:cNvSpPr>
            <a:spLocks noGrp="1" noChangeArrowheads="1"/>
          </p:cNvSpPr>
          <p:nvPr>
            <p:ph type="body" idx="1"/>
          </p:nvPr>
        </p:nvSpPr>
        <p:spPr/>
        <p:txBody>
          <a:bodyPr/>
          <a:lstStyle/>
          <a:p>
            <a:r>
              <a:rPr lang="en-US"/>
              <a:t>Example</a:t>
            </a:r>
          </a:p>
          <a:p>
            <a:pPr lvl="1"/>
            <a:r>
              <a:rPr lang="en-US"/>
              <a:t>random pairing vs. bernoulli sampling</a:t>
            </a:r>
          </a:p>
          <a:p>
            <a:pPr lvl="1"/>
            <a:r>
              <a:rPr lang="en-US"/>
              <a:t>average estimation</a:t>
            </a:r>
          </a:p>
          <a:p>
            <a:pPr lvl="1"/>
            <a:endParaRPr lang="en-US"/>
          </a:p>
        </p:txBody>
      </p:sp>
      <p:sp>
        <p:nvSpPr>
          <p:cNvPr id="269316" name="Text Box 4"/>
          <p:cNvSpPr txBox="1">
            <a:spLocks noChangeArrowheads="1"/>
          </p:cNvSpPr>
          <p:nvPr/>
        </p:nvSpPr>
        <p:spPr bwMode="auto">
          <a:xfrm>
            <a:off x="215900" y="2420938"/>
            <a:ext cx="2736850" cy="720725"/>
          </a:xfrm>
          <a:prstGeom prst="rect">
            <a:avLst/>
          </a:prstGeom>
          <a:noFill/>
          <a:ln w="9525">
            <a:noFill/>
            <a:miter lim="800000"/>
            <a:headEnd/>
            <a:tailEnd/>
          </a:ln>
          <a:effectLst/>
        </p:spPr>
        <p:txBody>
          <a:bodyPr anchor="ctr" anchorCtr="0"/>
          <a:lstStyle/>
          <a:p>
            <a:r>
              <a:rPr lang="de-DE" sz="1800" dirty="0">
                <a:solidFill>
                  <a:srgbClr val="00194F"/>
                </a:solidFill>
                <a:latin typeface="Verdana" pitchFamily="34" charset="0"/>
              </a:rPr>
              <a:t>Data </a:t>
            </a:r>
            <a:r>
              <a:rPr lang="de-DE" sz="1800" dirty="0" err="1">
                <a:solidFill>
                  <a:srgbClr val="00194F"/>
                </a:solidFill>
                <a:latin typeface="Verdana" pitchFamily="34" charset="0"/>
              </a:rPr>
              <a:t>set</a:t>
            </a:r>
            <a:endParaRPr lang="de-DE" sz="1800" dirty="0">
              <a:solidFill>
                <a:srgbClr val="00194F"/>
              </a:solidFill>
              <a:latin typeface="Verdana" pitchFamily="34" charset="0"/>
            </a:endParaRPr>
          </a:p>
        </p:txBody>
      </p:sp>
      <p:sp>
        <p:nvSpPr>
          <p:cNvPr id="269318" name="Text Box 6"/>
          <p:cNvSpPr txBox="1">
            <a:spLocks noChangeArrowheads="1"/>
          </p:cNvSpPr>
          <p:nvPr/>
        </p:nvSpPr>
        <p:spPr bwMode="auto">
          <a:xfrm>
            <a:off x="3203575" y="2420938"/>
            <a:ext cx="2736850" cy="720725"/>
          </a:xfrm>
          <a:prstGeom prst="rect">
            <a:avLst/>
          </a:prstGeom>
          <a:noFill/>
          <a:ln w="9525">
            <a:noFill/>
            <a:miter lim="800000"/>
            <a:headEnd/>
            <a:tailEnd/>
          </a:ln>
          <a:effectLst/>
        </p:spPr>
        <p:txBody>
          <a:bodyPr anchor="ctr" anchorCtr="0"/>
          <a:lstStyle/>
          <a:p>
            <a:r>
              <a:rPr lang="de-DE" sz="1800" dirty="0">
                <a:solidFill>
                  <a:srgbClr val="00194F"/>
                </a:solidFill>
                <a:latin typeface="Verdana" pitchFamily="34" charset="0"/>
              </a:rPr>
              <a:t>Sample </a:t>
            </a:r>
            <a:r>
              <a:rPr lang="de-DE" sz="1800" dirty="0" err="1">
                <a:solidFill>
                  <a:srgbClr val="00194F"/>
                </a:solidFill>
                <a:latin typeface="Verdana" pitchFamily="34" charset="0"/>
              </a:rPr>
              <a:t>size</a:t>
            </a:r>
            <a:endParaRPr lang="de-DE" sz="1800" dirty="0">
              <a:solidFill>
                <a:srgbClr val="00194F"/>
              </a:solidFill>
              <a:latin typeface="Verdana" pitchFamily="34" charset="0"/>
            </a:endParaRPr>
          </a:p>
        </p:txBody>
      </p:sp>
      <p:sp>
        <p:nvSpPr>
          <p:cNvPr id="269319" name="Text Box 7"/>
          <p:cNvSpPr txBox="1">
            <a:spLocks noChangeArrowheads="1"/>
          </p:cNvSpPr>
          <p:nvPr/>
        </p:nvSpPr>
        <p:spPr bwMode="auto">
          <a:xfrm>
            <a:off x="3203575" y="5588000"/>
            <a:ext cx="2736850" cy="720725"/>
          </a:xfrm>
          <a:prstGeom prst="rect">
            <a:avLst/>
          </a:prstGeom>
          <a:solidFill>
            <a:schemeClr val="bg1">
              <a:lumMod val="85000"/>
            </a:schemeClr>
          </a:solidFill>
          <a:ln w="9525">
            <a:noFill/>
            <a:miter lim="800000"/>
            <a:headEnd/>
            <a:tailEnd/>
          </a:ln>
          <a:effectLst/>
        </p:spPr>
        <p:txBody>
          <a:bodyPr anchor="ctr" anchorCtr="0"/>
          <a:lstStyle/>
          <a:p>
            <a:r>
              <a:rPr lang="de-DE" sz="1800" b="0">
                <a:solidFill>
                  <a:srgbClr val="00194F"/>
                </a:solidFill>
                <a:latin typeface="Verdana" pitchFamily="34" charset="0"/>
              </a:rPr>
              <a:t>BS violates 1, 2 </a:t>
            </a:r>
          </a:p>
        </p:txBody>
      </p:sp>
      <p:sp>
        <p:nvSpPr>
          <p:cNvPr id="269320" name="Text Box 8"/>
          <p:cNvSpPr txBox="1">
            <a:spLocks noChangeArrowheads="1"/>
          </p:cNvSpPr>
          <p:nvPr/>
        </p:nvSpPr>
        <p:spPr bwMode="auto">
          <a:xfrm>
            <a:off x="6227763" y="2420938"/>
            <a:ext cx="2736850" cy="720725"/>
          </a:xfrm>
          <a:prstGeom prst="rect">
            <a:avLst/>
          </a:prstGeom>
          <a:noFill/>
          <a:ln w="9525">
            <a:noFill/>
            <a:miter lim="800000"/>
            <a:headEnd/>
            <a:tailEnd/>
          </a:ln>
          <a:effectLst/>
        </p:spPr>
        <p:txBody>
          <a:bodyPr anchor="ctr" anchorCtr="0"/>
          <a:lstStyle/>
          <a:p>
            <a:r>
              <a:rPr lang="de-DE" sz="1800">
                <a:solidFill>
                  <a:srgbClr val="00194F"/>
                </a:solidFill>
                <a:latin typeface="Verdana" pitchFamily="34" charset="0"/>
              </a:rPr>
              <a:t>Standard error</a:t>
            </a:r>
          </a:p>
        </p:txBody>
      </p:sp>
      <p:sp>
        <p:nvSpPr>
          <p:cNvPr id="269321" name="Text Box 9"/>
          <p:cNvSpPr txBox="1">
            <a:spLocks noChangeArrowheads="1"/>
          </p:cNvSpPr>
          <p:nvPr/>
        </p:nvSpPr>
        <p:spPr bwMode="auto">
          <a:xfrm>
            <a:off x="6227763" y="5588000"/>
            <a:ext cx="2736850" cy="720725"/>
          </a:xfrm>
          <a:prstGeom prst="rect">
            <a:avLst/>
          </a:prstGeom>
          <a:solidFill>
            <a:schemeClr val="bg1">
              <a:lumMod val="85000"/>
            </a:schemeClr>
          </a:solidFill>
          <a:ln w="9525">
            <a:noFill/>
            <a:miter lim="800000"/>
            <a:headEnd/>
            <a:tailEnd/>
          </a:ln>
          <a:effectLst/>
        </p:spPr>
        <p:txBody>
          <a:bodyPr anchor="ctr" anchorCtr="0"/>
          <a:lstStyle/>
          <a:p>
            <a:r>
              <a:rPr lang="de-DE" sz="1800" b="0">
                <a:solidFill>
                  <a:srgbClr val="00194F"/>
                </a:solidFill>
                <a:latin typeface="Verdana" pitchFamily="34" charset="0"/>
              </a:rPr>
              <a:t>BS violates 3</a:t>
            </a:r>
          </a:p>
        </p:txBody>
      </p:sp>
      <p:pic>
        <p:nvPicPr>
          <p:cNvPr id="269325" name="Picture 13" descr="test12_pop"/>
          <p:cNvPicPr>
            <a:picLocks noChangeAspect="1" noChangeArrowheads="1"/>
          </p:cNvPicPr>
          <p:nvPr/>
        </p:nvPicPr>
        <p:blipFill>
          <a:blip r:embed="rId4"/>
          <a:srcRect/>
          <a:stretch>
            <a:fillRect/>
          </a:stretch>
        </p:blipFill>
        <p:spPr bwMode="auto">
          <a:xfrm>
            <a:off x="250825" y="3140075"/>
            <a:ext cx="2476500" cy="2286000"/>
          </a:xfrm>
          <a:prstGeom prst="rect">
            <a:avLst/>
          </a:prstGeom>
          <a:noFill/>
        </p:spPr>
      </p:pic>
      <p:pic>
        <p:nvPicPr>
          <p:cNvPr id="269326" name="Picture 14" descr="test12_sample"/>
          <p:cNvPicPr>
            <a:picLocks noChangeAspect="1" noChangeArrowheads="1"/>
          </p:cNvPicPr>
          <p:nvPr/>
        </p:nvPicPr>
        <p:blipFill>
          <a:blip r:embed="rId5"/>
          <a:srcRect/>
          <a:stretch>
            <a:fillRect/>
          </a:stretch>
        </p:blipFill>
        <p:spPr bwMode="auto">
          <a:xfrm>
            <a:off x="3276600" y="3140075"/>
            <a:ext cx="2476500" cy="2286000"/>
          </a:xfrm>
          <a:prstGeom prst="rect">
            <a:avLst/>
          </a:prstGeom>
          <a:noFill/>
        </p:spPr>
      </p:pic>
      <p:pic>
        <p:nvPicPr>
          <p:cNvPr id="269327" name="Picture 15" descr="test12_stderr"/>
          <p:cNvPicPr>
            <a:picLocks noChangeAspect="1" noChangeArrowheads="1"/>
          </p:cNvPicPr>
          <p:nvPr/>
        </p:nvPicPr>
        <p:blipFill>
          <a:blip r:embed="rId6"/>
          <a:srcRect/>
          <a:stretch>
            <a:fillRect/>
          </a:stretch>
        </p:blipFill>
        <p:spPr bwMode="auto">
          <a:xfrm>
            <a:off x="6300788" y="3140075"/>
            <a:ext cx="2476500" cy="2286000"/>
          </a:xfrm>
          <a:prstGeom prst="rect">
            <a:avLst/>
          </a:prstGeom>
          <a:noFill/>
        </p:spPr>
      </p:pic>
      <p:graphicFrame>
        <p:nvGraphicFramePr>
          <p:cNvPr id="269328" name="Object 16"/>
          <p:cNvGraphicFramePr>
            <a:graphicFrameLocks noChangeAspect="1"/>
          </p:cNvGraphicFramePr>
          <p:nvPr/>
        </p:nvGraphicFramePr>
        <p:xfrm>
          <a:off x="6659563" y="981075"/>
          <a:ext cx="1944687" cy="985838"/>
        </p:xfrm>
        <a:graphic>
          <a:graphicData uri="http://schemas.openxmlformats.org/presentationml/2006/ole">
            <p:oleObj spid="_x0000_s5122" name="Formel" r:id="rId7" imgW="901440" imgH="45720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l="1922" r="1993"/>
          <a:stretch>
            <a:fillRect/>
          </a:stretch>
        </p:blipFill>
        <p:spPr bwMode="auto">
          <a:xfrm>
            <a:off x="214282" y="3143248"/>
            <a:ext cx="4000528" cy="3120425"/>
          </a:xfrm>
          <a:prstGeom prst="rect">
            <a:avLst/>
          </a:prstGeom>
          <a:noFill/>
          <a:ln w="9525">
            <a:noFill/>
            <a:miter lim="800000"/>
            <a:headEnd/>
            <a:tailEnd/>
          </a:ln>
          <a:effectLst/>
        </p:spPr>
      </p:pic>
      <p:pic>
        <p:nvPicPr>
          <p:cNvPr id="48130" name="Picture 2"/>
          <p:cNvPicPr>
            <a:picLocks noChangeAspect="1" noChangeArrowheads="1"/>
          </p:cNvPicPr>
          <p:nvPr/>
        </p:nvPicPr>
        <p:blipFill>
          <a:blip r:embed="rId3" cstate="print"/>
          <a:srcRect/>
          <a:stretch>
            <a:fillRect/>
          </a:stretch>
        </p:blipFill>
        <p:spPr bwMode="auto">
          <a:xfrm>
            <a:off x="4857752" y="3143248"/>
            <a:ext cx="4186051" cy="3143272"/>
          </a:xfrm>
          <a:prstGeom prst="rect">
            <a:avLst/>
          </a:prstGeom>
          <a:noFill/>
          <a:ln w="9525">
            <a:noFill/>
            <a:miter lim="800000"/>
            <a:headEnd/>
            <a:tailEnd/>
          </a:ln>
          <a:effectLst/>
        </p:spPr>
      </p:pic>
      <p:sp>
        <p:nvSpPr>
          <p:cNvPr id="2" name="Titel 1"/>
          <p:cNvSpPr>
            <a:spLocks noGrp="1"/>
          </p:cNvSpPr>
          <p:nvPr>
            <p:ph type="title"/>
          </p:nvPr>
        </p:nvSpPr>
        <p:spPr/>
        <p:txBody>
          <a:bodyPr/>
          <a:lstStyle/>
          <a:p>
            <a:r>
              <a:rPr lang="de-DE" dirty="0" err="1" smtClean="0"/>
              <a:t>Example</a:t>
            </a:r>
            <a:r>
              <a:rPr lang="de-DE" dirty="0" smtClean="0"/>
              <a:t>: Bernoulli </a:t>
            </a:r>
            <a:r>
              <a:rPr lang="de-DE" dirty="0" err="1" smtClean="0"/>
              <a:t>sampling</a:t>
            </a:r>
            <a:endParaRPr lang="de-DE" dirty="0"/>
          </a:p>
        </p:txBody>
      </p:sp>
      <p:sp>
        <p:nvSpPr>
          <p:cNvPr id="3" name="Inhaltsplatzhalter 2"/>
          <p:cNvSpPr>
            <a:spLocks noGrp="1"/>
          </p:cNvSpPr>
          <p:nvPr>
            <p:ph idx="1"/>
          </p:nvPr>
        </p:nvSpPr>
        <p:spPr/>
        <p:txBody>
          <a:bodyPr/>
          <a:lstStyle/>
          <a:p>
            <a:r>
              <a:rPr lang="de-DE" dirty="0" smtClean="0"/>
              <a:t>Bernoulli </a:t>
            </a:r>
            <a:r>
              <a:rPr lang="de-DE" dirty="0" err="1" smtClean="0"/>
              <a:t>sampling</a:t>
            </a:r>
            <a:r>
              <a:rPr lang="de-DE" dirty="0" smtClean="0"/>
              <a:t> </a:t>
            </a:r>
            <a:r>
              <a:rPr lang="de-DE" b="0" i="1" dirty="0" smtClean="0"/>
              <a:t>(</a:t>
            </a:r>
            <a:r>
              <a:rPr lang="de-DE" b="0" i="1" dirty="0" err="1" smtClean="0"/>
              <a:t>coin-flip</a:t>
            </a:r>
            <a:r>
              <a:rPr lang="de-DE" b="0" i="1" dirty="0" smtClean="0"/>
              <a:t> sample)</a:t>
            </a:r>
          </a:p>
          <a:p>
            <a:pPr lvl="1"/>
            <a:r>
              <a:rPr lang="de-DE" dirty="0" err="1" smtClean="0"/>
              <a:t>each</a:t>
            </a:r>
            <a:r>
              <a:rPr lang="de-DE" dirty="0" smtClean="0"/>
              <a:t> item </a:t>
            </a:r>
            <a:r>
              <a:rPr lang="de-DE" dirty="0" err="1" smtClean="0"/>
              <a:t>is</a:t>
            </a:r>
            <a:r>
              <a:rPr lang="de-DE" dirty="0" smtClean="0"/>
              <a:t> </a:t>
            </a:r>
            <a:r>
              <a:rPr lang="de-DE" dirty="0" err="1" smtClean="0"/>
              <a:t>included</a:t>
            </a:r>
            <a:r>
              <a:rPr lang="de-DE" dirty="0" smtClean="0"/>
              <a:t> </a:t>
            </a:r>
            <a:r>
              <a:rPr lang="de-DE" dirty="0" err="1" smtClean="0"/>
              <a:t>with</a:t>
            </a:r>
            <a:r>
              <a:rPr lang="de-DE" dirty="0" smtClean="0"/>
              <a:t> </a:t>
            </a:r>
            <a:r>
              <a:rPr lang="de-DE" dirty="0" err="1" smtClean="0"/>
              <a:t>probability</a:t>
            </a:r>
            <a:r>
              <a:rPr lang="de-DE" dirty="0" smtClean="0"/>
              <a:t> </a:t>
            </a:r>
            <a:r>
              <a:rPr lang="de-DE" i="1" dirty="0" smtClean="0"/>
              <a:t>q </a:t>
            </a:r>
            <a:r>
              <a:rPr lang="de-DE" dirty="0" smtClean="0"/>
              <a:t>(=</a:t>
            </a:r>
            <a:r>
              <a:rPr lang="de-DE" dirty="0" err="1" smtClean="0"/>
              <a:t>sampling</a:t>
            </a:r>
            <a:r>
              <a:rPr lang="de-DE" dirty="0" smtClean="0"/>
              <a:t> rate)</a:t>
            </a:r>
          </a:p>
          <a:p>
            <a:pPr lvl="1"/>
            <a:r>
              <a:rPr lang="de-DE" dirty="0" smtClean="0"/>
              <a:t>sample </a:t>
            </a:r>
            <a:r>
              <a:rPr lang="de-DE" dirty="0" err="1" smtClean="0"/>
              <a:t>size</a:t>
            </a:r>
            <a:r>
              <a:rPr lang="de-DE" dirty="0" smtClean="0"/>
              <a:t> </a:t>
            </a:r>
            <a:r>
              <a:rPr lang="de-DE" dirty="0" err="1" smtClean="0"/>
              <a:t>is</a:t>
            </a:r>
            <a:r>
              <a:rPr lang="de-DE" dirty="0" smtClean="0"/>
              <a:t> </a:t>
            </a:r>
            <a:r>
              <a:rPr lang="de-DE" i="1" dirty="0" err="1" smtClean="0"/>
              <a:t>qN</a:t>
            </a:r>
            <a:r>
              <a:rPr lang="de-DE" dirty="0" smtClean="0"/>
              <a:t> in </a:t>
            </a:r>
            <a:r>
              <a:rPr lang="de-DE" dirty="0" err="1" smtClean="0"/>
              <a:t>expectation</a:t>
            </a:r>
            <a:r>
              <a:rPr lang="de-DE" dirty="0" smtClean="0"/>
              <a:t>, </a:t>
            </a:r>
            <a:r>
              <a:rPr lang="de-DE" dirty="0" err="1" smtClean="0"/>
              <a:t>where</a:t>
            </a:r>
            <a:r>
              <a:rPr lang="de-DE" dirty="0" smtClean="0"/>
              <a:t> </a:t>
            </a:r>
            <a:r>
              <a:rPr lang="de-DE" i="1" dirty="0" smtClean="0"/>
              <a:t>N</a:t>
            </a:r>
            <a:r>
              <a:rPr lang="de-DE" dirty="0" smtClean="0"/>
              <a:t> </a:t>
            </a:r>
            <a:r>
              <a:rPr lang="de-DE" dirty="0" err="1" smtClean="0"/>
              <a:t>is</a:t>
            </a:r>
            <a:r>
              <a:rPr lang="de-DE" dirty="0" smtClean="0"/>
              <a:t> </a:t>
            </a:r>
            <a:r>
              <a:rPr lang="de-DE" dirty="0" err="1" smtClean="0"/>
              <a:t>window</a:t>
            </a:r>
            <a:r>
              <a:rPr lang="de-DE" dirty="0" smtClean="0"/>
              <a:t> </a:t>
            </a:r>
            <a:r>
              <a:rPr lang="de-DE" dirty="0" err="1" smtClean="0"/>
              <a:t>size</a:t>
            </a:r>
            <a:endParaRPr lang="de-DE" dirty="0" smtClean="0"/>
          </a:p>
          <a:p>
            <a:pPr lvl="1">
              <a:buFont typeface="Wingdings"/>
              <a:buChar char="à"/>
            </a:pPr>
            <a:r>
              <a:rPr lang="de-DE" dirty="0" smtClean="0"/>
              <a:t>not a </a:t>
            </a:r>
            <a:r>
              <a:rPr lang="de-DE" dirty="0" err="1" smtClean="0"/>
              <a:t>bounded-space</a:t>
            </a:r>
            <a:r>
              <a:rPr lang="de-DE" dirty="0" smtClean="0"/>
              <a:t> </a:t>
            </a:r>
            <a:r>
              <a:rPr lang="de-DE" dirty="0" err="1" smtClean="0"/>
              <a:t>scheme</a:t>
            </a:r>
            <a:endParaRPr lang="de-DE" dirty="0" smtClean="0"/>
          </a:p>
          <a:p>
            <a:pPr lvl="1"/>
            <a:r>
              <a:rPr lang="de-DE" dirty="0" err="1" smtClean="0"/>
              <a:t>Example</a:t>
            </a:r>
            <a:r>
              <a:rPr lang="de-DE" dirty="0" smtClean="0"/>
              <a:t>: 40byte </a:t>
            </a:r>
            <a:r>
              <a:rPr lang="de-DE" dirty="0" err="1" smtClean="0"/>
              <a:t>items</a:t>
            </a:r>
            <a:r>
              <a:rPr lang="de-DE" dirty="0" smtClean="0"/>
              <a:t>, 32kbyte </a:t>
            </a:r>
            <a:r>
              <a:rPr lang="de-DE" dirty="0" err="1" smtClean="0"/>
              <a:t>space</a:t>
            </a:r>
            <a:r>
              <a:rPr lang="de-DE" dirty="0" smtClean="0"/>
              <a:t> </a:t>
            </a:r>
            <a:r>
              <a:rPr lang="de-DE" dirty="0" smtClean="0">
                <a:sym typeface="Wingdings" pitchFamily="2" charset="2"/>
              </a:rPr>
              <a:t> </a:t>
            </a:r>
            <a:r>
              <a:rPr lang="de-DE" dirty="0" err="1" smtClean="0">
                <a:sym typeface="Wingdings" pitchFamily="2" charset="2"/>
              </a:rPr>
              <a:t>max</a:t>
            </a:r>
            <a:r>
              <a:rPr lang="de-DE" dirty="0" smtClean="0">
                <a:sym typeface="Wingdings" pitchFamily="2" charset="2"/>
              </a:rPr>
              <a:t> 819 </a:t>
            </a:r>
            <a:r>
              <a:rPr lang="de-DE" dirty="0" err="1" smtClean="0">
                <a:sym typeface="Wingdings" pitchFamily="2" charset="2"/>
              </a:rPr>
              <a:t>items</a:t>
            </a:r>
            <a:r>
              <a:rPr lang="de-DE" dirty="0" smtClean="0"/>
              <a:t/>
            </a:r>
            <a:br>
              <a:rPr lang="de-DE" dirty="0" smtClean="0"/>
            </a:br>
            <a:r>
              <a:rPr lang="de-DE" dirty="0" smtClean="0"/>
              <a:t/>
            </a:r>
            <a:br>
              <a:rPr lang="de-DE" dirty="0" smtClean="0"/>
            </a:br>
            <a:endParaRPr lang="de-DE" dirty="0" smtClean="0"/>
          </a:p>
          <a:p>
            <a:pPr lvl="1">
              <a:buFont typeface="Symbol" pitchFamily="18" charset="2"/>
              <a:buChar char="-"/>
            </a:pPr>
            <a:endParaRPr lang="de-DE" dirty="0" smtClean="0"/>
          </a:p>
          <a:p>
            <a:pPr lvl="1"/>
            <a:endParaRPr lang="de-DE" dirty="0"/>
          </a:p>
        </p:txBody>
      </p:sp>
      <p:sp>
        <p:nvSpPr>
          <p:cNvPr id="6" name="Pfeil nach rechts 5"/>
          <p:cNvSpPr/>
          <p:nvPr/>
        </p:nvSpPr>
        <p:spPr bwMode="auto">
          <a:xfrm>
            <a:off x="4071934" y="4071942"/>
            <a:ext cx="609600" cy="990600"/>
          </a:xfrm>
          <a:prstGeom prst="rightArrow">
            <a:avLst/>
          </a:prstGeom>
          <a:solidFill>
            <a:srgbClr val="002C74"/>
          </a:solidFill>
          <a:ln w="2857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9" name="Rechteck 8"/>
          <p:cNvSpPr/>
          <p:nvPr/>
        </p:nvSpPr>
        <p:spPr>
          <a:xfrm>
            <a:off x="3357554" y="3671832"/>
            <a:ext cx="1770036" cy="400110"/>
          </a:xfrm>
          <a:prstGeom prst="rect">
            <a:avLst/>
          </a:prstGeom>
        </p:spPr>
        <p:txBody>
          <a:bodyPr wrap="none">
            <a:spAutoFit/>
          </a:bodyPr>
          <a:lstStyle/>
          <a:p>
            <a:r>
              <a:rPr lang="en-US" sz="2000" i="1" dirty="0" smtClean="0">
                <a:solidFill>
                  <a:srgbClr val="001D4B"/>
                </a:solidFill>
                <a:latin typeface="+mn-lt"/>
              </a:rPr>
              <a:t>q</a:t>
            </a:r>
            <a:r>
              <a:rPr lang="en-US" sz="2000" dirty="0" smtClean="0">
                <a:solidFill>
                  <a:srgbClr val="001D4B"/>
                </a:solidFill>
                <a:latin typeface="+mn-lt"/>
              </a:rPr>
              <a:t> = 0.0276</a:t>
            </a:r>
            <a:endParaRPr lang="en-US" sz="2000" dirty="0">
              <a:solidFill>
                <a:srgbClr val="001D4B"/>
              </a:solidFill>
              <a:latin typeface="+mn-lt"/>
            </a:endParaRPr>
          </a:p>
        </p:txBody>
      </p:sp>
      <p:cxnSp>
        <p:nvCxnSpPr>
          <p:cNvPr id="10" name="Gerade Verbindung 9"/>
          <p:cNvCxnSpPr/>
          <p:nvPr/>
        </p:nvCxnSpPr>
        <p:spPr bwMode="auto">
          <a:xfrm>
            <a:off x="5429256" y="3594100"/>
            <a:ext cx="3357586" cy="1588"/>
          </a:xfrm>
          <a:prstGeom prst="line">
            <a:avLst/>
          </a:prstGeom>
          <a:solidFill>
            <a:schemeClr val="accent1"/>
          </a:solidFill>
          <a:ln w="9525" cap="flat" cmpd="sng" algn="ctr">
            <a:solidFill>
              <a:srgbClr val="C0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Example</a:t>
            </a:r>
            <a:r>
              <a:rPr lang="de-DE" dirty="0" smtClean="0"/>
              <a:t>: </a:t>
            </a:r>
            <a:r>
              <a:rPr lang="de-DE" dirty="0" err="1" smtClean="0"/>
              <a:t>Priority</a:t>
            </a:r>
            <a:r>
              <a:rPr lang="de-DE" dirty="0" smtClean="0"/>
              <a:t> Sampling</a:t>
            </a:r>
            <a:endParaRPr lang="de-DE" dirty="0"/>
          </a:p>
        </p:txBody>
      </p:sp>
      <p:pic>
        <p:nvPicPr>
          <p:cNvPr id="4" name="Picture 4"/>
          <p:cNvPicPr>
            <a:picLocks noChangeAspect="1" noChangeArrowheads="1"/>
          </p:cNvPicPr>
          <p:nvPr/>
        </p:nvPicPr>
        <p:blipFill>
          <a:blip r:embed="rId2" cstate="print"/>
          <a:srcRect l="1922" t="3205" r="1993"/>
          <a:stretch>
            <a:fillRect/>
          </a:stretch>
        </p:blipFill>
        <p:spPr bwMode="auto">
          <a:xfrm>
            <a:off x="3000364" y="928670"/>
            <a:ext cx="2857520" cy="2157437"/>
          </a:xfrm>
          <a:prstGeom prst="rect">
            <a:avLst/>
          </a:prstGeom>
          <a:noFill/>
          <a:ln w="9525">
            <a:noFill/>
            <a:miter lim="800000"/>
            <a:headEnd/>
            <a:tailEnd/>
          </a:ln>
          <a:effectLst/>
        </p:spPr>
      </p:pic>
      <p:pic>
        <p:nvPicPr>
          <p:cNvPr id="70658" name="Picture 2"/>
          <p:cNvPicPr>
            <a:picLocks noChangeAspect="1" noChangeArrowheads="1"/>
          </p:cNvPicPr>
          <p:nvPr/>
        </p:nvPicPr>
        <p:blipFill>
          <a:blip r:embed="rId3" cstate="print"/>
          <a:srcRect l="1721" t="3807" r="1926" b="2290"/>
          <a:stretch>
            <a:fillRect/>
          </a:stretch>
        </p:blipFill>
        <p:spPr bwMode="auto">
          <a:xfrm>
            <a:off x="214282" y="3429000"/>
            <a:ext cx="4000528" cy="2928958"/>
          </a:xfrm>
          <a:prstGeom prst="rect">
            <a:avLst/>
          </a:prstGeom>
          <a:noFill/>
          <a:ln w="9525">
            <a:noFill/>
            <a:miter lim="800000"/>
            <a:headEnd/>
            <a:tailEnd/>
          </a:ln>
          <a:effectLst/>
        </p:spPr>
      </p:pic>
      <p:pic>
        <p:nvPicPr>
          <p:cNvPr id="70659" name="Picture 3"/>
          <p:cNvPicPr>
            <a:picLocks noChangeAspect="1" noChangeArrowheads="1"/>
          </p:cNvPicPr>
          <p:nvPr/>
        </p:nvPicPr>
        <p:blipFill>
          <a:blip r:embed="rId4" cstate="print"/>
          <a:srcRect l="1441" b="2326"/>
          <a:stretch>
            <a:fillRect/>
          </a:stretch>
        </p:blipFill>
        <p:spPr bwMode="auto">
          <a:xfrm>
            <a:off x="4933950" y="3357562"/>
            <a:ext cx="4033866" cy="3000396"/>
          </a:xfrm>
          <a:prstGeom prst="rect">
            <a:avLst/>
          </a:prstGeom>
          <a:noFill/>
          <a:ln w="9525">
            <a:noFill/>
            <a:miter lim="800000"/>
            <a:headEnd/>
            <a:tailEnd/>
          </a:ln>
          <a:effectLst/>
        </p:spPr>
      </p:pic>
      <p:sp>
        <p:nvSpPr>
          <p:cNvPr id="8" name="Pfeil nach rechts 7"/>
          <p:cNvSpPr/>
          <p:nvPr/>
        </p:nvSpPr>
        <p:spPr bwMode="auto">
          <a:xfrm rot="2399383">
            <a:off x="5698658" y="2702064"/>
            <a:ext cx="609600" cy="990600"/>
          </a:xfrm>
          <a:prstGeom prst="rightArrow">
            <a:avLst/>
          </a:prstGeom>
          <a:solidFill>
            <a:srgbClr val="002C74"/>
          </a:solidFill>
          <a:ln w="2857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11" name="Rechteck 10"/>
          <p:cNvSpPr/>
          <p:nvPr/>
        </p:nvSpPr>
        <p:spPr>
          <a:xfrm>
            <a:off x="959211" y="2500306"/>
            <a:ext cx="1898277" cy="400110"/>
          </a:xfrm>
          <a:prstGeom prst="rect">
            <a:avLst/>
          </a:prstGeom>
        </p:spPr>
        <p:txBody>
          <a:bodyPr wrap="none">
            <a:spAutoFit/>
          </a:bodyPr>
          <a:lstStyle/>
          <a:p>
            <a:r>
              <a:rPr lang="en-US" sz="2000" dirty="0" smtClean="0">
                <a:solidFill>
                  <a:srgbClr val="001D4B"/>
                </a:solidFill>
                <a:latin typeface="+mn-lt"/>
              </a:rPr>
              <a:t>Sample size</a:t>
            </a:r>
            <a:endParaRPr lang="en-US" sz="2000" dirty="0">
              <a:solidFill>
                <a:srgbClr val="001D4B"/>
              </a:solidFill>
              <a:latin typeface="+mn-lt"/>
            </a:endParaRPr>
          </a:p>
        </p:txBody>
      </p:sp>
      <p:sp>
        <p:nvSpPr>
          <p:cNvPr id="12" name="Rechteck 11"/>
          <p:cNvSpPr/>
          <p:nvPr/>
        </p:nvSpPr>
        <p:spPr>
          <a:xfrm>
            <a:off x="6031309" y="2500306"/>
            <a:ext cx="2159567" cy="400110"/>
          </a:xfrm>
          <a:prstGeom prst="rect">
            <a:avLst/>
          </a:prstGeom>
        </p:spPr>
        <p:txBody>
          <a:bodyPr wrap="none">
            <a:spAutoFit/>
          </a:bodyPr>
          <a:lstStyle/>
          <a:p>
            <a:r>
              <a:rPr lang="en-US" sz="2000" dirty="0" smtClean="0">
                <a:solidFill>
                  <a:srgbClr val="001D4B"/>
                </a:solidFill>
                <a:latin typeface="+mn-lt"/>
              </a:rPr>
              <a:t>Sample space</a:t>
            </a:r>
            <a:endParaRPr lang="en-US" sz="2000" dirty="0">
              <a:solidFill>
                <a:srgbClr val="001D4B"/>
              </a:solidFill>
              <a:latin typeface="+mn-lt"/>
            </a:endParaRPr>
          </a:p>
        </p:txBody>
      </p:sp>
      <p:pic>
        <p:nvPicPr>
          <p:cNvPr id="70660" name="Picture 4"/>
          <p:cNvPicPr>
            <a:picLocks noChangeAspect="1" noChangeArrowheads="1"/>
          </p:cNvPicPr>
          <p:nvPr/>
        </p:nvPicPr>
        <p:blipFill>
          <a:blip r:embed="rId5" cstate="print"/>
          <a:srcRect b="2248"/>
          <a:stretch>
            <a:fillRect/>
          </a:stretch>
        </p:blipFill>
        <p:spPr bwMode="auto">
          <a:xfrm>
            <a:off x="152400" y="3319463"/>
            <a:ext cx="4126562" cy="3028958"/>
          </a:xfrm>
          <a:prstGeom prst="rect">
            <a:avLst/>
          </a:prstGeom>
          <a:noFill/>
          <a:ln w="9525">
            <a:noFill/>
            <a:miter lim="800000"/>
            <a:headEnd/>
            <a:tailEnd/>
          </a:ln>
          <a:effectLst/>
        </p:spPr>
      </p:pic>
      <p:sp>
        <p:nvSpPr>
          <p:cNvPr id="7" name="Pfeil nach rechts 6"/>
          <p:cNvSpPr/>
          <p:nvPr/>
        </p:nvSpPr>
        <p:spPr bwMode="auto">
          <a:xfrm rot="7844298">
            <a:off x="2626824" y="2702064"/>
            <a:ext cx="609600" cy="990600"/>
          </a:xfrm>
          <a:prstGeom prst="rightArrow">
            <a:avLst/>
          </a:prstGeom>
          <a:solidFill>
            <a:srgbClr val="002C74"/>
          </a:solidFill>
          <a:ln w="2857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10" name="Rechteck 9"/>
          <p:cNvSpPr/>
          <p:nvPr/>
        </p:nvSpPr>
        <p:spPr>
          <a:xfrm>
            <a:off x="738903" y="5029154"/>
            <a:ext cx="2190023" cy="400110"/>
          </a:xfrm>
          <a:prstGeom prst="rect">
            <a:avLst/>
          </a:prstGeom>
        </p:spPr>
        <p:txBody>
          <a:bodyPr wrap="none">
            <a:spAutoFit/>
          </a:bodyPr>
          <a:lstStyle/>
          <a:p>
            <a:r>
              <a:rPr lang="en-US" sz="2000" i="1" dirty="0" smtClean="0">
                <a:solidFill>
                  <a:srgbClr val="001D4B"/>
                </a:solidFill>
                <a:latin typeface="+mn-lt"/>
              </a:rPr>
              <a:t>k</a:t>
            </a:r>
            <a:r>
              <a:rPr lang="en-US" sz="2000" dirty="0" smtClean="0">
                <a:solidFill>
                  <a:srgbClr val="001D4B"/>
                </a:solidFill>
                <a:latin typeface="+mn-lt"/>
              </a:rPr>
              <a:t> = 113 items</a:t>
            </a:r>
            <a:endParaRPr lang="en-US" sz="2000" dirty="0">
              <a:solidFill>
                <a:srgbClr val="001D4B"/>
              </a:solidFill>
              <a:latin typeface="+mn-lt"/>
            </a:endParaRPr>
          </a:p>
        </p:txBody>
      </p:sp>
      <p:cxnSp>
        <p:nvCxnSpPr>
          <p:cNvPr id="14" name="Gerade Verbindung 13"/>
          <p:cNvCxnSpPr/>
          <p:nvPr/>
        </p:nvCxnSpPr>
        <p:spPr bwMode="auto">
          <a:xfrm>
            <a:off x="5443542" y="3788571"/>
            <a:ext cx="3295646" cy="2379"/>
          </a:xfrm>
          <a:prstGeom prst="line">
            <a:avLst/>
          </a:prstGeom>
          <a:solidFill>
            <a:schemeClr val="accent1"/>
          </a:solidFill>
          <a:ln w="9525" cap="flat" cmpd="sng" algn="ctr">
            <a:solidFill>
              <a:srgbClr val="C0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2910" y="214290"/>
            <a:ext cx="6715172" cy="381000"/>
          </a:xfrm>
        </p:spPr>
        <p:txBody>
          <a:bodyPr/>
          <a:lstStyle/>
          <a:p>
            <a:r>
              <a:rPr lang="de-DE" dirty="0" err="1" smtClean="0"/>
              <a:t>Example</a:t>
            </a:r>
            <a:r>
              <a:rPr lang="de-DE" dirty="0" smtClean="0"/>
              <a:t>: </a:t>
            </a:r>
            <a:r>
              <a:rPr lang="de-DE" dirty="0" err="1" smtClean="0"/>
              <a:t>Bounded</a:t>
            </a:r>
            <a:r>
              <a:rPr lang="de-DE" dirty="0" smtClean="0"/>
              <a:t> </a:t>
            </a:r>
            <a:r>
              <a:rPr lang="de-DE" dirty="0" err="1" smtClean="0"/>
              <a:t>Priority</a:t>
            </a:r>
            <a:r>
              <a:rPr lang="de-DE" dirty="0" smtClean="0"/>
              <a:t> Sampling</a:t>
            </a:r>
            <a:endParaRPr lang="de-DE" dirty="0"/>
          </a:p>
        </p:txBody>
      </p:sp>
      <p:pic>
        <p:nvPicPr>
          <p:cNvPr id="4" name="Picture 4"/>
          <p:cNvPicPr>
            <a:picLocks noChangeAspect="1" noChangeArrowheads="1"/>
          </p:cNvPicPr>
          <p:nvPr/>
        </p:nvPicPr>
        <p:blipFill>
          <a:blip r:embed="rId2" cstate="print"/>
          <a:srcRect l="1922" t="3205" r="1993"/>
          <a:stretch>
            <a:fillRect/>
          </a:stretch>
        </p:blipFill>
        <p:spPr bwMode="auto">
          <a:xfrm>
            <a:off x="3000364" y="928670"/>
            <a:ext cx="2857520" cy="2157437"/>
          </a:xfrm>
          <a:prstGeom prst="rect">
            <a:avLst/>
          </a:prstGeom>
          <a:noFill/>
          <a:ln w="9525">
            <a:noFill/>
            <a:miter lim="800000"/>
            <a:headEnd/>
            <a:tailEnd/>
          </a:ln>
          <a:effectLst/>
        </p:spPr>
      </p:pic>
      <p:sp>
        <p:nvSpPr>
          <p:cNvPr id="11" name="Rechteck 10"/>
          <p:cNvSpPr/>
          <p:nvPr/>
        </p:nvSpPr>
        <p:spPr>
          <a:xfrm>
            <a:off x="959211" y="2500306"/>
            <a:ext cx="1898277" cy="400110"/>
          </a:xfrm>
          <a:prstGeom prst="rect">
            <a:avLst/>
          </a:prstGeom>
        </p:spPr>
        <p:txBody>
          <a:bodyPr wrap="none">
            <a:spAutoFit/>
          </a:bodyPr>
          <a:lstStyle/>
          <a:p>
            <a:r>
              <a:rPr lang="en-US" sz="2000" dirty="0" smtClean="0">
                <a:solidFill>
                  <a:srgbClr val="001D4B"/>
                </a:solidFill>
                <a:latin typeface="+mn-lt"/>
              </a:rPr>
              <a:t>Sample size</a:t>
            </a:r>
            <a:endParaRPr lang="en-US" sz="2000" dirty="0">
              <a:solidFill>
                <a:srgbClr val="001D4B"/>
              </a:solidFill>
              <a:latin typeface="+mn-lt"/>
            </a:endParaRPr>
          </a:p>
        </p:txBody>
      </p:sp>
      <p:sp>
        <p:nvSpPr>
          <p:cNvPr id="12" name="Rechteck 11"/>
          <p:cNvSpPr/>
          <p:nvPr/>
        </p:nvSpPr>
        <p:spPr>
          <a:xfrm>
            <a:off x="6031309" y="2500306"/>
            <a:ext cx="2159567" cy="400110"/>
          </a:xfrm>
          <a:prstGeom prst="rect">
            <a:avLst/>
          </a:prstGeom>
        </p:spPr>
        <p:txBody>
          <a:bodyPr wrap="none">
            <a:spAutoFit/>
          </a:bodyPr>
          <a:lstStyle/>
          <a:p>
            <a:r>
              <a:rPr lang="en-US" sz="2000" dirty="0" smtClean="0">
                <a:solidFill>
                  <a:srgbClr val="001D4B"/>
                </a:solidFill>
                <a:latin typeface="+mn-lt"/>
              </a:rPr>
              <a:t>Sample space</a:t>
            </a:r>
            <a:endParaRPr lang="en-US" sz="2000" dirty="0">
              <a:solidFill>
                <a:srgbClr val="001D4B"/>
              </a:solidFill>
              <a:latin typeface="+mn-lt"/>
            </a:endParaRPr>
          </a:p>
        </p:txBody>
      </p:sp>
      <p:pic>
        <p:nvPicPr>
          <p:cNvPr id="71682" name="Picture 2"/>
          <p:cNvPicPr>
            <a:picLocks noChangeAspect="1" noChangeArrowheads="1"/>
          </p:cNvPicPr>
          <p:nvPr/>
        </p:nvPicPr>
        <p:blipFill>
          <a:blip r:embed="rId3" cstate="print"/>
          <a:srcRect/>
          <a:stretch>
            <a:fillRect/>
          </a:stretch>
        </p:blipFill>
        <p:spPr bwMode="auto">
          <a:xfrm>
            <a:off x="214282" y="3357562"/>
            <a:ext cx="4010008" cy="3013965"/>
          </a:xfrm>
          <a:prstGeom prst="rect">
            <a:avLst/>
          </a:prstGeom>
          <a:noFill/>
          <a:ln w="9525">
            <a:noFill/>
            <a:miter lim="800000"/>
            <a:headEnd/>
            <a:tailEnd/>
          </a:ln>
          <a:effectLst/>
        </p:spPr>
      </p:pic>
      <p:pic>
        <p:nvPicPr>
          <p:cNvPr id="71683" name="Picture 3"/>
          <p:cNvPicPr>
            <a:picLocks noChangeAspect="1" noChangeArrowheads="1"/>
          </p:cNvPicPr>
          <p:nvPr/>
        </p:nvPicPr>
        <p:blipFill>
          <a:blip r:embed="rId4" cstate="print"/>
          <a:srcRect/>
          <a:stretch>
            <a:fillRect/>
          </a:stretch>
        </p:blipFill>
        <p:spPr bwMode="auto">
          <a:xfrm>
            <a:off x="5006371" y="3380645"/>
            <a:ext cx="3994785" cy="3003233"/>
          </a:xfrm>
          <a:prstGeom prst="rect">
            <a:avLst/>
          </a:prstGeom>
          <a:noFill/>
          <a:ln w="9525">
            <a:noFill/>
            <a:miter lim="800000"/>
            <a:headEnd/>
            <a:tailEnd/>
          </a:ln>
          <a:effectLst/>
        </p:spPr>
      </p:pic>
      <p:sp>
        <p:nvSpPr>
          <p:cNvPr id="8" name="Pfeil nach rechts 7"/>
          <p:cNvSpPr/>
          <p:nvPr/>
        </p:nvSpPr>
        <p:spPr bwMode="auto">
          <a:xfrm rot="2399383">
            <a:off x="5698658" y="2702064"/>
            <a:ext cx="609600" cy="990600"/>
          </a:xfrm>
          <a:prstGeom prst="rightArrow">
            <a:avLst/>
          </a:prstGeom>
          <a:solidFill>
            <a:srgbClr val="002C74"/>
          </a:solidFill>
          <a:ln w="2857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pic>
        <p:nvPicPr>
          <p:cNvPr id="71684" name="Picture 4"/>
          <p:cNvPicPr>
            <a:picLocks noChangeAspect="1" noChangeArrowheads="1"/>
          </p:cNvPicPr>
          <p:nvPr/>
        </p:nvPicPr>
        <p:blipFill>
          <a:blip r:embed="rId5" cstate="print"/>
          <a:srcRect/>
          <a:stretch>
            <a:fillRect/>
          </a:stretch>
        </p:blipFill>
        <p:spPr bwMode="auto">
          <a:xfrm>
            <a:off x="216000" y="3358799"/>
            <a:ext cx="4018857" cy="3013425"/>
          </a:xfrm>
          <a:prstGeom prst="rect">
            <a:avLst/>
          </a:prstGeom>
          <a:noFill/>
          <a:ln w="9525">
            <a:noFill/>
            <a:miter lim="800000"/>
            <a:headEnd/>
            <a:tailEnd/>
          </a:ln>
          <a:effectLst/>
        </p:spPr>
      </p:pic>
      <p:sp>
        <p:nvSpPr>
          <p:cNvPr id="7" name="Pfeil nach rechts 6"/>
          <p:cNvSpPr/>
          <p:nvPr/>
        </p:nvSpPr>
        <p:spPr bwMode="auto">
          <a:xfrm rot="7844298">
            <a:off x="2626824" y="2702064"/>
            <a:ext cx="609600" cy="990600"/>
          </a:xfrm>
          <a:prstGeom prst="rightArrow">
            <a:avLst/>
          </a:prstGeom>
          <a:solidFill>
            <a:srgbClr val="002C74"/>
          </a:solidFill>
          <a:ln w="2857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10" name="Rechteck 9"/>
          <p:cNvSpPr/>
          <p:nvPr/>
        </p:nvSpPr>
        <p:spPr>
          <a:xfrm>
            <a:off x="738903" y="4500570"/>
            <a:ext cx="2190023" cy="400110"/>
          </a:xfrm>
          <a:prstGeom prst="rect">
            <a:avLst/>
          </a:prstGeom>
        </p:spPr>
        <p:txBody>
          <a:bodyPr wrap="none">
            <a:spAutoFit/>
          </a:bodyPr>
          <a:lstStyle/>
          <a:p>
            <a:r>
              <a:rPr lang="en-US" sz="2000" i="1" dirty="0" smtClean="0">
                <a:solidFill>
                  <a:srgbClr val="001D4B"/>
                </a:solidFill>
                <a:latin typeface="+mn-lt"/>
              </a:rPr>
              <a:t>k</a:t>
            </a:r>
            <a:r>
              <a:rPr lang="en-US" sz="2000" dirty="0" smtClean="0">
                <a:solidFill>
                  <a:srgbClr val="001D4B"/>
                </a:solidFill>
                <a:latin typeface="+mn-lt"/>
              </a:rPr>
              <a:t> = 585 items</a:t>
            </a:r>
            <a:endParaRPr lang="en-US" sz="2000" dirty="0">
              <a:solidFill>
                <a:srgbClr val="001D4B"/>
              </a:solidFill>
              <a:latin typeface="+mn-lt"/>
            </a:endParaRPr>
          </a:p>
        </p:txBody>
      </p:sp>
      <p:cxnSp>
        <p:nvCxnSpPr>
          <p:cNvPr id="13" name="Gerade Verbindung 12"/>
          <p:cNvCxnSpPr/>
          <p:nvPr/>
        </p:nvCxnSpPr>
        <p:spPr bwMode="auto">
          <a:xfrm>
            <a:off x="5557846" y="3805238"/>
            <a:ext cx="3224204" cy="4762"/>
          </a:xfrm>
          <a:prstGeom prst="line">
            <a:avLst/>
          </a:prstGeom>
          <a:solidFill>
            <a:schemeClr val="accent1"/>
          </a:solidFill>
          <a:ln w="9525" cap="flat" cmpd="sng" algn="ctr">
            <a:solidFill>
              <a:srgbClr val="C0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z="4000"/>
              <a:t>More Motivation:</a:t>
            </a:r>
            <a:br>
              <a:rPr lang="en-US" sz="4000"/>
            </a:br>
            <a:r>
              <a:rPr lang="en-US" sz="4000"/>
              <a:t>A Sample Warehouse</a:t>
            </a:r>
          </a:p>
        </p:txBody>
      </p:sp>
      <p:sp>
        <p:nvSpPr>
          <p:cNvPr id="81" name="Foliennummernplatzhalter 5"/>
          <p:cNvSpPr>
            <a:spLocks noGrp="1"/>
          </p:cNvSpPr>
          <p:nvPr>
            <p:ph type="sldNum" sz="quarter" idx="4294967295"/>
          </p:nvPr>
        </p:nvSpPr>
        <p:spPr>
          <a:xfrm>
            <a:off x="7239000" y="6248400"/>
            <a:ext cx="1905000" cy="457200"/>
          </a:xfrm>
          <a:prstGeom prst="rect">
            <a:avLst/>
          </a:prstGeom>
        </p:spPr>
        <p:txBody>
          <a:bodyPr/>
          <a:lstStyle/>
          <a:p>
            <a:fld id="{0B23CEFE-3548-4516-A649-12C6378CE1FD}" type="slidenum">
              <a:rPr lang="en-US"/>
              <a:pPr/>
              <a:t>35</a:t>
            </a:fld>
            <a:endParaRPr lang="en-US"/>
          </a:p>
        </p:txBody>
      </p:sp>
      <p:grpSp>
        <p:nvGrpSpPr>
          <p:cNvPr id="2" name="Group 3"/>
          <p:cNvGrpSpPr>
            <a:grpSpLocks/>
          </p:cNvGrpSpPr>
          <p:nvPr/>
        </p:nvGrpSpPr>
        <p:grpSpPr bwMode="auto">
          <a:xfrm>
            <a:off x="762000" y="1828800"/>
            <a:ext cx="7624763" cy="4572000"/>
            <a:chOff x="288" y="1056"/>
            <a:chExt cx="5187" cy="3120"/>
          </a:xfrm>
        </p:grpSpPr>
        <p:sp>
          <p:nvSpPr>
            <p:cNvPr id="178180" name="AutoShape 4"/>
            <p:cNvSpPr>
              <a:spLocks noChangeArrowheads="1"/>
            </p:cNvSpPr>
            <p:nvPr/>
          </p:nvSpPr>
          <p:spPr bwMode="auto">
            <a:xfrm>
              <a:off x="2880" y="2016"/>
              <a:ext cx="192" cy="816"/>
            </a:xfrm>
            <a:prstGeom prst="downArrow">
              <a:avLst>
                <a:gd name="adj1" fmla="val 39583"/>
                <a:gd name="adj2" fmla="val 68728"/>
              </a:avLst>
            </a:prstGeom>
            <a:noFill/>
            <a:ln w="25400">
              <a:solidFill>
                <a:schemeClr val="tx1"/>
              </a:solidFill>
              <a:miter lim="800000"/>
              <a:headEnd/>
              <a:tailEnd/>
            </a:ln>
            <a:effectLst/>
          </p:spPr>
          <p:txBody>
            <a:bodyPr wrap="none" anchor="ctr"/>
            <a:lstStyle/>
            <a:p>
              <a:endParaRPr lang="de-DE"/>
            </a:p>
          </p:txBody>
        </p:sp>
        <p:sp>
          <p:nvSpPr>
            <p:cNvPr id="178181" name="AutoShape 5"/>
            <p:cNvSpPr>
              <a:spLocks noChangeArrowheads="1"/>
            </p:cNvSpPr>
            <p:nvPr/>
          </p:nvSpPr>
          <p:spPr bwMode="auto">
            <a:xfrm>
              <a:off x="3408" y="1536"/>
              <a:ext cx="192" cy="1296"/>
            </a:xfrm>
            <a:prstGeom prst="downArrow">
              <a:avLst>
                <a:gd name="adj1" fmla="val 39583"/>
                <a:gd name="adj2" fmla="val 69906"/>
              </a:avLst>
            </a:prstGeom>
            <a:noFill/>
            <a:ln w="25400">
              <a:solidFill>
                <a:schemeClr val="tx1"/>
              </a:solidFill>
              <a:miter lim="800000"/>
              <a:headEnd/>
              <a:tailEnd/>
            </a:ln>
            <a:effectLst/>
          </p:spPr>
          <p:txBody>
            <a:bodyPr wrap="none" anchor="ctr"/>
            <a:lstStyle/>
            <a:p>
              <a:endParaRPr lang="de-DE"/>
            </a:p>
          </p:txBody>
        </p:sp>
        <p:sp>
          <p:nvSpPr>
            <p:cNvPr id="178182" name="AutoShape 6"/>
            <p:cNvSpPr>
              <a:spLocks noChangeArrowheads="1"/>
            </p:cNvSpPr>
            <p:nvPr/>
          </p:nvSpPr>
          <p:spPr bwMode="auto">
            <a:xfrm>
              <a:off x="336" y="1056"/>
              <a:ext cx="1392" cy="1584"/>
            </a:xfrm>
            <a:prstGeom prst="can">
              <a:avLst>
                <a:gd name="adj" fmla="val 14872"/>
              </a:avLst>
            </a:prstGeom>
            <a:noFill/>
            <a:ln w="25400">
              <a:solidFill>
                <a:schemeClr val="tx1"/>
              </a:solidFill>
              <a:round/>
              <a:headEnd/>
              <a:tailEnd/>
            </a:ln>
            <a:effectLst/>
          </p:spPr>
          <p:txBody>
            <a:bodyPr wrap="none" anchor="ctr"/>
            <a:lstStyle/>
            <a:p>
              <a:pPr algn="ctr">
                <a:spcBef>
                  <a:spcPct val="0"/>
                </a:spcBef>
              </a:pPr>
              <a:r>
                <a:rPr lang="en-US" sz="2200" b="0">
                  <a:solidFill>
                    <a:schemeClr val="tx1"/>
                  </a:solidFill>
                </a:rPr>
                <a:t>Full-Scale</a:t>
              </a:r>
            </a:p>
            <a:p>
              <a:pPr algn="ctr">
                <a:spcBef>
                  <a:spcPct val="0"/>
                </a:spcBef>
              </a:pPr>
              <a:r>
                <a:rPr lang="en-US" sz="2200" b="0">
                  <a:solidFill>
                    <a:schemeClr val="tx1"/>
                  </a:solidFill>
                </a:rPr>
                <a:t>Warehouse Of</a:t>
              </a:r>
            </a:p>
            <a:p>
              <a:pPr algn="ctr">
                <a:spcBef>
                  <a:spcPct val="0"/>
                </a:spcBef>
              </a:pPr>
              <a:r>
                <a:rPr lang="en-US" sz="2200" b="0">
                  <a:solidFill>
                    <a:schemeClr val="tx1"/>
                  </a:solidFill>
                </a:rPr>
                <a:t> Data Partitions</a:t>
              </a:r>
            </a:p>
          </p:txBody>
        </p:sp>
        <p:sp>
          <p:nvSpPr>
            <p:cNvPr id="178183" name="AutoShape 7"/>
            <p:cNvSpPr>
              <a:spLocks noChangeArrowheads="1"/>
            </p:cNvSpPr>
            <p:nvPr/>
          </p:nvSpPr>
          <p:spPr bwMode="auto">
            <a:xfrm>
              <a:off x="3120" y="1200"/>
              <a:ext cx="624" cy="288"/>
            </a:xfrm>
            <a:prstGeom prst="roundRect">
              <a:avLst>
                <a:gd name="adj" fmla="val 16667"/>
              </a:avLst>
            </a:prstGeom>
            <a:noFill/>
            <a:ln w="9525">
              <a:solidFill>
                <a:schemeClr val="tx1"/>
              </a:solidFill>
              <a:round/>
              <a:headEnd/>
              <a:tailEnd/>
            </a:ln>
            <a:effectLst/>
          </p:spPr>
          <p:txBody>
            <a:bodyPr wrap="none" anchor="ctr"/>
            <a:lstStyle/>
            <a:p>
              <a:pPr algn="ctr">
                <a:spcBef>
                  <a:spcPct val="0"/>
                </a:spcBef>
              </a:pPr>
              <a:r>
                <a:rPr lang="en-US" sz="2200" b="0" i="1">
                  <a:solidFill>
                    <a:schemeClr val="tx1"/>
                  </a:solidFill>
                </a:rPr>
                <a:t>Sample</a:t>
              </a:r>
            </a:p>
          </p:txBody>
        </p:sp>
        <p:sp>
          <p:nvSpPr>
            <p:cNvPr id="178184" name="AutoShape 8"/>
            <p:cNvSpPr>
              <a:spLocks noChangeArrowheads="1"/>
            </p:cNvSpPr>
            <p:nvPr/>
          </p:nvSpPr>
          <p:spPr bwMode="auto">
            <a:xfrm>
              <a:off x="2592" y="1680"/>
              <a:ext cx="624" cy="288"/>
            </a:xfrm>
            <a:prstGeom prst="roundRect">
              <a:avLst>
                <a:gd name="adj" fmla="val 16667"/>
              </a:avLst>
            </a:prstGeom>
            <a:noFill/>
            <a:ln w="9525">
              <a:solidFill>
                <a:schemeClr val="tx1"/>
              </a:solidFill>
              <a:round/>
              <a:headEnd/>
              <a:tailEnd/>
            </a:ln>
            <a:effectLst/>
          </p:spPr>
          <p:txBody>
            <a:bodyPr wrap="none" anchor="ctr"/>
            <a:lstStyle/>
            <a:p>
              <a:pPr algn="ctr">
                <a:spcBef>
                  <a:spcPct val="0"/>
                </a:spcBef>
              </a:pPr>
              <a:r>
                <a:rPr lang="en-US" sz="2200" b="0" i="1">
                  <a:solidFill>
                    <a:schemeClr val="tx1"/>
                  </a:solidFill>
                </a:rPr>
                <a:t>Sample</a:t>
              </a:r>
            </a:p>
          </p:txBody>
        </p:sp>
        <p:sp>
          <p:nvSpPr>
            <p:cNvPr id="178185" name="AutoShape 9"/>
            <p:cNvSpPr>
              <a:spLocks noChangeArrowheads="1"/>
            </p:cNvSpPr>
            <p:nvPr/>
          </p:nvSpPr>
          <p:spPr bwMode="auto">
            <a:xfrm>
              <a:off x="2064" y="2160"/>
              <a:ext cx="624" cy="288"/>
            </a:xfrm>
            <a:prstGeom prst="roundRect">
              <a:avLst>
                <a:gd name="adj" fmla="val 16667"/>
              </a:avLst>
            </a:prstGeom>
            <a:noFill/>
            <a:ln w="9525">
              <a:solidFill>
                <a:schemeClr val="tx1"/>
              </a:solidFill>
              <a:round/>
              <a:headEnd/>
              <a:tailEnd/>
            </a:ln>
            <a:effectLst/>
          </p:spPr>
          <p:txBody>
            <a:bodyPr wrap="none" anchor="ctr"/>
            <a:lstStyle/>
            <a:p>
              <a:pPr algn="ctr">
                <a:spcBef>
                  <a:spcPct val="0"/>
                </a:spcBef>
              </a:pPr>
              <a:r>
                <a:rPr lang="en-US" sz="2200" b="0" i="1">
                  <a:solidFill>
                    <a:schemeClr val="tx1"/>
                  </a:solidFill>
                </a:rPr>
                <a:t>Sample</a:t>
              </a:r>
            </a:p>
          </p:txBody>
        </p:sp>
        <p:grpSp>
          <p:nvGrpSpPr>
            <p:cNvPr id="3" name="Group 10"/>
            <p:cNvGrpSpPr>
              <a:grpSpLocks/>
            </p:cNvGrpSpPr>
            <p:nvPr/>
          </p:nvGrpSpPr>
          <p:grpSpPr bwMode="auto">
            <a:xfrm>
              <a:off x="3984" y="1200"/>
              <a:ext cx="1440" cy="288"/>
              <a:chOff x="4032" y="1200"/>
              <a:chExt cx="1440" cy="288"/>
            </a:xfrm>
          </p:grpSpPr>
          <p:grpSp>
            <p:nvGrpSpPr>
              <p:cNvPr id="4" name="Group 11"/>
              <p:cNvGrpSpPr>
                <a:grpSpLocks/>
              </p:cNvGrpSpPr>
              <p:nvPr/>
            </p:nvGrpSpPr>
            <p:grpSpPr bwMode="auto">
              <a:xfrm>
                <a:off x="4464" y="1200"/>
                <a:ext cx="211" cy="288"/>
                <a:chOff x="2784" y="2736"/>
                <a:chExt cx="240" cy="384"/>
              </a:xfrm>
            </p:grpSpPr>
            <p:sp>
              <p:nvSpPr>
                <p:cNvPr id="178188" name="Oval 12"/>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189" name="Rectangle 13"/>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grpSp>
            <p:nvGrpSpPr>
              <p:cNvPr id="5" name="Group 14"/>
              <p:cNvGrpSpPr>
                <a:grpSpLocks/>
              </p:cNvGrpSpPr>
              <p:nvPr/>
            </p:nvGrpSpPr>
            <p:grpSpPr bwMode="auto">
              <a:xfrm>
                <a:off x="4224" y="1200"/>
                <a:ext cx="210" cy="288"/>
                <a:chOff x="2784" y="2736"/>
                <a:chExt cx="240" cy="384"/>
              </a:xfrm>
            </p:grpSpPr>
            <p:sp>
              <p:nvSpPr>
                <p:cNvPr id="178191" name="Oval 15"/>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192" name="Rectangle 16"/>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grpSp>
            <p:nvGrpSpPr>
              <p:cNvPr id="6" name="Group 17"/>
              <p:cNvGrpSpPr>
                <a:grpSpLocks/>
              </p:cNvGrpSpPr>
              <p:nvPr/>
            </p:nvGrpSpPr>
            <p:grpSpPr bwMode="auto">
              <a:xfrm>
                <a:off x="5085" y="1200"/>
                <a:ext cx="211" cy="288"/>
                <a:chOff x="2784" y="2736"/>
                <a:chExt cx="240" cy="384"/>
              </a:xfrm>
            </p:grpSpPr>
            <p:sp>
              <p:nvSpPr>
                <p:cNvPr id="178194" name="Oval 18"/>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195" name="Rectangle 19"/>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grpSp>
            <p:nvGrpSpPr>
              <p:cNvPr id="7" name="Group 20"/>
              <p:cNvGrpSpPr>
                <a:grpSpLocks/>
              </p:cNvGrpSpPr>
              <p:nvPr/>
            </p:nvGrpSpPr>
            <p:grpSpPr bwMode="auto">
              <a:xfrm>
                <a:off x="4874" y="1200"/>
                <a:ext cx="211" cy="288"/>
                <a:chOff x="2784" y="2736"/>
                <a:chExt cx="240" cy="384"/>
              </a:xfrm>
            </p:grpSpPr>
            <p:sp>
              <p:nvSpPr>
                <p:cNvPr id="178197" name="Oval 21"/>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198" name="Rectangle 22"/>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grpSp>
            <p:nvGrpSpPr>
              <p:cNvPr id="8" name="Group 23"/>
              <p:cNvGrpSpPr>
                <a:grpSpLocks/>
              </p:cNvGrpSpPr>
              <p:nvPr/>
            </p:nvGrpSpPr>
            <p:grpSpPr bwMode="auto">
              <a:xfrm>
                <a:off x="4664" y="1200"/>
                <a:ext cx="210" cy="288"/>
                <a:chOff x="2784" y="2736"/>
                <a:chExt cx="240" cy="384"/>
              </a:xfrm>
            </p:grpSpPr>
            <p:sp>
              <p:nvSpPr>
                <p:cNvPr id="178200" name="Oval 24"/>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201" name="Rectangle 25"/>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sp>
            <p:nvSpPr>
              <p:cNvPr id="178202" name="AutoShape 26"/>
              <p:cNvSpPr>
                <a:spLocks noChangeArrowheads="1"/>
              </p:cNvSpPr>
              <p:nvPr/>
            </p:nvSpPr>
            <p:spPr bwMode="auto">
              <a:xfrm rot="16200000">
                <a:off x="4608" y="624"/>
                <a:ext cx="288" cy="1440"/>
              </a:xfrm>
              <a:prstGeom prst="can">
                <a:avLst>
                  <a:gd name="adj" fmla="val 53125"/>
                </a:avLst>
              </a:prstGeom>
              <a:noFill/>
              <a:ln w="25400">
                <a:solidFill>
                  <a:schemeClr val="tx1"/>
                </a:solidFill>
                <a:round/>
                <a:headEnd/>
                <a:tailEnd/>
              </a:ln>
              <a:effectLst/>
            </p:spPr>
            <p:txBody>
              <a:bodyPr wrap="none" anchor="ctr"/>
              <a:lstStyle/>
              <a:p>
                <a:endParaRPr lang="de-DE"/>
              </a:p>
            </p:txBody>
          </p:sp>
        </p:grpSp>
        <p:grpSp>
          <p:nvGrpSpPr>
            <p:cNvPr id="9" name="Group 27"/>
            <p:cNvGrpSpPr>
              <a:grpSpLocks/>
            </p:cNvGrpSpPr>
            <p:nvPr/>
          </p:nvGrpSpPr>
          <p:grpSpPr bwMode="auto">
            <a:xfrm>
              <a:off x="3987" y="1680"/>
              <a:ext cx="1488" cy="288"/>
              <a:chOff x="3987" y="1680"/>
              <a:chExt cx="1488" cy="288"/>
            </a:xfrm>
          </p:grpSpPr>
          <p:grpSp>
            <p:nvGrpSpPr>
              <p:cNvPr id="10" name="Group 28"/>
              <p:cNvGrpSpPr>
                <a:grpSpLocks/>
              </p:cNvGrpSpPr>
              <p:nvPr/>
            </p:nvGrpSpPr>
            <p:grpSpPr bwMode="auto">
              <a:xfrm>
                <a:off x="4408" y="1680"/>
                <a:ext cx="211" cy="288"/>
                <a:chOff x="2784" y="2736"/>
                <a:chExt cx="240" cy="384"/>
              </a:xfrm>
            </p:grpSpPr>
            <p:sp>
              <p:nvSpPr>
                <p:cNvPr id="178205" name="Oval 29"/>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206" name="Rectangle 30"/>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grpSp>
            <p:nvGrpSpPr>
              <p:cNvPr id="11" name="Group 31"/>
              <p:cNvGrpSpPr>
                <a:grpSpLocks/>
              </p:cNvGrpSpPr>
              <p:nvPr/>
            </p:nvGrpSpPr>
            <p:grpSpPr bwMode="auto">
              <a:xfrm>
                <a:off x="4198" y="1680"/>
                <a:ext cx="210" cy="288"/>
                <a:chOff x="2784" y="2736"/>
                <a:chExt cx="240" cy="384"/>
              </a:xfrm>
            </p:grpSpPr>
            <p:sp>
              <p:nvSpPr>
                <p:cNvPr id="178208" name="Oval 32"/>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209" name="Rectangle 33"/>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grpSp>
            <p:nvGrpSpPr>
              <p:cNvPr id="12" name="Group 34"/>
              <p:cNvGrpSpPr>
                <a:grpSpLocks/>
              </p:cNvGrpSpPr>
              <p:nvPr/>
            </p:nvGrpSpPr>
            <p:grpSpPr bwMode="auto">
              <a:xfrm>
                <a:off x="5040" y="1680"/>
                <a:ext cx="211" cy="288"/>
                <a:chOff x="2784" y="2736"/>
                <a:chExt cx="240" cy="384"/>
              </a:xfrm>
            </p:grpSpPr>
            <p:sp>
              <p:nvSpPr>
                <p:cNvPr id="178211" name="Oval 35"/>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212" name="Rectangle 36"/>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grpSp>
            <p:nvGrpSpPr>
              <p:cNvPr id="13" name="Group 37"/>
              <p:cNvGrpSpPr>
                <a:grpSpLocks/>
              </p:cNvGrpSpPr>
              <p:nvPr/>
            </p:nvGrpSpPr>
            <p:grpSpPr bwMode="auto">
              <a:xfrm>
                <a:off x="4829" y="1680"/>
                <a:ext cx="211" cy="288"/>
                <a:chOff x="2784" y="2736"/>
                <a:chExt cx="240" cy="384"/>
              </a:xfrm>
            </p:grpSpPr>
            <p:sp>
              <p:nvSpPr>
                <p:cNvPr id="178214" name="Oval 38"/>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215" name="Rectangle 39"/>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grpSp>
            <p:nvGrpSpPr>
              <p:cNvPr id="14" name="Group 40"/>
              <p:cNvGrpSpPr>
                <a:grpSpLocks/>
              </p:cNvGrpSpPr>
              <p:nvPr/>
            </p:nvGrpSpPr>
            <p:grpSpPr bwMode="auto">
              <a:xfrm>
                <a:off x="4619" y="1680"/>
                <a:ext cx="210" cy="288"/>
                <a:chOff x="2784" y="2736"/>
                <a:chExt cx="240" cy="384"/>
              </a:xfrm>
            </p:grpSpPr>
            <p:sp>
              <p:nvSpPr>
                <p:cNvPr id="178217" name="Oval 41"/>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218" name="Rectangle 42"/>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sp>
            <p:nvSpPr>
              <p:cNvPr id="178219" name="AutoShape 43"/>
              <p:cNvSpPr>
                <a:spLocks noChangeArrowheads="1"/>
              </p:cNvSpPr>
              <p:nvPr/>
            </p:nvSpPr>
            <p:spPr bwMode="auto">
              <a:xfrm rot="16200000">
                <a:off x="4587" y="1080"/>
                <a:ext cx="288" cy="1488"/>
              </a:xfrm>
              <a:prstGeom prst="can">
                <a:avLst>
                  <a:gd name="adj" fmla="val 54896"/>
                </a:avLst>
              </a:prstGeom>
              <a:noFill/>
              <a:ln w="25400">
                <a:solidFill>
                  <a:schemeClr val="tx1"/>
                </a:solidFill>
                <a:round/>
                <a:headEnd/>
                <a:tailEnd/>
              </a:ln>
              <a:effectLst/>
            </p:spPr>
            <p:txBody>
              <a:bodyPr wrap="none" anchor="ctr"/>
              <a:lstStyle/>
              <a:p>
                <a:endParaRPr lang="de-DE"/>
              </a:p>
            </p:txBody>
          </p:sp>
        </p:grpSp>
        <p:sp>
          <p:nvSpPr>
            <p:cNvPr id="178220" name="Line 44"/>
            <p:cNvSpPr>
              <a:spLocks noChangeShapeType="1"/>
            </p:cNvSpPr>
            <p:nvPr/>
          </p:nvSpPr>
          <p:spPr bwMode="auto">
            <a:xfrm flipH="1">
              <a:off x="2736" y="2304"/>
              <a:ext cx="1293" cy="0"/>
            </a:xfrm>
            <a:prstGeom prst="line">
              <a:avLst/>
            </a:prstGeom>
            <a:noFill/>
            <a:ln w="101600">
              <a:solidFill>
                <a:schemeClr val="bg2"/>
              </a:solidFill>
              <a:round/>
              <a:headEnd/>
              <a:tailEnd type="triangle" w="sm" len="sm"/>
            </a:ln>
            <a:effectLst/>
          </p:spPr>
          <p:txBody>
            <a:bodyPr/>
            <a:lstStyle/>
            <a:p>
              <a:endParaRPr lang="de-DE"/>
            </a:p>
          </p:txBody>
        </p:sp>
        <p:sp>
          <p:nvSpPr>
            <p:cNvPr id="178221" name="Line 45"/>
            <p:cNvSpPr>
              <a:spLocks noChangeShapeType="1"/>
            </p:cNvSpPr>
            <p:nvPr/>
          </p:nvSpPr>
          <p:spPr bwMode="auto">
            <a:xfrm flipH="1">
              <a:off x="3264" y="1824"/>
              <a:ext cx="720" cy="0"/>
            </a:xfrm>
            <a:prstGeom prst="line">
              <a:avLst/>
            </a:prstGeom>
            <a:noFill/>
            <a:ln w="101600">
              <a:solidFill>
                <a:schemeClr val="bg2"/>
              </a:solidFill>
              <a:round/>
              <a:headEnd/>
              <a:tailEnd type="triangle" w="sm" len="sm"/>
            </a:ln>
            <a:effectLst/>
          </p:spPr>
          <p:txBody>
            <a:bodyPr/>
            <a:lstStyle/>
            <a:p>
              <a:endParaRPr lang="de-DE"/>
            </a:p>
          </p:txBody>
        </p:sp>
        <p:sp>
          <p:nvSpPr>
            <p:cNvPr id="178222" name="Line 46"/>
            <p:cNvSpPr>
              <a:spLocks noChangeShapeType="1"/>
            </p:cNvSpPr>
            <p:nvPr/>
          </p:nvSpPr>
          <p:spPr bwMode="auto">
            <a:xfrm flipH="1">
              <a:off x="3744" y="1344"/>
              <a:ext cx="240" cy="0"/>
            </a:xfrm>
            <a:prstGeom prst="line">
              <a:avLst/>
            </a:prstGeom>
            <a:noFill/>
            <a:ln w="101600">
              <a:solidFill>
                <a:schemeClr val="bg2"/>
              </a:solidFill>
              <a:round/>
              <a:headEnd/>
              <a:tailEnd type="triangle" w="sm" len="sm"/>
            </a:ln>
            <a:effectLst/>
          </p:spPr>
          <p:txBody>
            <a:bodyPr/>
            <a:lstStyle/>
            <a:p>
              <a:endParaRPr lang="de-DE"/>
            </a:p>
          </p:txBody>
        </p:sp>
        <p:sp>
          <p:nvSpPr>
            <p:cNvPr id="178223" name="AutoShape 47"/>
            <p:cNvSpPr>
              <a:spLocks noChangeArrowheads="1"/>
            </p:cNvSpPr>
            <p:nvPr/>
          </p:nvSpPr>
          <p:spPr bwMode="auto">
            <a:xfrm>
              <a:off x="2304" y="2496"/>
              <a:ext cx="192" cy="336"/>
            </a:xfrm>
            <a:prstGeom prst="downArrow">
              <a:avLst>
                <a:gd name="adj1" fmla="val 39583"/>
                <a:gd name="adj2" fmla="val 79163"/>
              </a:avLst>
            </a:prstGeom>
            <a:noFill/>
            <a:ln w="25400">
              <a:solidFill>
                <a:schemeClr val="tx1"/>
              </a:solidFill>
              <a:miter lim="800000"/>
              <a:headEnd/>
              <a:tailEnd/>
            </a:ln>
            <a:effectLst/>
          </p:spPr>
          <p:txBody>
            <a:bodyPr wrap="none" anchor="ctr"/>
            <a:lstStyle/>
            <a:p>
              <a:endParaRPr lang="de-DE"/>
            </a:p>
          </p:txBody>
        </p:sp>
        <p:sp>
          <p:nvSpPr>
            <p:cNvPr id="178224" name="AutoShape 48"/>
            <p:cNvSpPr>
              <a:spLocks noChangeArrowheads="1"/>
            </p:cNvSpPr>
            <p:nvPr/>
          </p:nvSpPr>
          <p:spPr bwMode="auto">
            <a:xfrm>
              <a:off x="2160" y="2832"/>
              <a:ext cx="432" cy="384"/>
            </a:xfrm>
            <a:prstGeom prst="flowChartDocument">
              <a:avLst/>
            </a:prstGeom>
            <a:noFill/>
            <a:ln w="9525">
              <a:solidFill>
                <a:schemeClr val="tx1"/>
              </a:solidFill>
              <a:miter lim="800000"/>
              <a:headEnd/>
              <a:tailEnd/>
            </a:ln>
            <a:effectLst/>
          </p:spPr>
          <p:txBody>
            <a:bodyPr wrap="none" anchor="ctr"/>
            <a:lstStyle/>
            <a:p>
              <a:pPr algn="ctr">
                <a:spcBef>
                  <a:spcPct val="0"/>
                </a:spcBef>
              </a:pPr>
              <a:r>
                <a:rPr lang="en-US" sz="2400" b="0">
                  <a:solidFill>
                    <a:schemeClr val="tx1"/>
                  </a:solidFill>
                </a:rPr>
                <a:t>S</a:t>
              </a:r>
              <a:r>
                <a:rPr lang="en-US" sz="2400" b="0" baseline="-25000">
                  <a:solidFill>
                    <a:schemeClr val="tx1"/>
                  </a:solidFill>
                </a:rPr>
                <a:t>1,1</a:t>
              </a:r>
              <a:endParaRPr lang="en-US" sz="2400" b="0">
                <a:solidFill>
                  <a:schemeClr val="tx1"/>
                </a:solidFill>
              </a:endParaRPr>
            </a:p>
          </p:txBody>
        </p:sp>
        <p:sp>
          <p:nvSpPr>
            <p:cNvPr id="178225" name="AutoShape 49"/>
            <p:cNvSpPr>
              <a:spLocks noChangeArrowheads="1"/>
            </p:cNvSpPr>
            <p:nvPr/>
          </p:nvSpPr>
          <p:spPr bwMode="auto">
            <a:xfrm>
              <a:off x="2736" y="2832"/>
              <a:ext cx="432" cy="384"/>
            </a:xfrm>
            <a:prstGeom prst="flowChartDocument">
              <a:avLst/>
            </a:prstGeom>
            <a:noFill/>
            <a:ln w="9525">
              <a:solidFill>
                <a:schemeClr val="tx1"/>
              </a:solidFill>
              <a:miter lim="800000"/>
              <a:headEnd/>
              <a:tailEnd/>
            </a:ln>
            <a:effectLst/>
          </p:spPr>
          <p:txBody>
            <a:bodyPr wrap="none" anchor="ctr"/>
            <a:lstStyle/>
            <a:p>
              <a:pPr algn="ctr">
                <a:spcBef>
                  <a:spcPct val="0"/>
                </a:spcBef>
              </a:pPr>
              <a:r>
                <a:rPr lang="en-US" sz="2400" b="0">
                  <a:solidFill>
                    <a:schemeClr val="tx1"/>
                  </a:solidFill>
                </a:rPr>
                <a:t>S</a:t>
              </a:r>
              <a:r>
                <a:rPr lang="en-US" sz="2400" b="0" baseline="-25000">
                  <a:solidFill>
                    <a:schemeClr val="tx1"/>
                  </a:solidFill>
                </a:rPr>
                <a:t>1,2</a:t>
              </a:r>
              <a:endParaRPr lang="en-US" sz="2400" b="0">
                <a:solidFill>
                  <a:schemeClr val="tx1"/>
                </a:solidFill>
              </a:endParaRPr>
            </a:p>
          </p:txBody>
        </p:sp>
        <p:sp>
          <p:nvSpPr>
            <p:cNvPr id="178226" name="AutoShape 50"/>
            <p:cNvSpPr>
              <a:spLocks noChangeArrowheads="1"/>
            </p:cNvSpPr>
            <p:nvPr/>
          </p:nvSpPr>
          <p:spPr bwMode="auto">
            <a:xfrm>
              <a:off x="3312" y="2832"/>
              <a:ext cx="432" cy="384"/>
            </a:xfrm>
            <a:prstGeom prst="flowChartDocument">
              <a:avLst/>
            </a:prstGeom>
            <a:noFill/>
            <a:ln w="9525">
              <a:solidFill>
                <a:schemeClr val="tx1"/>
              </a:solidFill>
              <a:miter lim="800000"/>
              <a:headEnd/>
              <a:tailEnd/>
            </a:ln>
            <a:effectLst/>
          </p:spPr>
          <p:txBody>
            <a:bodyPr wrap="none" anchor="ctr"/>
            <a:lstStyle/>
            <a:p>
              <a:pPr algn="ctr">
                <a:spcBef>
                  <a:spcPct val="0"/>
                </a:spcBef>
              </a:pPr>
              <a:r>
                <a:rPr lang="en-US" sz="2400" b="0">
                  <a:solidFill>
                    <a:schemeClr val="tx1"/>
                  </a:solidFill>
                </a:rPr>
                <a:t>S</a:t>
              </a:r>
              <a:r>
                <a:rPr lang="en-US" sz="2400" b="0" baseline="-25000">
                  <a:solidFill>
                    <a:schemeClr val="tx1"/>
                  </a:solidFill>
                </a:rPr>
                <a:t>n,m</a:t>
              </a:r>
              <a:endParaRPr lang="en-US" sz="2400" b="0">
                <a:solidFill>
                  <a:schemeClr val="tx1"/>
                </a:solidFill>
              </a:endParaRPr>
            </a:p>
          </p:txBody>
        </p:sp>
        <p:sp>
          <p:nvSpPr>
            <p:cNvPr id="178227" name="Line 51"/>
            <p:cNvSpPr>
              <a:spLocks noChangeShapeType="1"/>
            </p:cNvSpPr>
            <p:nvPr/>
          </p:nvSpPr>
          <p:spPr bwMode="auto">
            <a:xfrm flipH="1">
              <a:off x="1872" y="1344"/>
              <a:ext cx="1248" cy="0"/>
            </a:xfrm>
            <a:prstGeom prst="line">
              <a:avLst/>
            </a:prstGeom>
            <a:noFill/>
            <a:ln w="101600">
              <a:solidFill>
                <a:schemeClr val="bg2"/>
              </a:solidFill>
              <a:round/>
              <a:headEnd/>
              <a:tailEnd type="triangle" w="sm" len="sm"/>
            </a:ln>
            <a:effectLst/>
          </p:spPr>
          <p:txBody>
            <a:bodyPr/>
            <a:lstStyle/>
            <a:p>
              <a:endParaRPr lang="de-DE"/>
            </a:p>
          </p:txBody>
        </p:sp>
        <p:sp>
          <p:nvSpPr>
            <p:cNvPr id="178228" name="Line 52"/>
            <p:cNvSpPr>
              <a:spLocks noChangeShapeType="1"/>
            </p:cNvSpPr>
            <p:nvPr/>
          </p:nvSpPr>
          <p:spPr bwMode="auto">
            <a:xfrm flipH="1">
              <a:off x="1824" y="1824"/>
              <a:ext cx="768" cy="0"/>
            </a:xfrm>
            <a:prstGeom prst="line">
              <a:avLst/>
            </a:prstGeom>
            <a:noFill/>
            <a:ln w="101600">
              <a:solidFill>
                <a:schemeClr val="bg2"/>
              </a:solidFill>
              <a:round/>
              <a:headEnd/>
              <a:tailEnd type="triangle" w="sm" len="sm"/>
            </a:ln>
            <a:effectLst/>
          </p:spPr>
          <p:txBody>
            <a:bodyPr/>
            <a:lstStyle/>
            <a:p>
              <a:endParaRPr lang="de-DE"/>
            </a:p>
          </p:txBody>
        </p:sp>
        <p:sp>
          <p:nvSpPr>
            <p:cNvPr id="178229" name="Line 53"/>
            <p:cNvSpPr>
              <a:spLocks noChangeShapeType="1"/>
            </p:cNvSpPr>
            <p:nvPr/>
          </p:nvSpPr>
          <p:spPr bwMode="auto">
            <a:xfrm flipH="1">
              <a:off x="1824" y="2304"/>
              <a:ext cx="240" cy="0"/>
            </a:xfrm>
            <a:prstGeom prst="line">
              <a:avLst/>
            </a:prstGeom>
            <a:noFill/>
            <a:ln w="101600">
              <a:solidFill>
                <a:schemeClr val="bg2"/>
              </a:solidFill>
              <a:round/>
              <a:headEnd/>
              <a:tailEnd type="triangle" w="sm" len="sm"/>
            </a:ln>
            <a:effectLst/>
          </p:spPr>
          <p:txBody>
            <a:bodyPr/>
            <a:lstStyle/>
            <a:p>
              <a:endParaRPr lang="de-DE"/>
            </a:p>
          </p:txBody>
        </p:sp>
        <p:sp>
          <p:nvSpPr>
            <p:cNvPr id="178230" name="AutoShape 54"/>
            <p:cNvSpPr>
              <a:spLocks noChangeArrowheads="1"/>
            </p:cNvSpPr>
            <p:nvPr/>
          </p:nvSpPr>
          <p:spPr bwMode="auto">
            <a:xfrm>
              <a:off x="288" y="2784"/>
              <a:ext cx="1392" cy="672"/>
            </a:xfrm>
            <a:prstGeom prst="can">
              <a:avLst>
                <a:gd name="adj" fmla="val 25000"/>
              </a:avLst>
            </a:prstGeom>
            <a:noFill/>
            <a:ln w="25400">
              <a:solidFill>
                <a:schemeClr val="tx1"/>
              </a:solidFill>
              <a:round/>
              <a:headEnd/>
              <a:tailEnd/>
            </a:ln>
            <a:effectLst/>
          </p:spPr>
          <p:txBody>
            <a:bodyPr wrap="none" anchor="ctr"/>
            <a:lstStyle/>
            <a:p>
              <a:pPr algn="ctr">
                <a:spcBef>
                  <a:spcPct val="0"/>
                </a:spcBef>
              </a:pPr>
              <a:r>
                <a:rPr lang="en-US" sz="2200" b="0">
                  <a:solidFill>
                    <a:schemeClr val="tx1"/>
                  </a:solidFill>
                </a:rPr>
                <a:t>Warehouse</a:t>
              </a:r>
            </a:p>
            <a:p>
              <a:pPr algn="ctr">
                <a:spcBef>
                  <a:spcPct val="0"/>
                </a:spcBef>
              </a:pPr>
              <a:r>
                <a:rPr lang="en-US" sz="2200" b="0">
                  <a:solidFill>
                    <a:schemeClr val="tx1"/>
                  </a:solidFill>
                </a:rPr>
                <a:t>of Samples</a:t>
              </a:r>
            </a:p>
          </p:txBody>
        </p:sp>
        <p:sp>
          <p:nvSpPr>
            <p:cNvPr id="178231" name="Line 55"/>
            <p:cNvSpPr>
              <a:spLocks noChangeShapeType="1"/>
            </p:cNvSpPr>
            <p:nvPr/>
          </p:nvSpPr>
          <p:spPr bwMode="auto">
            <a:xfrm flipH="1">
              <a:off x="1680" y="3024"/>
              <a:ext cx="480" cy="0"/>
            </a:xfrm>
            <a:prstGeom prst="line">
              <a:avLst/>
            </a:prstGeom>
            <a:noFill/>
            <a:ln w="101600">
              <a:solidFill>
                <a:schemeClr val="bg2"/>
              </a:solidFill>
              <a:round/>
              <a:headEnd/>
              <a:tailEnd type="triangle" w="sm" len="sm"/>
            </a:ln>
            <a:effectLst/>
          </p:spPr>
          <p:txBody>
            <a:bodyPr/>
            <a:lstStyle/>
            <a:p>
              <a:endParaRPr lang="de-DE"/>
            </a:p>
          </p:txBody>
        </p:sp>
        <p:sp>
          <p:nvSpPr>
            <p:cNvPr id="178232" name="AutoShape 56"/>
            <p:cNvSpPr>
              <a:spLocks noChangeArrowheads="1"/>
            </p:cNvSpPr>
            <p:nvPr/>
          </p:nvSpPr>
          <p:spPr bwMode="auto">
            <a:xfrm>
              <a:off x="2496" y="3312"/>
              <a:ext cx="624" cy="288"/>
            </a:xfrm>
            <a:prstGeom prst="roundRect">
              <a:avLst>
                <a:gd name="adj" fmla="val 16667"/>
              </a:avLst>
            </a:prstGeom>
            <a:noFill/>
            <a:ln w="9525">
              <a:solidFill>
                <a:schemeClr val="tx1"/>
              </a:solidFill>
              <a:round/>
              <a:headEnd/>
              <a:tailEnd/>
            </a:ln>
            <a:effectLst/>
          </p:spPr>
          <p:txBody>
            <a:bodyPr wrap="none" anchor="ctr"/>
            <a:lstStyle/>
            <a:p>
              <a:pPr algn="ctr">
                <a:spcBef>
                  <a:spcPct val="0"/>
                </a:spcBef>
              </a:pPr>
              <a:r>
                <a:rPr lang="en-US" sz="2200" b="0" i="1">
                  <a:solidFill>
                    <a:schemeClr val="tx1"/>
                  </a:solidFill>
                </a:rPr>
                <a:t>merge</a:t>
              </a:r>
            </a:p>
          </p:txBody>
        </p:sp>
        <p:sp>
          <p:nvSpPr>
            <p:cNvPr id="178233" name="AutoShape 57"/>
            <p:cNvSpPr>
              <a:spLocks noChangeArrowheads="1"/>
            </p:cNvSpPr>
            <p:nvPr/>
          </p:nvSpPr>
          <p:spPr bwMode="auto">
            <a:xfrm>
              <a:off x="1584" y="3792"/>
              <a:ext cx="432" cy="384"/>
            </a:xfrm>
            <a:prstGeom prst="flowChartDocument">
              <a:avLst/>
            </a:prstGeom>
            <a:noFill/>
            <a:ln w="9525">
              <a:solidFill>
                <a:schemeClr val="tx1"/>
              </a:solidFill>
              <a:miter lim="800000"/>
              <a:headEnd/>
              <a:tailEnd/>
            </a:ln>
            <a:effectLst/>
          </p:spPr>
          <p:txBody>
            <a:bodyPr wrap="none" anchor="ctr"/>
            <a:lstStyle/>
            <a:p>
              <a:pPr algn="ctr">
                <a:spcBef>
                  <a:spcPct val="0"/>
                </a:spcBef>
              </a:pPr>
              <a:r>
                <a:rPr lang="en-US" sz="2400" b="0">
                  <a:solidFill>
                    <a:schemeClr val="tx1"/>
                  </a:solidFill>
                </a:rPr>
                <a:t>S</a:t>
              </a:r>
              <a:r>
                <a:rPr lang="en-US" sz="2400" b="0" baseline="-25000">
                  <a:solidFill>
                    <a:schemeClr val="tx1"/>
                  </a:solidFill>
                </a:rPr>
                <a:t>*,*</a:t>
              </a:r>
              <a:endParaRPr lang="en-US" sz="2400" b="0">
                <a:solidFill>
                  <a:schemeClr val="tx1"/>
                </a:solidFill>
              </a:endParaRPr>
            </a:p>
          </p:txBody>
        </p:sp>
        <p:sp>
          <p:nvSpPr>
            <p:cNvPr id="178234" name="AutoShape 58"/>
            <p:cNvSpPr>
              <a:spLocks noChangeArrowheads="1"/>
            </p:cNvSpPr>
            <p:nvPr/>
          </p:nvSpPr>
          <p:spPr bwMode="auto">
            <a:xfrm>
              <a:off x="2592" y="3792"/>
              <a:ext cx="528" cy="384"/>
            </a:xfrm>
            <a:prstGeom prst="flowChartDocument">
              <a:avLst/>
            </a:prstGeom>
            <a:noFill/>
            <a:ln w="9525">
              <a:solidFill>
                <a:schemeClr val="tx1"/>
              </a:solidFill>
              <a:miter lim="800000"/>
              <a:headEnd/>
              <a:tailEnd/>
            </a:ln>
            <a:effectLst/>
          </p:spPr>
          <p:txBody>
            <a:bodyPr wrap="none" anchor="ctr"/>
            <a:lstStyle/>
            <a:p>
              <a:pPr algn="ctr">
                <a:spcBef>
                  <a:spcPct val="0"/>
                </a:spcBef>
              </a:pPr>
              <a:r>
                <a:rPr lang="en-US" sz="2400" b="0">
                  <a:solidFill>
                    <a:schemeClr val="tx1"/>
                  </a:solidFill>
                </a:rPr>
                <a:t>S</a:t>
              </a:r>
              <a:r>
                <a:rPr lang="en-US" sz="2400" b="0" baseline="-25000">
                  <a:solidFill>
                    <a:schemeClr val="tx1"/>
                  </a:solidFill>
                </a:rPr>
                <a:t>1-2,3-7</a:t>
              </a:r>
              <a:endParaRPr lang="en-US" sz="2400" b="0">
                <a:solidFill>
                  <a:schemeClr val="tx1"/>
                </a:solidFill>
              </a:endParaRPr>
            </a:p>
          </p:txBody>
        </p:sp>
        <p:sp>
          <p:nvSpPr>
            <p:cNvPr id="178235" name="AutoShape 59"/>
            <p:cNvSpPr>
              <a:spLocks noChangeArrowheads="1"/>
            </p:cNvSpPr>
            <p:nvPr/>
          </p:nvSpPr>
          <p:spPr bwMode="auto">
            <a:xfrm>
              <a:off x="3696" y="3792"/>
              <a:ext cx="432" cy="384"/>
            </a:xfrm>
            <a:prstGeom prst="flowChartDocument">
              <a:avLst/>
            </a:prstGeom>
            <a:noFill/>
            <a:ln w="9525">
              <a:solidFill>
                <a:schemeClr val="tx1"/>
              </a:solidFill>
              <a:miter lim="800000"/>
              <a:headEnd/>
              <a:tailEnd/>
            </a:ln>
            <a:effectLst/>
          </p:spPr>
          <p:txBody>
            <a:bodyPr wrap="none" anchor="ctr"/>
            <a:lstStyle/>
            <a:p>
              <a:pPr algn="ctr">
                <a:spcBef>
                  <a:spcPct val="0"/>
                </a:spcBef>
              </a:pPr>
              <a:r>
                <a:rPr lang="en-US" sz="2400" b="0">
                  <a:solidFill>
                    <a:schemeClr val="tx1"/>
                  </a:solidFill>
                </a:rPr>
                <a:t>etc</a:t>
              </a:r>
            </a:p>
          </p:txBody>
        </p:sp>
        <p:sp>
          <p:nvSpPr>
            <p:cNvPr id="178236" name="Line 60"/>
            <p:cNvSpPr>
              <a:spLocks noChangeShapeType="1"/>
            </p:cNvSpPr>
            <p:nvPr/>
          </p:nvSpPr>
          <p:spPr bwMode="auto">
            <a:xfrm rot="11431338" flipH="1">
              <a:off x="1725" y="3333"/>
              <a:ext cx="720" cy="0"/>
            </a:xfrm>
            <a:prstGeom prst="line">
              <a:avLst/>
            </a:prstGeom>
            <a:noFill/>
            <a:ln w="101600">
              <a:solidFill>
                <a:schemeClr val="bg2"/>
              </a:solidFill>
              <a:round/>
              <a:headEnd/>
              <a:tailEnd type="triangle" w="sm" len="sm"/>
            </a:ln>
            <a:effectLst/>
          </p:spPr>
          <p:txBody>
            <a:bodyPr/>
            <a:lstStyle/>
            <a:p>
              <a:endParaRPr lang="de-DE"/>
            </a:p>
          </p:txBody>
        </p:sp>
        <p:grpSp>
          <p:nvGrpSpPr>
            <p:cNvPr id="15" name="Group 61"/>
            <p:cNvGrpSpPr>
              <a:grpSpLocks/>
            </p:cNvGrpSpPr>
            <p:nvPr/>
          </p:nvGrpSpPr>
          <p:grpSpPr bwMode="auto">
            <a:xfrm>
              <a:off x="4032" y="2160"/>
              <a:ext cx="1440" cy="288"/>
              <a:chOff x="4032" y="2160"/>
              <a:chExt cx="1440" cy="288"/>
            </a:xfrm>
          </p:grpSpPr>
          <p:grpSp>
            <p:nvGrpSpPr>
              <p:cNvPr id="16" name="Group 62"/>
              <p:cNvGrpSpPr>
                <a:grpSpLocks/>
              </p:cNvGrpSpPr>
              <p:nvPr/>
            </p:nvGrpSpPr>
            <p:grpSpPr bwMode="auto">
              <a:xfrm>
                <a:off x="4224" y="2160"/>
                <a:ext cx="210" cy="288"/>
                <a:chOff x="2784" y="2736"/>
                <a:chExt cx="240" cy="384"/>
              </a:xfrm>
            </p:grpSpPr>
            <p:sp>
              <p:nvSpPr>
                <p:cNvPr id="178239" name="Oval 63"/>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240" name="Rectangle 64"/>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grpSp>
            <p:nvGrpSpPr>
              <p:cNvPr id="17" name="Group 65"/>
              <p:cNvGrpSpPr>
                <a:grpSpLocks/>
              </p:cNvGrpSpPr>
              <p:nvPr/>
            </p:nvGrpSpPr>
            <p:grpSpPr bwMode="auto">
              <a:xfrm>
                <a:off x="5085" y="2160"/>
                <a:ext cx="211" cy="288"/>
                <a:chOff x="2784" y="2736"/>
                <a:chExt cx="240" cy="384"/>
              </a:xfrm>
            </p:grpSpPr>
            <p:sp>
              <p:nvSpPr>
                <p:cNvPr id="178242" name="Oval 66"/>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243" name="Rectangle 67"/>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grpSp>
            <p:nvGrpSpPr>
              <p:cNvPr id="18" name="Group 68"/>
              <p:cNvGrpSpPr>
                <a:grpSpLocks/>
              </p:cNvGrpSpPr>
              <p:nvPr/>
            </p:nvGrpSpPr>
            <p:grpSpPr bwMode="auto">
              <a:xfrm>
                <a:off x="4874" y="2160"/>
                <a:ext cx="211" cy="288"/>
                <a:chOff x="2784" y="2736"/>
                <a:chExt cx="240" cy="384"/>
              </a:xfrm>
            </p:grpSpPr>
            <p:sp>
              <p:nvSpPr>
                <p:cNvPr id="178245" name="Oval 69"/>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246" name="Rectangle 70"/>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grpSp>
            <p:nvGrpSpPr>
              <p:cNvPr id="19" name="Group 71"/>
              <p:cNvGrpSpPr>
                <a:grpSpLocks/>
              </p:cNvGrpSpPr>
              <p:nvPr/>
            </p:nvGrpSpPr>
            <p:grpSpPr bwMode="auto">
              <a:xfrm>
                <a:off x="4664" y="2160"/>
                <a:ext cx="210" cy="288"/>
                <a:chOff x="2784" y="2736"/>
                <a:chExt cx="240" cy="384"/>
              </a:xfrm>
            </p:grpSpPr>
            <p:sp>
              <p:nvSpPr>
                <p:cNvPr id="178248" name="Oval 72"/>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249" name="Rectangle 73"/>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grpSp>
            <p:nvGrpSpPr>
              <p:cNvPr id="20" name="Group 74"/>
              <p:cNvGrpSpPr>
                <a:grpSpLocks/>
              </p:cNvGrpSpPr>
              <p:nvPr/>
            </p:nvGrpSpPr>
            <p:grpSpPr bwMode="auto">
              <a:xfrm>
                <a:off x="4453" y="2160"/>
                <a:ext cx="211" cy="288"/>
                <a:chOff x="2784" y="2736"/>
                <a:chExt cx="240" cy="384"/>
              </a:xfrm>
            </p:grpSpPr>
            <p:sp>
              <p:nvSpPr>
                <p:cNvPr id="178251" name="Oval 75"/>
                <p:cNvSpPr>
                  <a:spLocks noChangeArrowheads="1"/>
                </p:cNvSpPr>
                <p:nvPr/>
              </p:nvSpPr>
              <p:spPr bwMode="auto">
                <a:xfrm>
                  <a:off x="2784" y="2736"/>
                  <a:ext cx="240" cy="384"/>
                </a:xfrm>
                <a:prstGeom prst="ellipse">
                  <a:avLst/>
                </a:prstGeom>
                <a:noFill/>
                <a:ln w="25400">
                  <a:solidFill>
                    <a:schemeClr val="tx1"/>
                  </a:solidFill>
                  <a:round/>
                  <a:headEnd/>
                  <a:tailEnd/>
                </a:ln>
                <a:effectLst/>
              </p:spPr>
              <p:txBody>
                <a:bodyPr wrap="none" anchor="ctr"/>
                <a:lstStyle/>
                <a:p>
                  <a:endParaRPr lang="de-DE"/>
                </a:p>
              </p:txBody>
            </p:sp>
            <p:sp>
              <p:nvSpPr>
                <p:cNvPr id="178252" name="Rectangle 76"/>
                <p:cNvSpPr>
                  <a:spLocks noChangeArrowheads="1"/>
                </p:cNvSpPr>
                <p:nvPr/>
              </p:nvSpPr>
              <p:spPr bwMode="auto">
                <a:xfrm>
                  <a:off x="2784" y="2736"/>
                  <a:ext cx="144" cy="384"/>
                </a:xfrm>
                <a:prstGeom prst="rect">
                  <a:avLst/>
                </a:prstGeom>
                <a:solidFill>
                  <a:schemeClr val="bg1"/>
                </a:solidFill>
                <a:ln w="9525">
                  <a:noFill/>
                  <a:miter lim="800000"/>
                  <a:headEnd/>
                  <a:tailEnd/>
                </a:ln>
                <a:effectLst/>
              </p:spPr>
              <p:txBody>
                <a:bodyPr wrap="none" anchor="ctr"/>
                <a:lstStyle/>
                <a:p>
                  <a:endParaRPr lang="de-DE"/>
                </a:p>
              </p:txBody>
            </p:sp>
          </p:grpSp>
          <p:sp>
            <p:nvSpPr>
              <p:cNvPr id="178253" name="AutoShape 77"/>
              <p:cNvSpPr>
                <a:spLocks noChangeArrowheads="1"/>
              </p:cNvSpPr>
              <p:nvPr/>
            </p:nvSpPr>
            <p:spPr bwMode="auto">
              <a:xfrm rot="16200000">
                <a:off x="4608" y="1584"/>
                <a:ext cx="288" cy="1440"/>
              </a:xfrm>
              <a:prstGeom prst="can">
                <a:avLst>
                  <a:gd name="adj" fmla="val 53125"/>
                </a:avLst>
              </a:prstGeom>
              <a:noFill/>
              <a:ln w="25400">
                <a:solidFill>
                  <a:schemeClr val="tx1"/>
                </a:solidFill>
                <a:round/>
                <a:headEnd/>
                <a:tailEnd/>
              </a:ln>
              <a:effectLst/>
            </p:spPr>
            <p:txBody>
              <a:bodyPr wrap="none" anchor="ctr"/>
              <a:lstStyle/>
              <a:p>
                <a:endParaRPr lang="de-DE"/>
              </a:p>
            </p:txBody>
          </p:sp>
        </p:grpSp>
        <p:sp>
          <p:nvSpPr>
            <p:cNvPr id="178254" name="Line 78"/>
            <p:cNvSpPr>
              <a:spLocks noChangeShapeType="1"/>
            </p:cNvSpPr>
            <p:nvPr/>
          </p:nvSpPr>
          <p:spPr bwMode="auto">
            <a:xfrm rot="20057402" flipH="1">
              <a:off x="1968" y="3648"/>
              <a:ext cx="480" cy="0"/>
            </a:xfrm>
            <a:prstGeom prst="line">
              <a:avLst/>
            </a:prstGeom>
            <a:noFill/>
            <a:ln w="101600">
              <a:solidFill>
                <a:schemeClr val="bg2"/>
              </a:solidFill>
              <a:round/>
              <a:headEnd/>
              <a:tailEnd type="triangle" w="sm" len="sm"/>
            </a:ln>
            <a:effectLst/>
          </p:spPr>
          <p:txBody>
            <a:bodyPr/>
            <a:lstStyle/>
            <a:p>
              <a:endParaRPr lang="de-DE"/>
            </a:p>
          </p:txBody>
        </p:sp>
        <p:sp>
          <p:nvSpPr>
            <p:cNvPr id="178255" name="Line 79"/>
            <p:cNvSpPr>
              <a:spLocks noChangeShapeType="1"/>
            </p:cNvSpPr>
            <p:nvPr/>
          </p:nvSpPr>
          <p:spPr bwMode="auto">
            <a:xfrm rot="1542598">
              <a:off x="3216" y="3648"/>
              <a:ext cx="480" cy="0"/>
            </a:xfrm>
            <a:prstGeom prst="line">
              <a:avLst/>
            </a:prstGeom>
            <a:noFill/>
            <a:ln w="101600">
              <a:solidFill>
                <a:schemeClr val="bg2"/>
              </a:solidFill>
              <a:round/>
              <a:headEnd/>
              <a:tailEnd type="triangle" w="sm" len="sm"/>
            </a:ln>
            <a:effectLst/>
          </p:spPr>
          <p:txBody>
            <a:bodyPr/>
            <a:lstStyle/>
            <a:p>
              <a:endParaRPr lang="de-DE"/>
            </a:p>
          </p:txBody>
        </p:sp>
        <p:sp>
          <p:nvSpPr>
            <p:cNvPr id="178256" name="Line 80"/>
            <p:cNvSpPr>
              <a:spLocks noChangeShapeType="1"/>
            </p:cNvSpPr>
            <p:nvPr/>
          </p:nvSpPr>
          <p:spPr bwMode="auto">
            <a:xfrm rot="-5400000" flipH="1" flipV="1">
              <a:off x="2712" y="3720"/>
              <a:ext cx="240" cy="0"/>
            </a:xfrm>
            <a:prstGeom prst="line">
              <a:avLst/>
            </a:prstGeom>
            <a:noFill/>
            <a:ln w="101600">
              <a:solidFill>
                <a:schemeClr val="bg2"/>
              </a:solidFill>
              <a:round/>
              <a:headEnd/>
              <a:tailEnd type="triangle" w="sm" len="sm"/>
            </a:ln>
            <a:effectLst/>
          </p:spPr>
          <p:txBody>
            <a:bodyPr/>
            <a:lstStyle/>
            <a:p>
              <a:endParaRPr lang="de-DE"/>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457200" indent="-457200">
              <a:buFont typeface="+mj-lt"/>
              <a:buAutoNum type="arabicPeriod"/>
            </a:pPr>
            <a:r>
              <a:rPr lang="de-DE" dirty="0" err="1" smtClean="0">
                <a:solidFill>
                  <a:schemeClr val="bg1">
                    <a:lumMod val="65000"/>
                  </a:schemeClr>
                </a:solidFill>
              </a:rPr>
              <a:t>Applications</a:t>
            </a:r>
            <a:endParaRPr lang="de-DE" dirty="0" smtClean="0">
              <a:solidFill>
                <a:schemeClr val="bg1">
                  <a:lumMod val="65000"/>
                </a:schemeClr>
              </a:solidFill>
            </a:endParaRPr>
          </a:p>
          <a:p>
            <a:pPr marL="457200" indent="-457200">
              <a:buFont typeface="+mj-lt"/>
              <a:buAutoNum type="arabicPeriod"/>
            </a:pPr>
            <a:endParaRPr lang="en-US" dirty="0" smtClean="0">
              <a:solidFill>
                <a:srgbClr val="FF8F43"/>
              </a:solidFill>
            </a:endParaRPr>
          </a:p>
          <a:p>
            <a:pPr marL="457200" indent="-457200">
              <a:buFont typeface="+mj-lt"/>
              <a:buAutoNum type="arabicPeriod"/>
            </a:pPr>
            <a:r>
              <a:rPr lang="de-DE" dirty="0" smtClean="0">
                <a:solidFill>
                  <a:srgbClr val="FF8F43"/>
                </a:solidFill>
              </a:rPr>
              <a:t>Sample </a:t>
            </a:r>
            <a:r>
              <a:rPr lang="de-DE" dirty="0" err="1" smtClean="0">
                <a:solidFill>
                  <a:srgbClr val="FF8F43"/>
                </a:solidFill>
              </a:rPr>
              <a:t>Computation</a:t>
            </a:r>
            <a:endParaRPr lang="de-DE" dirty="0" smtClean="0">
              <a:solidFill>
                <a:srgbClr val="FF8F43"/>
              </a:solidFill>
            </a:endParaRPr>
          </a:p>
          <a:p>
            <a:pPr marL="457200" indent="-457200">
              <a:buFont typeface="+mj-lt"/>
              <a:buAutoNum type="arabicPeriod"/>
            </a:pPr>
            <a:endParaRPr lang="de-DE" dirty="0" smtClean="0"/>
          </a:p>
          <a:p>
            <a:pPr marL="457200" indent="-457200">
              <a:buFont typeface="+mj-lt"/>
              <a:buAutoNum type="arabicPeriod"/>
            </a:pPr>
            <a:r>
              <a:rPr lang="de-DE" dirty="0" smtClean="0"/>
              <a:t>Sample Maintenance</a:t>
            </a:r>
          </a:p>
          <a:p>
            <a:pPr marL="457200" indent="-457200">
              <a:buFont typeface="+mj-lt"/>
              <a:buAutoNum type="arabicPeriod"/>
            </a:pPr>
            <a:endParaRPr lang="de-DE" dirty="0" smtClean="0"/>
          </a:p>
          <a:p>
            <a:pPr marL="457200" indent="-457200">
              <a:buFont typeface="+mj-lt"/>
              <a:buAutoNum type="arabicPeriod"/>
            </a:pPr>
            <a:r>
              <a:rPr lang="de-DE" dirty="0" smtClean="0"/>
              <a:t>The </a:t>
            </a:r>
            <a:r>
              <a:rPr lang="de-DE" dirty="0" err="1" smtClean="0"/>
              <a:t>Whole</a:t>
            </a:r>
            <a:r>
              <a:rPr lang="de-DE" dirty="0" smtClean="0"/>
              <a:t> Picture</a:t>
            </a:r>
          </a:p>
          <a:p>
            <a:pPr marL="457200" indent="-457200">
              <a:buFont typeface="+mj-lt"/>
              <a:buAutoNum type="arabicPeriod"/>
            </a:pPr>
            <a:endParaRPr lang="de-DE" dirty="0" smtClean="0"/>
          </a:p>
          <a:p>
            <a:pPr marL="457200" indent="-457200">
              <a:buFont typeface="+mj-lt"/>
              <a:buAutoNum type="arabicPeriod"/>
            </a:pPr>
            <a:r>
              <a:rPr lang="de-DE" dirty="0" err="1" smtClean="0"/>
              <a:t>Conclusion</a:t>
            </a:r>
            <a:endParaRPr lang="de-DE" dirty="0" smtClean="0"/>
          </a:p>
          <a:p>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Option 1: Query Sampling</a:t>
            </a:r>
            <a:endParaRPr lang="de-DE" dirty="0"/>
          </a:p>
        </p:txBody>
      </p:sp>
      <p:sp>
        <p:nvSpPr>
          <p:cNvPr id="3" name="Inhaltsplatzhalter 2"/>
          <p:cNvSpPr>
            <a:spLocks noGrp="1"/>
          </p:cNvSpPr>
          <p:nvPr>
            <p:ph idx="1"/>
          </p:nvPr>
        </p:nvSpPr>
        <p:spPr>
          <a:xfrm>
            <a:off x="268273" y="3500438"/>
            <a:ext cx="4946669" cy="3071834"/>
          </a:xfrm>
        </p:spPr>
        <p:txBody>
          <a:bodyPr/>
          <a:lstStyle/>
          <a:p>
            <a:r>
              <a:rPr lang="de-DE" dirty="0" smtClean="0"/>
              <a:t>Advantages</a:t>
            </a:r>
          </a:p>
          <a:p>
            <a:pPr lvl="1"/>
            <a:r>
              <a:rPr lang="de-DE" dirty="0" err="1" smtClean="0"/>
              <a:t>No</a:t>
            </a:r>
            <a:r>
              <a:rPr lang="de-DE" dirty="0" smtClean="0"/>
              <a:t> </a:t>
            </a:r>
            <a:r>
              <a:rPr lang="de-DE" dirty="0" err="1" smtClean="0"/>
              <a:t>impact</a:t>
            </a:r>
            <a:r>
              <a:rPr lang="de-DE" dirty="0" smtClean="0"/>
              <a:t> on traditional </a:t>
            </a:r>
            <a:r>
              <a:rPr lang="de-DE" dirty="0" err="1" smtClean="0"/>
              <a:t>query</a:t>
            </a:r>
            <a:r>
              <a:rPr lang="de-DE" dirty="0" smtClean="0"/>
              <a:t> </a:t>
            </a:r>
            <a:br>
              <a:rPr lang="de-DE" dirty="0" smtClean="0"/>
            </a:br>
            <a:r>
              <a:rPr lang="de-DE" dirty="0" err="1" smtClean="0"/>
              <a:t>processing</a:t>
            </a:r>
            <a:endParaRPr lang="de-DE" dirty="0" smtClean="0"/>
          </a:p>
          <a:p>
            <a:pPr lvl="1"/>
            <a:r>
              <a:rPr lang="de-DE" dirty="0" err="1" smtClean="0"/>
              <a:t>No</a:t>
            </a:r>
            <a:r>
              <a:rPr lang="de-DE" dirty="0" smtClean="0"/>
              <a:t> </a:t>
            </a:r>
            <a:r>
              <a:rPr lang="de-DE" dirty="0" err="1" smtClean="0"/>
              <a:t>storage</a:t>
            </a:r>
            <a:r>
              <a:rPr lang="de-DE" dirty="0" smtClean="0"/>
              <a:t> </a:t>
            </a:r>
            <a:r>
              <a:rPr lang="de-DE" dirty="0" err="1" smtClean="0"/>
              <a:t>requirements</a:t>
            </a:r>
            <a:endParaRPr lang="de-DE" dirty="0" smtClean="0"/>
          </a:p>
          <a:p>
            <a:r>
              <a:rPr lang="de-DE" dirty="0" err="1" smtClean="0"/>
              <a:t>Disadvantages</a:t>
            </a:r>
            <a:endParaRPr lang="de-DE" dirty="0" smtClean="0"/>
          </a:p>
          <a:p>
            <a:pPr lvl="1"/>
            <a:r>
              <a:rPr lang="de-DE" dirty="0" smtClean="0">
                <a:sym typeface="Wingdings" pitchFamily="2" charset="2"/>
              </a:rPr>
              <a:t>Sampling </a:t>
            </a:r>
            <a:r>
              <a:rPr lang="de-DE" dirty="0" err="1" smtClean="0">
                <a:sym typeface="Wingdings" pitchFamily="2" charset="2"/>
              </a:rPr>
              <a:t>step</a:t>
            </a:r>
            <a:r>
              <a:rPr lang="de-DE" dirty="0" smtClean="0">
                <a:sym typeface="Wingdings" pitchFamily="2" charset="2"/>
              </a:rPr>
              <a:t> </a:t>
            </a:r>
            <a:r>
              <a:rPr lang="de-DE" dirty="0" err="1" smtClean="0">
                <a:sym typeface="Wingdings" pitchFamily="2" charset="2"/>
              </a:rPr>
              <a:t>is</a:t>
            </a:r>
            <a:r>
              <a:rPr lang="de-DE" dirty="0" smtClean="0">
                <a:sym typeface="Wingdings" pitchFamily="2" charset="2"/>
              </a:rPr>
              <a:t> expensive</a:t>
            </a:r>
            <a:endParaRPr lang="de-DE" dirty="0" smtClean="0"/>
          </a:p>
          <a:p>
            <a:pPr lvl="1"/>
            <a:r>
              <a:rPr lang="de-DE" dirty="0" smtClean="0"/>
              <a:t>Supports </a:t>
            </a:r>
            <a:r>
              <a:rPr lang="de-DE" dirty="0" err="1" smtClean="0"/>
              <a:t>only</a:t>
            </a:r>
            <a:r>
              <a:rPr lang="de-DE" dirty="0" smtClean="0"/>
              <a:t> simple </a:t>
            </a:r>
            <a:r>
              <a:rPr lang="de-DE" dirty="0" err="1" smtClean="0"/>
              <a:t>queries</a:t>
            </a:r>
            <a:endParaRPr lang="de-DE" dirty="0" smtClean="0"/>
          </a:p>
          <a:p>
            <a:pPr lvl="1"/>
            <a:r>
              <a:rPr lang="de-DE" dirty="0" err="1" smtClean="0"/>
              <a:t>Cannot</a:t>
            </a:r>
            <a:r>
              <a:rPr lang="de-DE" dirty="0" smtClean="0"/>
              <a:t> handle </a:t>
            </a:r>
            <a:r>
              <a:rPr lang="de-DE" dirty="0" err="1" smtClean="0"/>
              <a:t>data</a:t>
            </a:r>
            <a:r>
              <a:rPr lang="de-DE" dirty="0" smtClean="0"/>
              <a:t> </a:t>
            </a:r>
            <a:r>
              <a:rPr lang="de-DE" dirty="0" err="1" smtClean="0"/>
              <a:t>skew</a:t>
            </a:r>
            <a:endParaRPr lang="de-DE" dirty="0" smtClean="0"/>
          </a:p>
        </p:txBody>
      </p:sp>
      <p:grpSp>
        <p:nvGrpSpPr>
          <p:cNvPr id="118" name="Approximate"/>
          <p:cNvGrpSpPr/>
          <p:nvPr/>
        </p:nvGrpSpPr>
        <p:grpSpPr>
          <a:xfrm>
            <a:off x="6000760" y="1357299"/>
            <a:ext cx="2140082" cy="1656345"/>
            <a:chOff x="6003818" y="1370569"/>
            <a:chExt cx="2140082" cy="1656345"/>
          </a:xfrm>
        </p:grpSpPr>
        <p:sp>
          <p:nvSpPr>
            <p:cNvPr id="9" name="Rechteck 8"/>
            <p:cNvSpPr/>
            <p:nvPr/>
          </p:nvSpPr>
          <p:spPr>
            <a:xfrm>
              <a:off x="6575322" y="1370569"/>
              <a:ext cx="1497140" cy="584775"/>
            </a:xfrm>
            <a:prstGeom prst="rect">
              <a:avLst/>
            </a:prstGeom>
          </p:spPr>
          <p:txBody>
            <a:bodyPr wrap="none">
              <a:spAutoFit/>
            </a:bodyPr>
            <a:lstStyle/>
            <a:p>
              <a:r>
                <a:rPr lang="de-DE" sz="1600" b="0" dirty="0" err="1" smtClean="0">
                  <a:solidFill>
                    <a:srgbClr val="001D4B"/>
                  </a:solidFill>
                  <a:latin typeface="+mn-lt"/>
                </a:rPr>
                <a:t>Approximate</a:t>
              </a:r>
              <a:endParaRPr lang="de-DE" sz="1600" b="0" dirty="0" smtClean="0">
                <a:solidFill>
                  <a:srgbClr val="001D4B"/>
                </a:solidFill>
                <a:latin typeface="+mn-lt"/>
              </a:endParaRPr>
            </a:p>
            <a:p>
              <a:r>
                <a:rPr lang="de-DE" sz="1600" b="0" dirty="0" err="1" smtClean="0">
                  <a:solidFill>
                    <a:srgbClr val="001D4B"/>
                  </a:solidFill>
                  <a:latin typeface="+mn-lt"/>
                </a:rPr>
                <a:t>queries</a:t>
              </a:r>
              <a:endParaRPr lang="de-DE" sz="1600" b="0" dirty="0" smtClean="0">
                <a:solidFill>
                  <a:srgbClr val="001D4B"/>
                </a:solidFill>
                <a:latin typeface="+mn-lt"/>
              </a:endParaRPr>
            </a:p>
          </p:txBody>
        </p:sp>
        <p:sp>
          <p:nvSpPr>
            <p:cNvPr id="10" name="Rechteck 9"/>
            <p:cNvSpPr/>
            <p:nvPr/>
          </p:nvSpPr>
          <p:spPr>
            <a:xfrm>
              <a:off x="6646760" y="2442139"/>
              <a:ext cx="1497140" cy="584775"/>
            </a:xfrm>
            <a:prstGeom prst="rect">
              <a:avLst/>
            </a:prstGeom>
          </p:spPr>
          <p:txBody>
            <a:bodyPr wrap="none">
              <a:spAutoFit/>
            </a:bodyPr>
            <a:lstStyle/>
            <a:p>
              <a:r>
                <a:rPr lang="de-DE" sz="1600" b="0" dirty="0" err="1" smtClean="0">
                  <a:solidFill>
                    <a:srgbClr val="001D4B"/>
                  </a:solidFill>
                  <a:latin typeface="Verdana"/>
                </a:rPr>
                <a:t>Approximate</a:t>
              </a:r>
              <a:endParaRPr lang="de-DE" sz="1600" b="0" dirty="0" smtClean="0">
                <a:solidFill>
                  <a:srgbClr val="001D4B"/>
                </a:solidFill>
                <a:latin typeface="Verdana"/>
              </a:endParaRPr>
            </a:p>
            <a:p>
              <a:r>
                <a:rPr lang="de-DE" sz="1600" b="0" dirty="0" err="1" smtClean="0">
                  <a:solidFill>
                    <a:srgbClr val="001D4B"/>
                  </a:solidFill>
                  <a:latin typeface="+mn-lt"/>
                </a:rPr>
                <a:t>results</a:t>
              </a:r>
              <a:endParaRPr lang="de-DE" sz="1600" b="0" dirty="0" smtClean="0">
                <a:solidFill>
                  <a:srgbClr val="001D4B"/>
                </a:solidFill>
                <a:latin typeface="+mn-lt"/>
              </a:endParaRPr>
            </a:p>
          </p:txBody>
        </p:sp>
        <p:cxnSp>
          <p:nvCxnSpPr>
            <p:cNvPr id="11" name="Gerade Verbindung mit Pfeil 10"/>
            <p:cNvCxnSpPr>
              <a:endCxn id="25" idx="3"/>
            </p:cNvCxnSpPr>
            <p:nvPr/>
          </p:nvCxnSpPr>
          <p:spPr bwMode="auto">
            <a:xfrm rot="10800000">
              <a:off x="6003818" y="1584884"/>
              <a:ext cx="571504"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17" name="Gerade Verbindung mit Pfeil 16"/>
            <p:cNvCxnSpPr>
              <a:stCxn id="26" idx="3"/>
            </p:cNvCxnSpPr>
            <p:nvPr/>
          </p:nvCxnSpPr>
          <p:spPr bwMode="auto">
            <a:xfrm>
              <a:off x="6003818" y="2656454"/>
              <a:ext cx="642942"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grpSp>
      <p:grpSp>
        <p:nvGrpSpPr>
          <p:cNvPr id="119" name="DBMS"/>
          <p:cNvGrpSpPr/>
          <p:nvPr/>
        </p:nvGrpSpPr>
        <p:grpSpPr>
          <a:xfrm>
            <a:off x="1003158" y="1000108"/>
            <a:ext cx="5357850" cy="2214579"/>
            <a:chOff x="928662" y="2915662"/>
            <a:chExt cx="5357850" cy="2214579"/>
          </a:xfrm>
        </p:grpSpPr>
        <p:sp>
          <p:nvSpPr>
            <p:cNvPr id="4" name="Zylinder 3"/>
            <p:cNvSpPr/>
            <p:nvPr/>
          </p:nvSpPr>
          <p:spPr bwMode="auto">
            <a:xfrm>
              <a:off x="2648018" y="3071810"/>
              <a:ext cx="1357322" cy="1928826"/>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001D4B"/>
                  </a:solidFill>
                  <a:effectLst/>
                  <a:latin typeface="+mn-lt"/>
                </a:rPr>
                <a:t>Base </a:t>
              </a:r>
              <a:r>
                <a:rPr kumimoji="0" lang="de-DE" sz="2000" b="1" i="0" u="none" strike="noStrike" cap="none" normalizeH="0" baseline="0" dirty="0" err="1" smtClean="0">
                  <a:ln>
                    <a:noFill/>
                  </a:ln>
                  <a:solidFill>
                    <a:srgbClr val="001D4B"/>
                  </a:solidFill>
                  <a:effectLst/>
                  <a:latin typeface="+mn-lt"/>
                </a:rPr>
                <a:t>data</a:t>
              </a:r>
              <a:endParaRPr kumimoji="0" lang="de-DE" sz="2000" b="1" i="0" u="none" strike="noStrike" cap="none" normalizeH="0" baseline="0" dirty="0" smtClean="0">
                <a:ln>
                  <a:noFill/>
                </a:ln>
                <a:solidFill>
                  <a:srgbClr val="001D4B"/>
                </a:solidFill>
                <a:effectLst/>
                <a:latin typeface="+mn-lt"/>
              </a:endParaRPr>
            </a:p>
          </p:txBody>
        </p:sp>
        <p:sp>
          <p:nvSpPr>
            <p:cNvPr id="78" name="Rechteck 77"/>
            <p:cNvSpPr/>
            <p:nvPr/>
          </p:nvSpPr>
          <p:spPr bwMode="auto">
            <a:xfrm>
              <a:off x="2290828" y="2915662"/>
              <a:ext cx="3995684" cy="2214579"/>
            </a:xfrm>
            <a:prstGeom prst="rect">
              <a:avLst/>
            </a:prstGeom>
            <a:noFill/>
            <a:ln w="1587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rgbClr val="001D4B"/>
                </a:solidFill>
                <a:effectLst/>
                <a:latin typeface="+mn-lt"/>
              </a:endParaRPr>
            </a:p>
          </p:txBody>
        </p:sp>
        <p:sp>
          <p:nvSpPr>
            <p:cNvPr id="81" name="Rechteck 80"/>
            <p:cNvSpPr/>
            <p:nvPr/>
          </p:nvSpPr>
          <p:spPr>
            <a:xfrm>
              <a:off x="928662" y="4256760"/>
              <a:ext cx="1024640" cy="338554"/>
            </a:xfrm>
            <a:prstGeom prst="rect">
              <a:avLst/>
            </a:prstGeom>
          </p:spPr>
          <p:txBody>
            <a:bodyPr wrap="none">
              <a:spAutoFit/>
            </a:bodyPr>
            <a:lstStyle/>
            <a:p>
              <a:r>
                <a:rPr lang="de-DE" sz="1600" b="0" dirty="0" smtClean="0">
                  <a:solidFill>
                    <a:srgbClr val="001D4B"/>
                  </a:solidFill>
                  <a:latin typeface="+mn-lt"/>
                </a:rPr>
                <a:t>Updates</a:t>
              </a:r>
            </a:p>
          </p:txBody>
        </p:sp>
        <p:sp>
          <p:nvSpPr>
            <p:cNvPr id="82" name="Rechteck 81"/>
            <p:cNvSpPr/>
            <p:nvPr/>
          </p:nvSpPr>
          <p:spPr>
            <a:xfrm>
              <a:off x="950940" y="3509242"/>
              <a:ext cx="971741" cy="338554"/>
            </a:xfrm>
            <a:prstGeom prst="rect">
              <a:avLst/>
            </a:prstGeom>
          </p:spPr>
          <p:txBody>
            <a:bodyPr wrap="none">
              <a:spAutoFit/>
            </a:bodyPr>
            <a:lstStyle/>
            <a:p>
              <a:r>
                <a:rPr lang="de-DE" sz="1600" b="0" dirty="0" err="1" smtClean="0">
                  <a:solidFill>
                    <a:srgbClr val="001D4B"/>
                  </a:solidFill>
                  <a:latin typeface="Verdana"/>
                </a:rPr>
                <a:t>Queries</a:t>
              </a:r>
              <a:endParaRPr lang="de-DE" sz="1600" b="0" dirty="0" smtClean="0">
                <a:solidFill>
                  <a:srgbClr val="001D4B"/>
                </a:solidFill>
                <a:latin typeface="+mn-lt"/>
              </a:endParaRPr>
            </a:p>
          </p:txBody>
        </p:sp>
        <p:cxnSp>
          <p:nvCxnSpPr>
            <p:cNvPr id="83" name="Gerade Verbindung mit Pfeil 82"/>
            <p:cNvCxnSpPr/>
            <p:nvPr/>
          </p:nvCxnSpPr>
          <p:spPr bwMode="auto">
            <a:xfrm>
              <a:off x="1980568" y="3643314"/>
              <a:ext cx="662606"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84" name="Gerade Verbindung mit Pfeil 83"/>
            <p:cNvCxnSpPr/>
            <p:nvPr/>
          </p:nvCxnSpPr>
          <p:spPr bwMode="auto">
            <a:xfrm rot="10800000">
              <a:off x="1980568" y="3786190"/>
              <a:ext cx="662606"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85" name="Gerade Verbindung mit Pfeil 84"/>
            <p:cNvCxnSpPr/>
            <p:nvPr/>
          </p:nvCxnSpPr>
          <p:spPr bwMode="auto">
            <a:xfrm>
              <a:off x="1980568" y="4429132"/>
              <a:ext cx="662606"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grpSp>
      <p:grpSp>
        <p:nvGrpSpPr>
          <p:cNvPr id="120" name="Sampling scheme"/>
          <p:cNvGrpSpPr/>
          <p:nvPr/>
        </p:nvGrpSpPr>
        <p:grpSpPr>
          <a:xfrm>
            <a:off x="4074992" y="1299132"/>
            <a:ext cx="1928826" cy="571504"/>
            <a:chOff x="4000496" y="3214686"/>
            <a:chExt cx="1928826" cy="571504"/>
          </a:xfrm>
        </p:grpSpPr>
        <p:sp>
          <p:nvSpPr>
            <p:cNvPr id="25" name="Rechteck 24"/>
            <p:cNvSpPr/>
            <p:nvPr/>
          </p:nvSpPr>
          <p:spPr bwMode="auto">
            <a:xfrm>
              <a:off x="4643438" y="3214686"/>
              <a:ext cx="1285884" cy="571504"/>
            </a:xfrm>
            <a:prstGeom prst="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600" b="0" dirty="0" smtClean="0">
                  <a:solidFill>
                    <a:srgbClr val="001D4B"/>
                  </a:solidFill>
                  <a:latin typeface="+mn-lt"/>
                </a:rPr>
                <a:t>Sampling</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err="1" smtClean="0">
                  <a:ln>
                    <a:noFill/>
                  </a:ln>
                  <a:solidFill>
                    <a:srgbClr val="001D4B"/>
                  </a:solidFill>
                  <a:effectLst/>
                  <a:latin typeface="+mn-lt"/>
                </a:rPr>
                <a:t>step</a:t>
              </a:r>
              <a:endParaRPr kumimoji="0" lang="de-DE" sz="1600" b="0" i="0" u="none" strike="noStrike" cap="none" normalizeH="0" baseline="0" dirty="0" smtClean="0">
                <a:ln>
                  <a:noFill/>
                </a:ln>
                <a:solidFill>
                  <a:srgbClr val="001D4B"/>
                </a:solidFill>
                <a:effectLst/>
                <a:latin typeface="+mn-lt"/>
              </a:endParaRPr>
            </a:p>
          </p:txBody>
        </p:sp>
        <p:cxnSp>
          <p:nvCxnSpPr>
            <p:cNvPr id="99" name="Gerade Verbindung mit Pfeil 98"/>
            <p:cNvCxnSpPr>
              <a:endCxn id="25" idx="1"/>
            </p:cNvCxnSpPr>
            <p:nvPr/>
          </p:nvCxnSpPr>
          <p:spPr bwMode="auto">
            <a:xfrm>
              <a:off x="4000496" y="3500438"/>
              <a:ext cx="642942"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grpSp>
      <p:grpSp>
        <p:nvGrpSpPr>
          <p:cNvPr id="121" name="Estimator"/>
          <p:cNvGrpSpPr/>
          <p:nvPr/>
        </p:nvGrpSpPr>
        <p:grpSpPr>
          <a:xfrm>
            <a:off x="4717934" y="1871430"/>
            <a:ext cx="1285884" cy="1070776"/>
            <a:chOff x="4643438" y="3786984"/>
            <a:chExt cx="1285884" cy="1070776"/>
          </a:xfrm>
        </p:grpSpPr>
        <p:sp>
          <p:nvSpPr>
            <p:cNvPr id="26" name="Rechteck 25"/>
            <p:cNvSpPr/>
            <p:nvPr/>
          </p:nvSpPr>
          <p:spPr bwMode="auto">
            <a:xfrm>
              <a:off x="4643438" y="4286256"/>
              <a:ext cx="1285884" cy="571504"/>
            </a:xfrm>
            <a:prstGeom prst="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600" b="0" dirty="0" err="1" smtClean="0">
                  <a:solidFill>
                    <a:srgbClr val="001D4B"/>
                  </a:solidFill>
                  <a:latin typeface="+mn-lt"/>
                </a:rPr>
                <a:t>Estimation</a:t>
              </a:r>
              <a:endParaRPr lang="de-DE" sz="1600" b="0" dirty="0" smtClean="0">
                <a:solidFill>
                  <a:srgbClr val="001D4B"/>
                </a:solidFill>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err="1" smtClean="0">
                  <a:ln>
                    <a:noFill/>
                  </a:ln>
                  <a:solidFill>
                    <a:srgbClr val="001D4B"/>
                  </a:solidFill>
                  <a:effectLst/>
                  <a:latin typeface="+mn-lt"/>
                </a:rPr>
                <a:t>step</a:t>
              </a:r>
              <a:endParaRPr kumimoji="0" lang="de-DE" sz="1600" b="0" i="0" u="none" strike="noStrike" cap="none" normalizeH="0" baseline="0" dirty="0" smtClean="0">
                <a:ln>
                  <a:noFill/>
                </a:ln>
                <a:solidFill>
                  <a:srgbClr val="001D4B"/>
                </a:solidFill>
                <a:effectLst/>
                <a:latin typeface="+mn-lt"/>
              </a:endParaRPr>
            </a:p>
          </p:txBody>
        </p:sp>
        <p:cxnSp>
          <p:nvCxnSpPr>
            <p:cNvPr id="104" name="Gerade Verbindung mit Pfeil 103"/>
            <p:cNvCxnSpPr>
              <a:stCxn id="25" idx="2"/>
              <a:endCxn id="26" idx="0"/>
            </p:cNvCxnSpPr>
            <p:nvPr/>
          </p:nvCxnSpPr>
          <p:spPr bwMode="auto">
            <a:xfrm rot="5400000">
              <a:off x="5036347" y="4036223"/>
              <a:ext cx="500066"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grpSp>
      <p:graphicFrame>
        <p:nvGraphicFramePr>
          <p:cNvPr id="125" name="Diagramm 124"/>
          <p:cNvGraphicFramePr/>
          <p:nvPr/>
        </p:nvGraphicFramePr>
        <p:xfrm>
          <a:off x="5429256" y="3429000"/>
          <a:ext cx="3600000" cy="324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Option 2: </a:t>
            </a:r>
            <a:r>
              <a:rPr lang="de-DE" dirty="0" err="1" smtClean="0"/>
              <a:t>Materialized</a:t>
            </a:r>
            <a:r>
              <a:rPr lang="de-DE" dirty="0" smtClean="0"/>
              <a:t> Sampling</a:t>
            </a:r>
            <a:endParaRPr lang="de-DE" dirty="0"/>
          </a:p>
        </p:txBody>
      </p:sp>
      <p:grpSp>
        <p:nvGrpSpPr>
          <p:cNvPr id="117" name="Gruppieren 116"/>
          <p:cNvGrpSpPr/>
          <p:nvPr/>
        </p:nvGrpSpPr>
        <p:grpSpPr>
          <a:xfrm>
            <a:off x="288778" y="1000108"/>
            <a:ext cx="8426626" cy="3214711"/>
            <a:chOff x="288778" y="1000108"/>
            <a:chExt cx="8426626" cy="3214711"/>
          </a:xfrm>
        </p:grpSpPr>
        <p:cxnSp>
          <p:nvCxnSpPr>
            <p:cNvPr id="7" name="Gerade Verbindung mit Pfeil 6"/>
            <p:cNvCxnSpPr>
              <a:endCxn id="42" idx="3"/>
            </p:cNvCxnSpPr>
            <p:nvPr/>
          </p:nvCxnSpPr>
          <p:spPr bwMode="auto">
            <a:xfrm rot="5400000" flipH="1" flipV="1">
              <a:off x="4001966" y="3286918"/>
              <a:ext cx="1002514" cy="794"/>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10" name="Zylinder 9"/>
            <p:cNvSpPr/>
            <p:nvPr/>
          </p:nvSpPr>
          <p:spPr bwMode="auto">
            <a:xfrm>
              <a:off x="2146166" y="1142984"/>
              <a:ext cx="1357322" cy="1928826"/>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001D4B"/>
                  </a:solidFill>
                  <a:effectLst/>
                  <a:latin typeface="+mn-lt"/>
                </a:rPr>
                <a:t>Base </a:t>
              </a:r>
              <a:r>
                <a:rPr kumimoji="0" lang="de-DE" sz="2000" b="1" i="0" u="none" strike="noStrike" cap="none" normalizeH="0" baseline="0" dirty="0" err="1" smtClean="0">
                  <a:ln>
                    <a:noFill/>
                  </a:ln>
                  <a:solidFill>
                    <a:srgbClr val="001D4B"/>
                  </a:solidFill>
                  <a:effectLst/>
                  <a:latin typeface="+mn-lt"/>
                </a:rPr>
                <a:t>data</a:t>
              </a:r>
              <a:endParaRPr kumimoji="0" lang="de-DE" sz="2000" b="1" i="0" u="none" strike="noStrike" cap="none" normalizeH="0" baseline="0" dirty="0" smtClean="0">
                <a:ln>
                  <a:noFill/>
                </a:ln>
                <a:solidFill>
                  <a:srgbClr val="001D4B"/>
                </a:solidFill>
                <a:effectLst/>
                <a:latin typeface="+mn-lt"/>
              </a:endParaRPr>
            </a:p>
          </p:txBody>
        </p:sp>
        <p:sp>
          <p:nvSpPr>
            <p:cNvPr id="11" name="Rechteck 10"/>
            <p:cNvSpPr/>
            <p:nvPr/>
          </p:nvSpPr>
          <p:spPr bwMode="auto">
            <a:xfrm>
              <a:off x="1574662" y="1000108"/>
              <a:ext cx="5286412" cy="3214711"/>
            </a:xfrm>
            <a:prstGeom prst="rect">
              <a:avLst/>
            </a:prstGeom>
            <a:noFill/>
            <a:ln w="1587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rgbClr val="001D4B"/>
                </a:solidFill>
                <a:effectLst/>
                <a:latin typeface="+mn-lt"/>
              </a:endParaRPr>
            </a:p>
          </p:txBody>
        </p:sp>
        <p:sp>
          <p:nvSpPr>
            <p:cNvPr id="13" name="Rechteck 12"/>
            <p:cNvSpPr/>
            <p:nvPr/>
          </p:nvSpPr>
          <p:spPr>
            <a:xfrm>
              <a:off x="288778" y="1590248"/>
              <a:ext cx="971741" cy="338554"/>
            </a:xfrm>
            <a:prstGeom prst="rect">
              <a:avLst/>
            </a:prstGeom>
          </p:spPr>
          <p:txBody>
            <a:bodyPr wrap="none">
              <a:spAutoFit/>
            </a:bodyPr>
            <a:lstStyle/>
            <a:p>
              <a:r>
                <a:rPr lang="de-DE" sz="1600" b="0" dirty="0" err="1" smtClean="0">
                  <a:solidFill>
                    <a:srgbClr val="001D4B"/>
                  </a:solidFill>
                  <a:latin typeface="Verdana"/>
                </a:rPr>
                <a:t>Queries</a:t>
              </a:r>
              <a:endParaRPr lang="de-DE" sz="1600" b="0" dirty="0" smtClean="0">
                <a:solidFill>
                  <a:srgbClr val="001D4B"/>
                </a:solidFill>
                <a:latin typeface="+mn-lt"/>
              </a:endParaRPr>
            </a:p>
          </p:txBody>
        </p:sp>
        <p:cxnSp>
          <p:nvCxnSpPr>
            <p:cNvPr id="14" name="Gerade Verbindung mit Pfeil 13"/>
            <p:cNvCxnSpPr/>
            <p:nvPr/>
          </p:nvCxnSpPr>
          <p:spPr bwMode="auto">
            <a:xfrm>
              <a:off x="1288910" y="1714488"/>
              <a:ext cx="857256"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15" name="Gerade Verbindung mit Pfeil 14"/>
            <p:cNvCxnSpPr/>
            <p:nvPr/>
          </p:nvCxnSpPr>
          <p:spPr bwMode="auto">
            <a:xfrm rot="10800000" flipV="1">
              <a:off x="1288910" y="1857364"/>
              <a:ext cx="785818" cy="2"/>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18" name="Rechteck 17"/>
            <p:cNvSpPr/>
            <p:nvPr/>
          </p:nvSpPr>
          <p:spPr bwMode="auto">
            <a:xfrm>
              <a:off x="2175662" y="3500438"/>
              <a:ext cx="1285884" cy="571504"/>
            </a:xfrm>
            <a:prstGeom prst="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600" b="0" dirty="0" smtClean="0">
                  <a:solidFill>
                    <a:srgbClr val="001D4B"/>
                  </a:solidFill>
                  <a:latin typeface="+mn-lt"/>
                </a:rPr>
                <a:t>Sampling</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err="1" smtClean="0">
                  <a:ln>
                    <a:noFill/>
                  </a:ln>
                  <a:solidFill>
                    <a:srgbClr val="001D4B"/>
                  </a:solidFill>
                  <a:effectLst/>
                  <a:latin typeface="+mn-lt"/>
                </a:rPr>
                <a:t>step</a:t>
              </a:r>
              <a:endParaRPr kumimoji="0" lang="de-DE" sz="1600" b="0" i="0" u="none" strike="noStrike" cap="none" normalizeH="0" baseline="0" dirty="0" smtClean="0">
                <a:ln>
                  <a:noFill/>
                </a:ln>
                <a:solidFill>
                  <a:srgbClr val="001D4B"/>
                </a:solidFill>
                <a:effectLst/>
                <a:latin typeface="+mn-lt"/>
              </a:endParaRPr>
            </a:p>
          </p:txBody>
        </p:sp>
        <p:sp>
          <p:nvSpPr>
            <p:cNvPr id="42" name="Zylinder 41"/>
            <p:cNvSpPr/>
            <p:nvPr/>
          </p:nvSpPr>
          <p:spPr bwMode="auto">
            <a:xfrm>
              <a:off x="4003554" y="1500174"/>
              <a:ext cx="1000132" cy="1285884"/>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rgbClr val="001D4B"/>
                  </a:solidFill>
                  <a:effectLst/>
                  <a:latin typeface="+mn-lt"/>
                </a:rPr>
                <a:t>Sample</a:t>
              </a:r>
            </a:p>
            <a:p>
              <a:pPr marL="0" marR="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err="1" smtClean="0">
                  <a:ln>
                    <a:noFill/>
                  </a:ln>
                  <a:solidFill>
                    <a:srgbClr val="001D4B"/>
                  </a:solidFill>
                  <a:effectLst/>
                  <a:latin typeface="+mn-lt"/>
                </a:rPr>
                <a:t>data</a:t>
              </a:r>
              <a:endParaRPr kumimoji="0" lang="de-DE" sz="2000" b="0" i="0" u="none" strike="noStrike" cap="none" normalizeH="0" baseline="0" dirty="0" smtClean="0">
                <a:ln>
                  <a:noFill/>
                </a:ln>
                <a:solidFill>
                  <a:srgbClr val="001D4B"/>
                </a:solidFill>
                <a:effectLst/>
                <a:latin typeface="+mn-lt"/>
              </a:endParaRPr>
            </a:p>
          </p:txBody>
        </p:sp>
        <p:cxnSp>
          <p:nvCxnSpPr>
            <p:cNvPr id="44" name="Gerade Verbindung mit Pfeil 43"/>
            <p:cNvCxnSpPr>
              <a:stCxn id="10" idx="3"/>
              <a:endCxn id="18" idx="0"/>
            </p:cNvCxnSpPr>
            <p:nvPr/>
          </p:nvCxnSpPr>
          <p:spPr bwMode="auto">
            <a:xfrm rot="5400000">
              <a:off x="2607402" y="3283013"/>
              <a:ext cx="428628" cy="6223"/>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47" name="Gerade Verbindung mit Pfeil 46"/>
            <p:cNvCxnSpPr>
              <a:stCxn id="18" idx="3"/>
            </p:cNvCxnSpPr>
            <p:nvPr/>
          </p:nvCxnSpPr>
          <p:spPr bwMode="auto">
            <a:xfrm>
              <a:off x="3461546" y="3786190"/>
              <a:ext cx="1042074" cy="1588"/>
            </a:xfrm>
            <a:prstGeom prst="straightConnector1">
              <a:avLst/>
            </a:prstGeom>
            <a:solidFill>
              <a:schemeClr val="accent1"/>
            </a:solidFill>
            <a:ln w="25400" cap="flat" cmpd="sng" algn="ctr">
              <a:solidFill>
                <a:schemeClr val="tx1"/>
              </a:solidFill>
              <a:prstDash val="solid"/>
              <a:round/>
              <a:headEnd type="none" w="med" len="med"/>
              <a:tailEnd type="none" w="lg" len="lg"/>
            </a:ln>
            <a:effectLst/>
          </p:spPr>
        </p:cxnSp>
        <p:sp>
          <p:nvSpPr>
            <p:cNvPr id="55" name="Rechteck 54"/>
            <p:cNvSpPr/>
            <p:nvPr/>
          </p:nvSpPr>
          <p:spPr>
            <a:xfrm>
              <a:off x="7218264" y="1571612"/>
              <a:ext cx="1497140" cy="584775"/>
            </a:xfrm>
            <a:prstGeom prst="rect">
              <a:avLst/>
            </a:prstGeom>
          </p:spPr>
          <p:txBody>
            <a:bodyPr wrap="none">
              <a:spAutoFit/>
            </a:bodyPr>
            <a:lstStyle/>
            <a:p>
              <a:r>
                <a:rPr lang="de-DE" sz="1600" b="0" dirty="0" err="1" smtClean="0">
                  <a:solidFill>
                    <a:srgbClr val="001D4B"/>
                  </a:solidFill>
                  <a:latin typeface="+mn-lt"/>
                </a:rPr>
                <a:t>Approximate</a:t>
              </a:r>
              <a:endParaRPr lang="de-DE" sz="1600" b="0" dirty="0" smtClean="0">
                <a:solidFill>
                  <a:srgbClr val="001D4B"/>
                </a:solidFill>
                <a:latin typeface="+mn-lt"/>
              </a:endParaRPr>
            </a:p>
            <a:p>
              <a:r>
                <a:rPr lang="de-DE" sz="1600" b="0" dirty="0" err="1" smtClean="0">
                  <a:solidFill>
                    <a:srgbClr val="001D4B"/>
                  </a:solidFill>
                  <a:latin typeface="+mn-lt"/>
                </a:rPr>
                <a:t>queries</a:t>
              </a:r>
              <a:endParaRPr lang="de-DE" sz="1600" b="0" dirty="0" smtClean="0">
                <a:solidFill>
                  <a:srgbClr val="001D4B"/>
                </a:solidFill>
                <a:latin typeface="+mn-lt"/>
              </a:endParaRPr>
            </a:p>
          </p:txBody>
        </p:sp>
        <p:sp>
          <p:nvSpPr>
            <p:cNvPr id="56" name="Rechteck 55"/>
            <p:cNvSpPr/>
            <p:nvPr/>
          </p:nvSpPr>
          <p:spPr>
            <a:xfrm>
              <a:off x="7218264" y="2143116"/>
              <a:ext cx="1497140" cy="584775"/>
            </a:xfrm>
            <a:prstGeom prst="rect">
              <a:avLst/>
            </a:prstGeom>
          </p:spPr>
          <p:txBody>
            <a:bodyPr wrap="none">
              <a:spAutoFit/>
            </a:bodyPr>
            <a:lstStyle/>
            <a:p>
              <a:r>
                <a:rPr lang="de-DE" sz="1600" b="0" dirty="0" err="1" smtClean="0">
                  <a:solidFill>
                    <a:srgbClr val="001D4B"/>
                  </a:solidFill>
                  <a:latin typeface="Verdana"/>
                </a:rPr>
                <a:t>Approximate</a:t>
              </a:r>
              <a:endParaRPr lang="de-DE" sz="1600" b="0" dirty="0" smtClean="0">
                <a:solidFill>
                  <a:srgbClr val="001D4B"/>
                </a:solidFill>
                <a:latin typeface="Verdana"/>
              </a:endParaRPr>
            </a:p>
            <a:p>
              <a:r>
                <a:rPr lang="de-DE" sz="1600" b="0" dirty="0" err="1" smtClean="0">
                  <a:solidFill>
                    <a:srgbClr val="001D4B"/>
                  </a:solidFill>
                  <a:latin typeface="+mn-lt"/>
                </a:rPr>
                <a:t>results</a:t>
              </a:r>
              <a:endParaRPr lang="de-DE" sz="1600" b="0" dirty="0" smtClean="0">
                <a:solidFill>
                  <a:srgbClr val="001D4B"/>
                </a:solidFill>
                <a:latin typeface="+mn-lt"/>
              </a:endParaRPr>
            </a:p>
          </p:txBody>
        </p:sp>
        <p:cxnSp>
          <p:nvCxnSpPr>
            <p:cNvPr id="57" name="Gerade Verbindung mit Pfeil 56"/>
            <p:cNvCxnSpPr/>
            <p:nvPr/>
          </p:nvCxnSpPr>
          <p:spPr bwMode="auto">
            <a:xfrm rot="10800000" flipV="1">
              <a:off x="5003686" y="1785926"/>
              <a:ext cx="2214578" cy="2"/>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61" name="Gerade Verbindung mit Pfeil 60"/>
            <p:cNvCxnSpPr/>
            <p:nvPr/>
          </p:nvCxnSpPr>
          <p:spPr bwMode="auto">
            <a:xfrm>
              <a:off x="5003686" y="2357430"/>
              <a:ext cx="2214578"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60" name="Rechteck 59"/>
            <p:cNvSpPr/>
            <p:nvPr/>
          </p:nvSpPr>
          <p:spPr bwMode="auto">
            <a:xfrm>
              <a:off x="5360876" y="2071678"/>
              <a:ext cx="1285884" cy="571504"/>
            </a:xfrm>
            <a:prstGeom prst="rect">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z="1600" b="0" dirty="0" err="1" smtClean="0">
                  <a:solidFill>
                    <a:srgbClr val="001D4B"/>
                  </a:solidFill>
                  <a:latin typeface="+mn-lt"/>
                </a:rPr>
                <a:t>Estimation</a:t>
              </a:r>
              <a:endParaRPr lang="de-DE" sz="1600" b="0" dirty="0" smtClean="0">
                <a:solidFill>
                  <a:srgbClr val="001D4B"/>
                </a:solidFill>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err="1" smtClean="0">
                  <a:ln>
                    <a:noFill/>
                  </a:ln>
                  <a:solidFill>
                    <a:srgbClr val="001D4B"/>
                  </a:solidFill>
                  <a:effectLst/>
                  <a:latin typeface="+mn-lt"/>
                </a:rPr>
                <a:t>step</a:t>
              </a:r>
              <a:endParaRPr kumimoji="0" lang="de-DE" sz="1600" b="0" i="0" u="none" strike="noStrike" cap="none" normalizeH="0" baseline="0" dirty="0" smtClean="0">
                <a:ln>
                  <a:noFill/>
                </a:ln>
                <a:solidFill>
                  <a:srgbClr val="001D4B"/>
                </a:solidFill>
                <a:effectLst/>
                <a:latin typeface="+mn-lt"/>
              </a:endParaRPr>
            </a:p>
          </p:txBody>
        </p:sp>
      </p:grpSp>
      <p:grpSp>
        <p:nvGrpSpPr>
          <p:cNvPr id="118" name="Gruppieren 117"/>
          <p:cNvGrpSpPr/>
          <p:nvPr/>
        </p:nvGrpSpPr>
        <p:grpSpPr>
          <a:xfrm>
            <a:off x="264270" y="2325320"/>
            <a:ext cx="1904172" cy="1462458"/>
            <a:chOff x="264270" y="2325320"/>
            <a:chExt cx="1904172" cy="1462458"/>
          </a:xfrm>
        </p:grpSpPr>
        <p:sp>
          <p:nvSpPr>
            <p:cNvPr id="12" name="Rechteck 11"/>
            <p:cNvSpPr/>
            <p:nvPr/>
          </p:nvSpPr>
          <p:spPr>
            <a:xfrm>
              <a:off x="264270" y="2325320"/>
              <a:ext cx="1024640" cy="338554"/>
            </a:xfrm>
            <a:prstGeom prst="rect">
              <a:avLst/>
            </a:prstGeom>
          </p:spPr>
          <p:txBody>
            <a:bodyPr wrap="none">
              <a:spAutoFit/>
            </a:bodyPr>
            <a:lstStyle/>
            <a:p>
              <a:r>
                <a:rPr lang="de-DE" sz="1600" b="0" dirty="0" smtClean="0">
                  <a:solidFill>
                    <a:srgbClr val="001D4B"/>
                  </a:solidFill>
                  <a:latin typeface="+mn-lt"/>
                </a:rPr>
                <a:t>Updates</a:t>
              </a:r>
            </a:p>
          </p:txBody>
        </p:sp>
        <p:cxnSp>
          <p:nvCxnSpPr>
            <p:cNvPr id="16" name="Gerade Verbindung mit Pfeil 15"/>
            <p:cNvCxnSpPr/>
            <p:nvPr/>
          </p:nvCxnSpPr>
          <p:spPr bwMode="auto">
            <a:xfrm>
              <a:off x="1288910" y="2500306"/>
              <a:ext cx="857256"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19" name="Gerade Verbindung mit Pfeil 18"/>
            <p:cNvCxnSpPr/>
            <p:nvPr/>
          </p:nvCxnSpPr>
          <p:spPr bwMode="auto">
            <a:xfrm>
              <a:off x="1717538" y="3786190"/>
              <a:ext cx="450904" cy="1588"/>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70" name="Gerade Verbindung mit Pfeil 69"/>
            <p:cNvCxnSpPr/>
            <p:nvPr/>
          </p:nvCxnSpPr>
          <p:spPr bwMode="auto">
            <a:xfrm rot="16200000" flipV="1">
              <a:off x="1074596" y="3143248"/>
              <a:ext cx="1287472" cy="1588"/>
            </a:xfrm>
            <a:prstGeom prst="straightConnector1">
              <a:avLst/>
            </a:prstGeom>
            <a:solidFill>
              <a:schemeClr val="accent1"/>
            </a:solidFill>
            <a:ln w="25400" cap="flat" cmpd="sng" algn="ctr">
              <a:solidFill>
                <a:schemeClr val="tx1"/>
              </a:solidFill>
              <a:prstDash val="solid"/>
              <a:round/>
              <a:headEnd type="none" w="med" len="med"/>
              <a:tailEnd type="none" w="lg" len="lg"/>
            </a:ln>
            <a:effectLst/>
          </p:spPr>
        </p:cxnSp>
      </p:grpSp>
      <p:sp>
        <p:nvSpPr>
          <p:cNvPr id="100" name="Inhaltsplatzhalter 2"/>
          <p:cNvSpPr>
            <a:spLocks noGrp="1"/>
          </p:cNvSpPr>
          <p:nvPr>
            <p:ph idx="1"/>
          </p:nvPr>
        </p:nvSpPr>
        <p:spPr>
          <a:xfrm>
            <a:off x="428596" y="4286256"/>
            <a:ext cx="4660917" cy="2571744"/>
          </a:xfrm>
        </p:spPr>
        <p:txBody>
          <a:bodyPr/>
          <a:lstStyle/>
          <a:p>
            <a:r>
              <a:rPr lang="de-DE" dirty="0" smtClean="0"/>
              <a:t>Advantages</a:t>
            </a:r>
          </a:p>
          <a:p>
            <a:pPr lvl="1"/>
            <a:r>
              <a:rPr lang="de-DE" dirty="0" smtClean="0"/>
              <a:t>Quick </a:t>
            </a:r>
            <a:r>
              <a:rPr lang="de-DE" dirty="0" err="1" smtClean="0"/>
              <a:t>access</a:t>
            </a:r>
            <a:r>
              <a:rPr lang="de-DE" dirty="0" smtClean="0"/>
              <a:t> </a:t>
            </a:r>
            <a:r>
              <a:rPr lang="de-DE" dirty="0" err="1" smtClean="0"/>
              <a:t>to</a:t>
            </a:r>
            <a:r>
              <a:rPr lang="de-DE" dirty="0" smtClean="0"/>
              <a:t> </a:t>
            </a:r>
            <a:r>
              <a:rPr lang="de-DE" dirty="0" err="1" smtClean="0"/>
              <a:t>the</a:t>
            </a:r>
            <a:r>
              <a:rPr lang="de-DE" dirty="0" smtClean="0"/>
              <a:t> sample</a:t>
            </a:r>
          </a:p>
          <a:p>
            <a:pPr lvl="1"/>
            <a:r>
              <a:rPr lang="de-DE" dirty="0" err="1" smtClean="0"/>
              <a:t>Sophisticated</a:t>
            </a:r>
            <a:r>
              <a:rPr lang="de-DE" dirty="0" smtClean="0"/>
              <a:t> </a:t>
            </a:r>
            <a:r>
              <a:rPr lang="de-DE" dirty="0" err="1" smtClean="0"/>
              <a:t>preprocessing</a:t>
            </a:r>
            <a:r>
              <a:rPr lang="de-DE" dirty="0" smtClean="0"/>
              <a:t> </a:t>
            </a:r>
            <a:br>
              <a:rPr lang="de-DE" dirty="0" smtClean="0"/>
            </a:br>
            <a:r>
              <a:rPr lang="de-DE" dirty="0" err="1" smtClean="0"/>
              <a:t>feasible</a:t>
            </a:r>
            <a:endParaRPr lang="de-DE" dirty="0" smtClean="0"/>
          </a:p>
          <a:p>
            <a:r>
              <a:rPr lang="de-DE" dirty="0" err="1" smtClean="0"/>
              <a:t>Disadvantages</a:t>
            </a:r>
            <a:endParaRPr lang="de-DE" dirty="0" smtClean="0"/>
          </a:p>
          <a:p>
            <a:pPr lvl="1"/>
            <a:r>
              <a:rPr lang="de-DE" dirty="0" smtClean="0"/>
              <a:t>Storage </a:t>
            </a:r>
            <a:r>
              <a:rPr lang="de-DE" dirty="0" err="1" smtClean="0"/>
              <a:t>space</a:t>
            </a:r>
            <a:endParaRPr lang="de-DE" dirty="0" smtClean="0"/>
          </a:p>
          <a:p>
            <a:pPr lvl="1"/>
            <a:r>
              <a:rPr lang="de-DE" dirty="0" smtClean="0"/>
              <a:t>Impact on </a:t>
            </a:r>
            <a:r>
              <a:rPr lang="de-DE" dirty="0" err="1" smtClean="0"/>
              <a:t>updates</a:t>
            </a:r>
            <a:endParaRPr lang="de-DE" dirty="0" smtClean="0"/>
          </a:p>
        </p:txBody>
      </p:sp>
      <p:graphicFrame>
        <p:nvGraphicFramePr>
          <p:cNvPr id="104" name="Diagramm 103"/>
          <p:cNvGraphicFramePr/>
          <p:nvPr/>
        </p:nvGraphicFramePr>
        <p:xfrm>
          <a:off x="5429256" y="3429000"/>
          <a:ext cx="360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5" name="Diagramm 104"/>
          <p:cNvGraphicFramePr/>
          <p:nvPr/>
        </p:nvGraphicFramePr>
        <p:xfrm>
          <a:off x="5429256" y="3429000"/>
          <a:ext cx="3600000" cy="324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16" name="Gruppieren 115"/>
          <p:cNvGrpSpPr/>
          <p:nvPr/>
        </p:nvGrpSpPr>
        <p:grpSpPr>
          <a:xfrm>
            <a:off x="2003290" y="1960912"/>
            <a:ext cx="4857784" cy="2253906"/>
            <a:chOff x="1785918" y="1932394"/>
            <a:chExt cx="4857784" cy="2253906"/>
          </a:xfrm>
        </p:grpSpPr>
        <p:sp>
          <p:nvSpPr>
            <p:cNvPr id="108" name="Ellipse 107"/>
            <p:cNvSpPr/>
            <p:nvPr/>
          </p:nvSpPr>
          <p:spPr bwMode="auto">
            <a:xfrm>
              <a:off x="1785918" y="3357562"/>
              <a:ext cx="1643074" cy="78581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smtClean="0">
                <a:ln>
                  <a:noFill/>
                </a:ln>
                <a:solidFill>
                  <a:schemeClr val="bg2"/>
                </a:solidFill>
                <a:effectLst/>
                <a:latin typeface="Microsoft Sans Serif" pitchFamily="34" charset="0"/>
              </a:endParaRPr>
            </a:p>
          </p:txBody>
        </p:sp>
        <p:sp>
          <p:nvSpPr>
            <p:cNvPr id="109" name="Textfeld 108"/>
            <p:cNvSpPr txBox="1"/>
            <p:nvPr/>
          </p:nvSpPr>
          <p:spPr>
            <a:xfrm>
              <a:off x="3286116" y="3786190"/>
              <a:ext cx="1394934" cy="400110"/>
            </a:xfrm>
            <a:prstGeom prst="rect">
              <a:avLst/>
            </a:prstGeom>
            <a:noFill/>
          </p:spPr>
          <p:txBody>
            <a:bodyPr wrap="none" rtlCol="0">
              <a:spAutoFit/>
            </a:bodyPr>
            <a:lstStyle/>
            <a:p>
              <a:r>
                <a:rPr lang="de-DE" sz="2000" b="0" dirty="0" err="1" smtClean="0">
                  <a:solidFill>
                    <a:srgbClr val="FF0000"/>
                  </a:solidFill>
                  <a:latin typeface="+mn-lt"/>
                </a:rPr>
                <a:t>My</a:t>
              </a:r>
              <a:r>
                <a:rPr lang="de-DE" sz="2000" b="0" dirty="0" smtClean="0">
                  <a:solidFill>
                    <a:srgbClr val="FF0000"/>
                  </a:solidFill>
                  <a:latin typeface="+mn-lt"/>
                </a:rPr>
                <a:t> </a:t>
              </a:r>
              <a:r>
                <a:rPr lang="de-DE" sz="2000" b="0" dirty="0" err="1" smtClean="0">
                  <a:solidFill>
                    <a:srgbClr val="FF0000"/>
                  </a:solidFill>
                  <a:latin typeface="+mn-lt"/>
                </a:rPr>
                <a:t>thesis</a:t>
              </a:r>
              <a:endParaRPr lang="de-DE" sz="2000" b="0" dirty="0" smtClean="0">
                <a:solidFill>
                  <a:srgbClr val="FF0000"/>
                </a:solidFill>
                <a:latin typeface="+mn-lt"/>
              </a:endParaRPr>
            </a:p>
          </p:txBody>
        </p:sp>
        <p:sp>
          <p:nvSpPr>
            <p:cNvPr id="110" name="Ellipse 109"/>
            <p:cNvSpPr/>
            <p:nvPr/>
          </p:nvSpPr>
          <p:spPr bwMode="auto">
            <a:xfrm>
              <a:off x="5000628" y="1932394"/>
              <a:ext cx="1643074" cy="785818"/>
            </a:xfrm>
            <a:prstGeom prst="ellipse">
              <a:avLst/>
            </a:prstGeom>
            <a:noFill/>
            <a:ln w="254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000" b="1" i="0" u="none" strike="noStrike" cap="none" normalizeH="0" baseline="0" smtClean="0">
                <a:ln>
                  <a:noFill/>
                </a:ln>
                <a:solidFill>
                  <a:schemeClr val="bg2"/>
                </a:solidFill>
                <a:effectLst/>
                <a:latin typeface="Microsoft Sans Serif"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0">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4" grpId="0">
        <p:bldAsOne/>
      </p:bldGraphic>
      <p:bldGraphic spid="104" grpId="1">
        <p:bldAsOne/>
      </p:bldGraphic>
      <p:bldGraphic spid="10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457200" indent="-457200">
              <a:buFont typeface="+mj-lt"/>
              <a:buAutoNum type="arabicPeriod"/>
            </a:pPr>
            <a:r>
              <a:rPr lang="de-DE" dirty="0" err="1" smtClean="0">
                <a:solidFill>
                  <a:schemeClr val="bg1">
                    <a:lumMod val="65000"/>
                  </a:schemeClr>
                </a:solidFill>
              </a:rPr>
              <a:t>Applications</a:t>
            </a:r>
            <a:endParaRPr lang="de-DE" dirty="0" smtClean="0">
              <a:solidFill>
                <a:schemeClr val="bg1">
                  <a:lumMod val="65000"/>
                </a:schemeClr>
              </a:solidFill>
            </a:endParaRPr>
          </a:p>
          <a:p>
            <a:pPr marL="457200" indent="-457200">
              <a:buFont typeface="+mj-lt"/>
              <a:buAutoNum type="arabicPeriod"/>
            </a:pPr>
            <a:endParaRPr lang="en-US" dirty="0" smtClean="0">
              <a:solidFill>
                <a:srgbClr val="FF8F43"/>
              </a:solidFill>
            </a:endParaRPr>
          </a:p>
          <a:p>
            <a:pPr marL="457200" indent="-457200">
              <a:buFont typeface="+mj-lt"/>
              <a:buAutoNum type="arabicPeriod"/>
            </a:pPr>
            <a:r>
              <a:rPr lang="de-DE" dirty="0" smtClean="0">
                <a:solidFill>
                  <a:schemeClr val="bg1">
                    <a:lumMod val="65000"/>
                  </a:schemeClr>
                </a:solidFill>
              </a:rPr>
              <a:t>Sample </a:t>
            </a:r>
            <a:r>
              <a:rPr lang="de-DE" dirty="0" err="1" smtClean="0">
                <a:solidFill>
                  <a:schemeClr val="bg1">
                    <a:lumMod val="65000"/>
                  </a:schemeClr>
                </a:solidFill>
              </a:rPr>
              <a:t>Computation</a:t>
            </a:r>
            <a:endParaRPr lang="de-DE" dirty="0" smtClean="0">
              <a:solidFill>
                <a:schemeClr val="bg1">
                  <a:lumMod val="65000"/>
                </a:schemeClr>
              </a:solidFill>
            </a:endParaRPr>
          </a:p>
          <a:p>
            <a:pPr marL="457200" indent="-457200">
              <a:buFont typeface="+mj-lt"/>
              <a:buAutoNum type="arabicPeriod"/>
            </a:pPr>
            <a:endParaRPr lang="de-DE" dirty="0" smtClean="0"/>
          </a:p>
          <a:p>
            <a:pPr marL="457200" indent="-457200">
              <a:buFont typeface="+mj-lt"/>
              <a:buAutoNum type="arabicPeriod"/>
            </a:pPr>
            <a:r>
              <a:rPr lang="de-DE" dirty="0" smtClean="0">
                <a:solidFill>
                  <a:srgbClr val="FF8F43"/>
                </a:solidFill>
              </a:rPr>
              <a:t>Sample Maintenance</a:t>
            </a:r>
          </a:p>
          <a:p>
            <a:pPr marL="457200" indent="-457200">
              <a:buFont typeface="+mj-lt"/>
              <a:buAutoNum type="arabicPeriod"/>
            </a:pPr>
            <a:endParaRPr lang="de-DE" dirty="0" smtClean="0"/>
          </a:p>
          <a:p>
            <a:pPr marL="457200" indent="-457200">
              <a:buFont typeface="+mj-lt"/>
              <a:buAutoNum type="arabicPeriod"/>
            </a:pPr>
            <a:r>
              <a:rPr lang="de-DE" dirty="0" smtClean="0"/>
              <a:t>The </a:t>
            </a:r>
            <a:r>
              <a:rPr lang="de-DE" dirty="0" err="1" smtClean="0"/>
              <a:t>Whole</a:t>
            </a:r>
            <a:r>
              <a:rPr lang="de-DE" dirty="0" smtClean="0"/>
              <a:t> Picture</a:t>
            </a:r>
          </a:p>
          <a:p>
            <a:pPr marL="457200" indent="-457200">
              <a:buFont typeface="+mj-lt"/>
              <a:buAutoNum type="arabicPeriod"/>
            </a:pPr>
            <a:endParaRPr lang="de-DE" dirty="0" smtClean="0"/>
          </a:p>
          <a:p>
            <a:pPr marL="457200" indent="-457200">
              <a:buFont typeface="+mj-lt"/>
              <a:buAutoNum type="arabicPeriod"/>
            </a:pPr>
            <a:r>
              <a:rPr lang="de-DE" dirty="0" err="1" smtClean="0"/>
              <a:t>Conclusion</a:t>
            </a:r>
            <a:endParaRPr lang="de-DE" dirty="0" smtClean="0"/>
          </a:p>
          <a:p>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2" y="159666"/>
            <a:ext cx="6572296" cy="381000"/>
          </a:xfrm>
        </p:spPr>
        <p:txBody>
          <a:bodyPr/>
          <a:lstStyle/>
          <a:p>
            <a:r>
              <a:rPr lang="de-DE" dirty="0" smtClean="0"/>
              <a:t>Sample Maintenance</a:t>
            </a:r>
            <a:endParaRPr lang="de-DE" dirty="0"/>
          </a:p>
        </p:txBody>
      </p:sp>
      <p:sp>
        <p:nvSpPr>
          <p:cNvPr id="3" name="Inhaltsplatzhalter 2"/>
          <p:cNvSpPr>
            <a:spLocks noGrp="1"/>
          </p:cNvSpPr>
          <p:nvPr>
            <p:ph idx="1"/>
          </p:nvPr>
        </p:nvSpPr>
        <p:spPr>
          <a:xfrm>
            <a:off x="285720" y="1054100"/>
            <a:ext cx="8607455" cy="5518172"/>
          </a:xfrm>
        </p:spPr>
        <p:txBody>
          <a:bodyPr/>
          <a:lstStyle/>
          <a:p>
            <a:r>
              <a:rPr lang="de-DE" dirty="0" smtClean="0"/>
              <a:t>Maintenance Problem </a:t>
            </a:r>
            <a:r>
              <a:rPr lang="de-DE" dirty="0" err="1" smtClean="0"/>
              <a:t>for</a:t>
            </a:r>
            <a:r>
              <a:rPr lang="de-DE" dirty="0" smtClean="0"/>
              <a:t> </a:t>
            </a:r>
            <a:r>
              <a:rPr lang="de-DE" dirty="0" err="1" smtClean="0"/>
              <a:t>Evolving</a:t>
            </a:r>
            <a:r>
              <a:rPr lang="de-DE" dirty="0" smtClean="0"/>
              <a:t> Datasets</a:t>
            </a:r>
          </a:p>
          <a:p>
            <a:pPr lvl="1"/>
            <a:r>
              <a:rPr lang="de-DE" dirty="0" err="1" smtClean="0"/>
              <a:t>Given</a:t>
            </a:r>
            <a:r>
              <a:rPr lang="de-DE" dirty="0" smtClean="0"/>
              <a:t>: a </a:t>
            </a:r>
            <a:r>
              <a:rPr lang="de-DE" dirty="0" err="1" smtClean="0"/>
              <a:t>dataset</a:t>
            </a:r>
            <a:r>
              <a:rPr lang="de-DE" dirty="0" smtClean="0"/>
              <a:t>, a sample, a </a:t>
            </a:r>
            <a:r>
              <a:rPr lang="de-DE" dirty="0" err="1" smtClean="0"/>
              <a:t>stream</a:t>
            </a:r>
            <a:r>
              <a:rPr lang="de-DE" dirty="0" smtClean="0"/>
              <a:t> </a:t>
            </a:r>
            <a:r>
              <a:rPr lang="de-DE" dirty="0" err="1" smtClean="0"/>
              <a:t>of</a:t>
            </a:r>
            <a:r>
              <a:rPr lang="de-DE" dirty="0" smtClean="0"/>
              <a:t> </a:t>
            </a:r>
            <a:r>
              <a:rPr lang="de-DE" dirty="0" err="1" smtClean="0"/>
              <a:t>operations</a:t>
            </a:r>
            <a:endParaRPr lang="de-DE" dirty="0" smtClean="0"/>
          </a:p>
          <a:p>
            <a:pPr lvl="2"/>
            <a:r>
              <a:rPr lang="de-DE" dirty="0" smtClean="0"/>
              <a:t>Insert: Add an item </a:t>
            </a:r>
            <a:r>
              <a:rPr lang="de-DE" dirty="0" err="1" smtClean="0"/>
              <a:t>to</a:t>
            </a:r>
            <a:r>
              <a:rPr lang="de-DE" dirty="0" smtClean="0"/>
              <a:t> </a:t>
            </a:r>
            <a:r>
              <a:rPr lang="de-DE" dirty="0" err="1" smtClean="0"/>
              <a:t>the</a:t>
            </a:r>
            <a:r>
              <a:rPr lang="de-DE" dirty="0" smtClean="0"/>
              <a:t> </a:t>
            </a:r>
            <a:r>
              <a:rPr lang="de-DE" dirty="0" err="1" smtClean="0"/>
              <a:t>dataset</a:t>
            </a:r>
            <a:endParaRPr lang="de-DE" dirty="0" smtClean="0"/>
          </a:p>
          <a:p>
            <a:pPr lvl="2"/>
            <a:r>
              <a:rPr lang="de-DE" dirty="0" smtClean="0"/>
              <a:t>Update: Change </a:t>
            </a:r>
            <a:r>
              <a:rPr lang="de-DE" dirty="0" err="1" smtClean="0"/>
              <a:t>the</a:t>
            </a:r>
            <a:r>
              <a:rPr lang="de-DE" dirty="0" smtClean="0"/>
              <a:t> </a:t>
            </a:r>
            <a:r>
              <a:rPr lang="de-DE" dirty="0" err="1" smtClean="0"/>
              <a:t>value</a:t>
            </a:r>
            <a:r>
              <a:rPr lang="de-DE" dirty="0" smtClean="0"/>
              <a:t> </a:t>
            </a:r>
            <a:r>
              <a:rPr lang="de-DE" dirty="0" err="1" smtClean="0"/>
              <a:t>of</a:t>
            </a:r>
            <a:r>
              <a:rPr lang="de-DE" dirty="0" smtClean="0"/>
              <a:t> an item in </a:t>
            </a:r>
            <a:r>
              <a:rPr lang="de-DE" dirty="0" err="1" smtClean="0"/>
              <a:t>the</a:t>
            </a:r>
            <a:r>
              <a:rPr lang="de-DE" dirty="0" smtClean="0"/>
              <a:t> </a:t>
            </a:r>
            <a:r>
              <a:rPr lang="de-DE" dirty="0" err="1" smtClean="0"/>
              <a:t>dataset</a:t>
            </a:r>
            <a:endParaRPr lang="de-DE" dirty="0" smtClean="0"/>
          </a:p>
          <a:p>
            <a:pPr lvl="2"/>
            <a:r>
              <a:rPr lang="de-DE" dirty="0" smtClean="0"/>
              <a:t>Delete: Remove an item </a:t>
            </a:r>
            <a:r>
              <a:rPr lang="de-DE" dirty="0" err="1" smtClean="0"/>
              <a:t>from</a:t>
            </a:r>
            <a:r>
              <a:rPr lang="de-DE" dirty="0" smtClean="0"/>
              <a:t> </a:t>
            </a:r>
            <a:r>
              <a:rPr lang="de-DE" dirty="0" err="1" smtClean="0"/>
              <a:t>the</a:t>
            </a:r>
            <a:r>
              <a:rPr lang="de-DE" dirty="0" smtClean="0"/>
              <a:t> </a:t>
            </a:r>
            <a:r>
              <a:rPr lang="de-DE" dirty="0" err="1" smtClean="0"/>
              <a:t>dataset</a:t>
            </a:r>
            <a:endParaRPr lang="de-DE" dirty="0" smtClean="0"/>
          </a:p>
          <a:p>
            <a:pPr lvl="1"/>
            <a:r>
              <a:rPr lang="de-DE" dirty="0" smtClean="0"/>
              <a:t>Goal: </a:t>
            </a:r>
            <a:r>
              <a:rPr lang="de-DE" dirty="0" err="1" smtClean="0"/>
              <a:t>maintain</a:t>
            </a:r>
            <a:r>
              <a:rPr lang="de-DE" dirty="0" smtClean="0"/>
              <a:t> </a:t>
            </a:r>
            <a:r>
              <a:rPr lang="de-DE" dirty="0" err="1" smtClean="0"/>
              <a:t>the</a:t>
            </a:r>
            <a:r>
              <a:rPr lang="de-DE" dirty="0" smtClean="0"/>
              <a:t> </a:t>
            </a:r>
            <a:r>
              <a:rPr lang="de-DE" dirty="0" err="1" smtClean="0"/>
              <a:t>statistical</a:t>
            </a:r>
            <a:r>
              <a:rPr lang="de-DE" dirty="0" smtClean="0"/>
              <a:t> </a:t>
            </a:r>
            <a:r>
              <a:rPr lang="de-DE" dirty="0" err="1" smtClean="0"/>
              <a:t>validity</a:t>
            </a:r>
            <a:r>
              <a:rPr lang="de-DE" dirty="0" smtClean="0"/>
              <a:t> </a:t>
            </a:r>
            <a:r>
              <a:rPr lang="de-DE" dirty="0" err="1" smtClean="0"/>
              <a:t>of</a:t>
            </a:r>
            <a:r>
              <a:rPr lang="de-DE" dirty="0" smtClean="0"/>
              <a:t> </a:t>
            </a:r>
            <a:r>
              <a:rPr lang="de-DE" dirty="0" err="1" smtClean="0"/>
              <a:t>the</a:t>
            </a:r>
            <a:r>
              <a:rPr lang="de-DE" dirty="0" smtClean="0"/>
              <a:t> sample</a:t>
            </a:r>
          </a:p>
          <a:p>
            <a:pPr lvl="1"/>
            <a:endParaRPr lang="de-DE" dirty="0" smtClean="0"/>
          </a:p>
          <a:p>
            <a:r>
              <a:rPr lang="de-DE" dirty="0" smtClean="0"/>
              <a:t>Uniform Sampling</a:t>
            </a:r>
          </a:p>
          <a:p>
            <a:pPr lvl="1"/>
            <a:r>
              <a:rPr lang="de-DE" dirty="0" err="1" smtClean="0"/>
              <a:t>Each</a:t>
            </a:r>
            <a:r>
              <a:rPr lang="de-DE" dirty="0" smtClean="0"/>
              <a:t> </a:t>
            </a:r>
            <a:r>
              <a:rPr lang="de-DE" dirty="0" err="1" smtClean="0"/>
              <a:t>two</a:t>
            </a:r>
            <a:r>
              <a:rPr lang="de-DE" dirty="0" smtClean="0"/>
              <a:t> </a:t>
            </a:r>
            <a:r>
              <a:rPr lang="de-DE" dirty="0" err="1" smtClean="0"/>
              <a:t>samples</a:t>
            </a:r>
            <a:r>
              <a:rPr lang="de-DE" dirty="0" smtClean="0"/>
              <a:t> </a:t>
            </a:r>
            <a:r>
              <a:rPr lang="de-DE" dirty="0" err="1" smtClean="0"/>
              <a:t>of</a:t>
            </a:r>
            <a:r>
              <a:rPr lang="de-DE" dirty="0" smtClean="0"/>
              <a:t> </a:t>
            </a:r>
            <a:r>
              <a:rPr lang="de-DE" dirty="0" err="1" smtClean="0"/>
              <a:t>the</a:t>
            </a:r>
            <a:r>
              <a:rPr lang="de-DE" dirty="0" smtClean="0"/>
              <a:t> same </a:t>
            </a:r>
            <a:r>
              <a:rPr lang="de-DE" dirty="0" err="1" smtClean="0"/>
              <a:t>size</a:t>
            </a:r>
            <a:r>
              <a:rPr lang="de-DE" dirty="0" smtClean="0"/>
              <a:t> </a:t>
            </a:r>
            <a:r>
              <a:rPr lang="de-DE" dirty="0" err="1" smtClean="0"/>
              <a:t>are</a:t>
            </a:r>
            <a:r>
              <a:rPr lang="de-DE" dirty="0" smtClean="0"/>
              <a:t> </a:t>
            </a:r>
            <a:r>
              <a:rPr lang="de-DE" dirty="0" err="1" smtClean="0"/>
              <a:t>equally</a:t>
            </a:r>
            <a:r>
              <a:rPr lang="de-DE" dirty="0" smtClean="0"/>
              <a:t> </a:t>
            </a:r>
            <a:r>
              <a:rPr lang="de-DE" dirty="0" err="1" smtClean="0"/>
              <a:t>likely</a:t>
            </a:r>
            <a:endParaRPr lang="de-DE" dirty="0" smtClean="0"/>
          </a:p>
          <a:p>
            <a:pPr lvl="1"/>
            <a:r>
              <a:rPr lang="de-DE" dirty="0" err="1" smtClean="0"/>
              <a:t>Example</a:t>
            </a:r>
            <a:r>
              <a:rPr lang="de-DE" dirty="0" smtClean="0"/>
              <a:t> </a:t>
            </a:r>
            <a:r>
              <a:rPr lang="de-DE" dirty="0" err="1" smtClean="0"/>
              <a:t>dataset</a:t>
            </a:r>
            <a:r>
              <a:rPr lang="de-DE" dirty="0" smtClean="0"/>
              <a:t>: {</a:t>
            </a:r>
            <a:r>
              <a:rPr lang="de-DE" dirty="0" smtClean="0">
                <a:solidFill>
                  <a:srgbClr val="33CC33"/>
                </a:solidFill>
              </a:rPr>
              <a:t>A</a:t>
            </a:r>
            <a:r>
              <a:rPr lang="de-DE" dirty="0" smtClean="0"/>
              <a:t>, </a:t>
            </a:r>
            <a:r>
              <a:rPr lang="de-DE" dirty="0" smtClean="0">
                <a:solidFill>
                  <a:srgbClr val="FF0000"/>
                </a:solidFill>
              </a:rPr>
              <a:t>B</a:t>
            </a:r>
            <a:r>
              <a:rPr lang="de-DE" dirty="0" smtClean="0"/>
              <a:t>, </a:t>
            </a:r>
            <a:r>
              <a:rPr lang="de-DE" dirty="0" smtClean="0">
                <a:solidFill>
                  <a:srgbClr val="0052D6"/>
                </a:solidFill>
              </a:rPr>
              <a:t>C</a:t>
            </a:r>
            <a:r>
              <a:rPr lang="de-DE" dirty="0" smtClean="0"/>
              <a:t>}</a:t>
            </a:r>
          </a:p>
          <a:p>
            <a:pPr lvl="1"/>
            <a:endParaRPr lang="de-DE" dirty="0" smtClean="0"/>
          </a:p>
          <a:p>
            <a:pPr lvl="1"/>
            <a:endParaRPr lang="de-DE" dirty="0" smtClean="0"/>
          </a:p>
          <a:p>
            <a:pPr lvl="1"/>
            <a:endParaRPr lang="de-DE" dirty="0" smtClean="0"/>
          </a:p>
          <a:p>
            <a:pPr lvl="1"/>
            <a:endParaRPr lang="de-DE" dirty="0" smtClean="0"/>
          </a:p>
        </p:txBody>
      </p:sp>
      <p:graphicFrame>
        <p:nvGraphicFramePr>
          <p:cNvPr id="34" name="Tabelle 33"/>
          <p:cNvGraphicFramePr>
            <a:graphicFrameLocks noGrp="1"/>
          </p:cNvGraphicFramePr>
          <p:nvPr/>
        </p:nvGraphicFramePr>
        <p:xfrm>
          <a:off x="1357290" y="5000636"/>
          <a:ext cx="7000924" cy="1463040"/>
        </p:xfrm>
        <a:graphic>
          <a:graphicData uri="http://schemas.openxmlformats.org/drawingml/2006/table">
            <a:tbl>
              <a:tblPr firstRow="1" bandRow="1">
                <a:tableStyleId>{5C22544A-7EE6-4342-B048-85BDC9FD1C3A}</a:tableStyleId>
              </a:tblPr>
              <a:tblGrid>
                <a:gridCol w="1500198"/>
                <a:gridCol w="1643074"/>
                <a:gridCol w="1928826"/>
                <a:gridCol w="1928826"/>
              </a:tblGrid>
              <a:tr h="310377">
                <a:tc>
                  <a:txBody>
                    <a:bodyPr/>
                    <a:lstStyle/>
                    <a:p>
                      <a:pPr algn="l"/>
                      <a:r>
                        <a:rPr lang="de-DE" dirty="0" smtClean="0">
                          <a:solidFill>
                            <a:srgbClr val="001D4B"/>
                          </a:solidFill>
                        </a:rPr>
                        <a:t>Size 0</a:t>
                      </a:r>
                      <a:endParaRPr lang="de-DE" dirty="0">
                        <a:solidFill>
                          <a:srgbClr val="001D4B"/>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dirty="0" smtClean="0">
                          <a:solidFill>
                            <a:srgbClr val="001D4B"/>
                          </a:solidFill>
                        </a:rPr>
                        <a:t>Size 1</a:t>
                      </a:r>
                      <a:endParaRPr lang="de-DE" dirty="0">
                        <a:solidFill>
                          <a:srgbClr val="001D4B"/>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dirty="0" smtClean="0">
                          <a:solidFill>
                            <a:srgbClr val="001D4B"/>
                          </a:solidFill>
                        </a:rPr>
                        <a:t>Size 2</a:t>
                      </a:r>
                      <a:endParaRPr lang="de-DE" dirty="0">
                        <a:solidFill>
                          <a:srgbClr val="001D4B"/>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dirty="0" smtClean="0">
                          <a:solidFill>
                            <a:srgbClr val="001D4B"/>
                          </a:solidFill>
                        </a:rPr>
                        <a:t>Size</a:t>
                      </a:r>
                      <a:r>
                        <a:rPr lang="de-DE" baseline="0" dirty="0" smtClean="0">
                          <a:solidFill>
                            <a:srgbClr val="001D4B"/>
                          </a:solidFill>
                        </a:rPr>
                        <a:t> 3</a:t>
                      </a:r>
                      <a:endParaRPr lang="de-DE" dirty="0">
                        <a:solidFill>
                          <a:srgbClr val="001D4B"/>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182">
                <a:tc>
                  <a:txBody>
                    <a:bodyPr/>
                    <a:lstStyle/>
                    <a:p>
                      <a:pPr algn="l"/>
                      <a:r>
                        <a:rPr lang="de-DE" b="1" dirty="0" smtClean="0">
                          <a:sym typeface="Symbol"/>
                        </a:rPr>
                        <a:t></a:t>
                      </a:r>
                      <a:endParaRPr lang="de-DE"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l"/>
                      <a:r>
                        <a:rPr lang="de-DE" dirty="0" smtClean="0"/>
                        <a:t>{</a:t>
                      </a:r>
                      <a:r>
                        <a:rPr lang="de-DE" dirty="0" smtClean="0">
                          <a:solidFill>
                            <a:srgbClr val="33CC33"/>
                          </a:solidFill>
                        </a:rPr>
                        <a:t>A</a:t>
                      </a:r>
                      <a:r>
                        <a:rPr lang="de-DE" dirty="0" smtClean="0"/>
                        <a:t>}</a:t>
                      </a:r>
                      <a:endParaRPr lang="de-DE" dirty="0">
                        <a:solidFill>
                          <a:schemeClr val="tx2">
                            <a:lumMod val="85000"/>
                            <a:lumOff val="15000"/>
                          </a:schemeClr>
                        </a:solidFill>
                      </a:endParaRPr>
                    </a:p>
                  </a:txBody>
                  <a:tcPr>
                    <a:lnT w="12700" cap="flat" cmpd="sng" algn="ctr">
                      <a:solidFill>
                        <a:schemeClr val="tx1"/>
                      </a:solidFill>
                      <a:prstDash val="solid"/>
                      <a:round/>
                      <a:headEnd type="none" w="med" len="med"/>
                      <a:tailEnd type="none" w="med" len="med"/>
                    </a:lnT>
                    <a:noFill/>
                  </a:tcPr>
                </a:tc>
                <a:tc>
                  <a:txBody>
                    <a:bodyPr/>
                    <a:lstStyle/>
                    <a:p>
                      <a:pPr algn="l"/>
                      <a:r>
                        <a:rPr lang="de-DE" dirty="0" smtClean="0"/>
                        <a:t>{</a:t>
                      </a:r>
                      <a:r>
                        <a:rPr lang="de-DE" dirty="0" smtClean="0">
                          <a:solidFill>
                            <a:srgbClr val="33CC33"/>
                          </a:solidFill>
                        </a:rPr>
                        <a:t>A</a:t>
                      </a:r>
                      <a:r>
                        <a:rPr lang="de-DE" dirty="0" smtClean="0"/>
                        <a:t>, </a:t>
                      </a:r>
                      <a:r>
                        <a:rPr lang="de-DE" dirty="0" smtClean="0">
                          <a:solidFill>
                            <a:srgbClr val="FF0000"/>
                          </a:solidFill>
                        </a:rPr>
                        <a:t>B</a:t>
                      </a:r>
                      <a:r>
                        <a:rPr lang="de-DE" dirty="0" smtClean="0"/>
                        <a:t>}</a:t>
                      </a:r>
                      <a:endParaRPr lang="de-DE" dirty="0"/>
                    </a:p>
                  </a:txBody>
                  <a:tcPr>
                    <a:lnT w="12700" cap="flat" cmpd="sng" algn="ctr">
                      <a:solidFill>
                        <a:schemeClr val="tx1"/>
                      </a:solidFill>
                      <a:prstDash val="solid"/>
                      <a:round/>
                      <a:headEnd type="none" w="med" len="med"/>
                      <a:tailEnd type="none" w="med" len="med"/>
                    </a:lnT>
                    <a:noFill/>
                  </a:tcPr>
                </a:tc>
                <a:tc>
                  <a:txBody>
                    <a:bodyPr/>
                    <a:lstStyle/>
                    <a:p>
                      <a:pPr algn="l"/>
                      <a:r>
                        <a:rPr lang="de-DE" dirty="0" smtClean="0"/>
                        <a:t>{</a:t>
                      </a:r>
                      <a:r>
                        <a:rPr lang="de-DE" dirty="0" smtClean="0">
                          <a:solidFill>
                            <a:srgbClr val="33CC33"/>
                          </a:solidFill>
                        </a:rPr>
                        <a:t>A</a:t>
                      </a:r>
                      <a:r>
                        <a:rPr lang="de-DE" dirty="0" smtClean="0"/>
                        <a:t>, </a:t>
                      </a:r>
                      <a:r>
                        <a:rPr lang="de-DE" dirty="0" smtClean="0">
                          <a:solidFill>
                            <a:srgbClr val="FF0000"/>
                          </a:solidFill>
                        </a:rPr>
                        <a:t>B</a:t>
                      </a:r>
                      <a:r>
                        <a:rPr lang="de-DE" dirty="0" smtClean="0"/>
                        <a:t>, </a:t>
                      </a:r>
                      <a:r>
                        <a:rPr lang="de-DE" dirty="0" smtClean="0">
                          <a:solidFill>
                            <a:srgbClr val="0052D6"/>
                          </a:solidFill>
                        </a:rPr>
                        <a:t>C</a:t>
                      </a:r>
                      <a:r>
                        <a:rPr lang="de-DE" dirty="0" smtClean="0"/>
                        <a:t>}</a:t>
                      </a:r>
                      <a:endParaRPr lang="de-D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10377">
                <a:tc>
                  <a:txBody>
                    <a:bodyPr/>
                    <a:lstStyle/>
                    <a:p>
                      <a:pPr algn="l"/>
                      <a:endParaRPr lang="de-DE"/>
                    </a:p>
                  </a:txBody>
                  <a:tcPr>
                    <a:lnL w="12700" cap="flat" cmpd="sng" algn="ctr">
                      <a:solidFill>
                        <a:schemeClr val="tx1"/>
                      </a:solidFill>
                      <a:prstDash val="solid"/>
                      <a:round/>
                      <a:headEnd type="none" w="med" len="med"/>
                      <a:tailEnd type="none" w="med" len="med"/>
                    </a:lnL>
                    <a:noFill/>
                  </a:tcPr>
                </a:tc>
                <a:tc>
                  <a:txBody>
                    <a:bodyPr/>
                    <a:lstStyle/>
                    <a:p>
                      <a:pPr algn="l"/>
                      <a:r>
                        <a:rPr lang="de-DE" dirty="0" smtClean="0"/>
                        <a:t>{</a:t>
                      </a:r>
                      <a:r>
                        <a:rPr lang="de-DE" dirty="0" smtClean="0">
                          <a:solidFill>
                            <a:srgbClr val="FF0000"/>
                          </a:solidFill>
                        </a:rPr>
                        <a:t>B</a:t>
                      </a:r>
                      <a:r>
                        <a:rPr lang="de-DE" dirty="0" smtClean="0"/>
                        <a:t>}</a:t>
                      </a:r>
                      <a:endParaRPr lang="de-DE" dirty="0"/>
                    </a:p>
                  </a:txBody>
                  <a:tcPr>
                    <a:noFill/>
                  </a:tcPr>
                </a:tc>
                <a:tc>
                  <a:txBody>
                    <a:bodyPr/>
                    <a:lstStyle/>
                    <a:p>
                      <a:pPr algn="l"/>
                      <a:r>
                        <a:rPr lang="de-DE" dirty="0" smtClean="0"/>
                        <a:t>{</a:t>
                      </a:r>
                      <a:r>
                        <a:rPr lang="de-DE" dirty="0" smtClean="0">
                          <a:solidFill>
                            <a:srgbClr val="33CC33"/>
                          </a:solidFill>
                        </a:rPr>
                        <a:t>A</a:t>
                      </a:r>
                      <a:r>
                        <a:rPr lang="de-DE" dirty="0" smtClean="0"/>
                        <a:t>, </a:t>
                      </a:r>
                      <a:r>
                        <a:rPr lang="de-DE" dirty="0" smtClean="0">
                          <a:solidFill>
                            <a:srgbClr val="0052D6"/>
                          </a:solidFill>
                        </a:rPr>
                        <a:t>C</a:t>
                      </a:r>
                      <a:r>
                        <a:rPr lang="de-DE" dirty="0" smtClean="0"/>
                        <a:t>}</a:t>
                      </a:r>
                      <a:endParaRPr lang="de-DE" dirty="0"/>
                    </a:p>
                  </a:txBody>
                  <a:tcPr>
                    <a:noFill/>
                  </a:tcPr>
                </a:tc>
                <a:tc>
                  <a:txBody>
                    <a:bodyPr/>
                    <a:lstStyle/>
                    <a:p>
                      <a:pPr algn="l"/>
                      <a:endParaRPr lang="de-DE" dirty="0"/>
                    </a:p>
                  </a:txBody>
                  <a:tcPr>
                    <a:lnR w="12700" cap="flat" cmpd="sng" algn="ctr">
                      <a:solidFill>
                        <a:schemeClr val="tx1"/>
                      </a:solidFill>
                      <a:prstDash val="solid"/>
                      <a:round/>
                      <a:headEnd type="none" w="med" len="med"/>
                      <a:tailEnd type="none" w="med" len="med"/>
                    </a:lnR>
                    <a:noFill/>
                  </a:tcPr>
                </a:tc>
              </a:tr>
              <a:tr h="310377">
                <a:tc>
                  <a:txBody>
                    <a:bodyPr/>
                    <a:lstStyle/>
                    <a:p>
                      <a:pPr algn="l"/>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l"/>
                      <a:r>
                        <a:rPr lang="de-DE" dirty="0" smtClean="0"/>
                        <a:t>{</a:t>
                      </a:r>
                      <a:r>
                        <a:rPr lang="de-DE" dirty="0" smtClean="0">
                          <a:solidFill>
                            <a:srgbClr val="0052D6"/>
                          </a:solidFill>
                        </a:rPr>
                        <a:t>C</a:t>
                      </a:r>
                      <a:r>
                        <a:rPr lang="de-DE" dirty="0" smtClean="0"/>
                        <a:t>}</a:t>
                      </a:r>
                      <a:endParaRPr lang="de-DE" dirty="0"/>
                    </a:p>
                  </a:txBody>
                  <a:tcPr>
                    <a:lnB w="12700" cap="flat" cmpd="sng" algn="ctr">
                      <a:solidFill>
                        <a:schemeClr val="tx1"/>
                      </a:solidFill>
                      <a:prstDash val="solid"/>
                      <a:round/>
                      <a:headEnd type="none" w="med" len="med"/>
                      <a:tailEnd type="none" w="med" len="med"/>
                    </a:lnB>
                    <a:noFill/>
                  </a:tcPr>
                </a:tc>
                <a:tc>
                  <a:txBody>
                    <a:bodyPr/>
                    <a:lstStyle/>
                    <a:p>
                      <a:pPr algn="l"/>
                      <a:r>
                        <a:rPr lang="de-DE" dirty="0" smtClean="0"/>
                        <a:t>{</a:t>
                      </a:r>
                      <a:r>
                        <a:rPr lang="de-DE" dirty="0" smtClean="0">
                          <a:solidFill>
                            <a:srgbClr val="FF0000"/>
                          </a:solidFill>
                        </a:rPr>
                        <a:t>B</a:t>
                      </a:r>
                      <a:r>
                        <a:rPr lang="de-DE" dirty="0" smtClean="0"/>
                        <a:t>, </a:t>
                      </a:r>
                      <a:r>
                        <a:rPr lang="de-DE" dirty="0" smtClean="0">
                          <a:solidFill>
                            <a:srgbClr val="0052D6"/>
                          </a:solidFill>
                        </a:rPr>
                        <a:t>C</a:t>
                      </a:r>
                      <a:r>
                        <a:rPr lang="de-DE" dirty="0" smtClean="0"/>
                        <a:t>}</a:t>
                      </a:r>
                      <a:endParaRPr lang="de-DE" dirty="0"/>
                    </a:p>
                  </a:txBody>
                  <a:tcPr>
                    <a:lnB w="12700" cap="flat" cmpd="sng" algn="ctr">
                      <a:solidFill>
                        <a:schemeClr val="tx1"/>
                      </a:solidFill>
                      <a:prstDash val="solid"/>
                      <a:round/>
                      <a:headEnd type="none" w="med" len="med"/>
                      <a:tailEnd type="none" w="med" len="med"/>
                    </a:lnB>
                    <a:noFill/>
                  </a:tcPr>
                </a:tc>
                <a:tc>
                  <a:txBody>
                    <a:bodyPr/>
                    <a:lstStyle/>
                    <a:p>
                      <a:pPr algn="l"/>
                      <a:endParaRPr lang="de-D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elle 7"/>
          <p:cNvGraphicFramePr>
            <a:graphicFrameLocks noGrp="1"/>
          </p:cNvGraphicFramePr>
          <p:nvPr/>
        </p:nvGraphicFramePr>
        <p:xfrm>
          <a:off x="1357290" y="5000636"/>
          <a:ext cx="7000924" cy="1463040"/>
        </p:xfrm>
        <a:graphic>
          <a:graphicData uri="http://schemas.openxmlformats.org/drawingml/2006/table">
            <a:tbl>
              <a:tblPr firstRow="1" bandRow="1">
                <a:tableStyleId>{5C22544A-7EE6-4342-B048-85BDC9FD1C3A}</a:tableStyleId>
              </a:tblPr>
              <a:tblGrid>
                <a:gridCol w="1500198"/>
                <a:gridCol w="1643074"/>
                <a:gridCol w="1928826"/>
                <a:gridCol w="1928826"/>
              </a:tblGrid>
              <a:tr h="310377">
                <a:tc>
                  <a:txBody>
                    <a:bodyPr/>
                    <a:lstStyle/>
                    <a:p>
                      <a:pPr algn="l"/>
                      <a:r>
                        <a:rPr lang="de-DE" dirty="0" smtClean="0">
                          <a:solidFill>
                            <a:srgbClr val="001D4B"/>
                          </a:solidFill>
                        </a:rPr>
                        <a:t>Size 0</a:t>
                      </a:r>
                      <a:endParaRPr lang="de-DE" dirty="0">
                        <a:solidFill>
                          <a:srgbClr val="001D4B"/>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dirty="0" smtClean="0">
                          <a:solidFill>
                            <a:srgbClr val="001D4B"/>
                          </a:solidFill>
                        </a:rPr>
                        <a:t>Size 1</a:t>
                      </a:r>
                      <a:endParaRPr lang="de-DE" dirty="0">
                        <a:solidFill>
                          <a:srgbClr val="001D4B"/>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dirty="0" smtClean="0">
                          <a:solidFill>
                            <a:srgbClr val="001D4B"/>
                          </a:solidFill>
                        </a:rPr>
                        <a:t>Size 2</a:t>
                      </a:r>
                      <a:endParaRPr lang="de-DE" dirty="0">
                        <a:solidFill>
                          <a:srgbClr val="001D4B"/>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dirty="0" smtClean="0">
                          <a:solidFill>
                            <a:srgbClr val="001D4B"/>
                          </a:solidFill>
                        </a:rPr>
                        <a:t>Size</a:t>
                      </a:r>
                      <a:r>
                        <a:rPr lang="de-DE" baseline="0" dirty="0" smtClean="0">
                          <a:solidFill>
                            <a:srgbClr val="001D4B"/>
                          </a:solidFill>
                        </a:rPr>
                        <a:t> 3</a:t>
                      </a:r>
                      <a:endParaRPr lang="de-DE" dirty="0">
                        <a:solidFill>
                          <a:srgbClr val="001D4B"/>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182">
                <a:tc>
                  <a:txBody>
                    <a:bodyPr/>
                    <a:lstStyle/>
                    <a:p>
                      <a:pPr algn="l"/>
                      <a:r>
                        <a:rPr lang="de-DE" b="1" dirty="0" smtClean="0">
                          <a:sym typeface="Symbol"/>
                        </a:rPr>
                        <a:t></a:t>
                      </a:r>
                      <a:endParaRPr lang="de-DE" sz="1800" b="0" kern="1200" dirty="0">
                        <a:solidFill>
                          <a:schemeClr val="bg1">
                            <a:lumMod val="50000"/>
                          </a:schemeClr>
                        </a:solidFill>
                        <a:latin typeface="Verdana"/>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l"/>
                      <a:r>
                        <a:rPr lang="de-DE" dirty="0" smtClean="0"/>
                        <a:t>{</a:t>
                      </a:r>
                      <a:r>
                        <a:rPr lang="de-DE" dirty="0" smtClean="0">
                          <a:solidFill>
                            <a:srgbClr val="33CC33"/>
                          </a:solidFill>
                        </a:rPr>
                        <a:t>A</a:t>
                      </a:r>
                      <a:r>
                        <a:rPr lang="de-DE" dirty="0" smtClean="0"/>
                        <a:t>}</a:t>
                      </a:r>
                      <a:endParaRPr lang="de-DE" sz="1800" b="0" kern="1200" dirty="0">
                        <a:solidFill>
                          <a:schemeClr val="bg1">
                            <a:lumMod val="50000"/>
                          </a:schemeClr>
                        </a:solidFill>
                        <a:latin typeface="Verdana"/>
                        <a:ea typeface="+mn-ea"/>
                        <a:cs typeface="+mn-cs"/>
                      </a:endParaRPr>
                    </a:p>
                  </a:txBody>
                  <a:tcPr>
                    <a:lnT w="12700" cap="flat" cmpd="sng" algn="ctr">
                      <a:solidFill>
                        <a:schemeClr val="tx1"/>
                      </a:solidFill>
                      <a:prstDash val="solid"/>
                      <a:round/>
                      <a:headEnd type="none" w="med" len="med"/>
                      <a:tailEnd type="none" w="med" len="med"/>
                    </a:lnT>
                    <a:noFill/>
                  </a:tcPr>
                </a:tc>
                <a:tc>
                  <a:txBody>
                    <a:bodyPr/>
                    <a:lstStyle/>
                    <a:p>
                      <a:pPr algn="l"/>
                      <a:r>
                        <a:rPr lang="de-DE" dirty="0" smtClean="0"/>
                        <a:t>{</a:t>
                      </a:r>
                      <a:r>
                        <a:rPr lang="de-DE" dirty="0" smtClean="0">
                          <a:solidFill>
                            <a:srgbClr val="33CC33"/>
                          </a:solidFill>
                        </a:rPr>
                        <a:t>A</a:t>
                      </a:r>
                      <a:r>
                        <a:rPr lang="de-DE" dirty="0" smtClean="0"/>
                        <a:t>, </a:t>
                      </a:r>
                      <a:r>
                        <a:rPr lang="de-DE" dirty="0" smtClean="0">
                          <a:solidFill>
                            <a:srgbClr val="FF0000"/>
                          </a:solidFill>
                        </a:rPr>
                        <a:t>B</a:t>
                      </a:r>
                      <a:r>
                        <a:rPr lang="de-DE" dirty="0" smtClean="0"/>
                        <a:t>} </a:t>
                      </a:r>
                      <a:r>
                        <a:rPr lang="de-DE" sz="1800" b="0" kern="1200" dirty="0" smtClean="0">
                          <a:solidFill>
                            <a:schemeClr val="bg1">
                              <a:lumMod val="50000"/>
                            </a:schemeClr>
                          </a:solidFill>
                          <a:latin typeface="Verdana"/>
                          <a:ea typeface="+mn-ea"/>
                          <a:cs typeface="+mn-cs"/>
                        </a:rPr>
                        <a:t>33%</a:t>
                      </a:r>
                      <a:endParaRPr lang="de-DE" sz="1800" b="0" kern="1200" dirty="0">
                        <a:solidFill>
                          <a:schemeClr val="bg1">
                            <a:lumMod val="50000"/>
                          </a:schemeClr>
                        </a:solidFill>
                        <a:latin typeface="Verdana"/>
                        <a:ea typeface="+mn-ea"/>
                        <a:cs typeface="+mn-cs"/>
                      </a:endParaRPr>
                    </a:p>
                  </a:txBody>
                  <a:tcPr>
                    <a:lnT w="12700" cap="flat" cmpd="sng" algn="ctr">
                      <a:solidFill>
                        <a:schemeClr val="tx1"/>
                      </a:solidFill>
                      <a:prstDash val="solid"/>
                      <a:round/>
                      <a:headEnd type="none" w="med" len="med"/>
                      <a:tailEnd type="none" w="med" len="med"/>
                    </a:lnT>
                    <a:noFill/>
                  </a:tcPr>
                </a:tc>
                <a:tc>
                  <a:txBody>
                    <a:bodyPr/>
                    <a:lstStyle/>
                    <a:p>
                      <a:pPr algn="l" rtl="0" fontAlgn="base">
                        <a:spcBef>
                          <a:spcPct val="0"/>
                        </a:spcBef>
                        <a:spcAft>
                          <a:spcPct val="0"/>
                        </a:spcAft>
                      </a:pPr>
                      <a:r>
                        <a:rPr lang="de-DE" dirty="0" smtClean="0"/>
                        <a:t>{</a:t>
                      </a:r>
                      <a:r>
                        <a:rPr lang="de-DE" dirty="0" smtClean="0">
                          <a:solidFill>
                            <a:srgbClr val="33CC33"/>
                          </a:solidFill>
                        </a:rPr>
                        <a:t>A</a:t>
                      </a:r>
                      <a:r>
                        <a:rPr lang="de-DE" dirty="0" smtClean="0"/>
                        <a:t>, </a:t>
                      </a:r>
                      <a:r>
                        <a:rPr lang="de-DE" dirty="0" smtClean="0">
                          <a:solidFill>
                            <a:srgbClr val="FF0000"/>
                          </a:solidFill>
                        </a:rPr>
                        <a:t>B</a:t>
                      </a:r>
                      <a:r>
                        <a:rPr lang="de-DE" dirty="0" smtClean="0"/>
                        <a:t>, </a:t>
                      </a:r>
                      <a:r>
                        <a:rPr lang="de-DE" dirty="0" smtClean="0">
                          <a:solidFill>
                            <a:srgbClr val="0052D6"/>
                          </a:solidFill>
                        </a:rPr>
                        <a:t>C</a:t>
                      </a:r>
                      <a:r>
                        <a:rPr lang="de-DE" dirty="0" smtClean="0"/>
                        <a:t>}</a:t>
                      </a:r>
                      <a:endParaRPr lang="de-DE" sz="1800" b="0" kern="1200" dirty="0">
                        <a:solidFill>
                          <a:schemeClr val="bg1">
                            <a:lumMod val="50000"/>
                          </a:schemeClr>
                        </a:solidFill>
                        <a:latin typeface="Verdana"/>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10377">
                <a:tc>
                  <a:txBody>
                    <a:bodyPr/>
                    <a:lstStyle/>
                    <a:p>
                      <a:pPr algn="l"/>
                      <a:endParaRPr lang="de-DE"/>
                    </a:p>
                  </a:txBody>
                  <a:tcPr>
                    <a:lnL w="12700" cap="flat" cmpd="sng" algn="ctr">
                      <a:solidFill>
                        <a:schemeClr val="tx1"/>
                      </a:solidFill>
                      <a:prstDash val="solid"/>
                      <a:round/>
                      <a:headEnd type="none" w="med" len="med"/>
                      <a:tailEnd type="none" w="med" len="med"/>
                    </a:lnL>
                    <a:noFill/>
                  </a:tcPr>
                </a:tc>
                <a:tc>
                  <a:txBody>
                    <a:bodyPr/>
                    <a:lstStyle/>
                    <a:p>
                      <a:pPr algn="l"/>
                      <a:r>
                        <a:rPr lang="de-DE" dirty="0" smtClean="0"/>
                        <a:t>{</a:t>
                      </a:r>
                      <a:r>
                        <a:rPr lang="de-DE" dirty="0" smtClean="0">
                          <a:solidFill>
                            <a:srgbClr val="FF0000"/>
                          </a:solidFill>
                        </a:rPr>
                        <a:t>B</a:t>
                      </a:r>
                      <a:r>
                        <a:rPr lang="de-DE" dirty="0" smtClean="0"/>
                        <a:t>}</a:t>
                      </a:r>
                      <a:endParaRPr lang="de-DE" sz="1800" b="0" kern="1200" dirty="0">
                        <a:solidFill>
                          <a:schemeClr val="bg1">
                            <a:lumMod val="50000"/>
                          </a:schemeClr>
                        </a:solidFill>
                        <a:latin typeface="Verdana"/>
                        <a:ea typeface="+mn-ea"/>
                        <a:cs typeface="+mn-cs"/>
                      </a:endParaRPr>
                    </a:p>
                  </a:txBody>
                  <a:tcPr>
                    <a:noFill/>
                  </a:tcPr>
                </a:tc>
                <a:tc>
                  <a:txBody>
                    <a:bodyPr/>
                    <a:lstStyle/>
                    <a:p>
                      <a:pPr algn="l"/>
                      <a:r>
                        <a:rPr lang="de-DE" dirty="0" smtClean="0"/>
                        <a:t>{</a:t>
                      </a:r>
                      <a:r>
                        <a:rPr lang="de-DE" dirty="0" smtClean="0">
                          <a:solidFill>
                            <a:srgbClr val="33CC33"/>
                          </a:solidFill>
                        </a:rPr>
                        <a:t>A</a:t>
                      </a:r>
                      <a:r>
                        <a:rPr lang="de-DE" dirty="0" smtClean="0"/>
                        <a:t>, </a:t>
                      </a:r>
                      <a:r>
                        <a:rPr lang="de-DE" dirty="0" smtClean="0">
                          <a:solidFill>
                            <a:srgbClr val="0052D6"/>
                          </a:solidFill>
                        </a:rPr>
                        <a:t>C</a:t>
                      </a:r>
                      <a:r>
                        <a:rPr lang="de-DE" dirty="0" smtClean="0"/>
                        <a:t>} </a:t>
                      </a:r>
                      <a:r>
                        <a:rPr lang="de-DE" sz="1800" b="0" kern="1200" dirty="0" smtClean="0">
                          <a:solidFill>
                            <a:schemeClr val="bg1">
                              <a:lumMod val="50000"/>
                            </a:schemeClr>
                          </a:solidFill>
                          <a:latin typeface="Verdana"/>
                          <a:ea typeface="+mn-ea"/>
                          <a:cs typeface="+mn-cs"/>
                        </a:rPr>
                        <a:t>33%</a:t>
                      </a:r>
                      <a:endParaRPr lang="de-DE" sz="1800" b="0" kern="1200" dirty="0">
                        <a:solidFill>
                          <a:schemeClr val="bg1">
                            <a:lumMod val="50000"/>
                          </a:schemeClr>
                        </a:solidFill>
                        <a:latin typeface="Verdana"/>
                        <a:ea typeface="+mn-ea"/>
                        <a:cs typeface="+mn-cs"/>
                      </a:endParaRPr>
                    </a:p>
                  </a:txBody>
                  <a:tcPr>
                    <a:noFill/>
                  </a:tcPr>
                </a:tc>
                <a:tc>
                  <a:txBody>
                    <a:bodyPr/>
                    <a:lstStyle/>
                    <a:p>
                      <a:pPr algn="l"/>
                      <a:endParaRPr lang="de-DE" dirty="0"/>
                    </a:p>
                  </a:txBody>
                  <a:tcPr>
                    <a:lnR w="12700" cap="flat" cmpd="sng" algn="ctr">
                      <a:solidFill>
                        <a:schemeClr val="tx1"/>
                      </a:solidFill>
                      <a:prstDash val="solid"/>
                      <a:round/>
                      <a:headEnd type="none" w="med" len="med"/>
                      <a:tailEnd type="none" w="med" len="med"/>
                    </a:lnR>
                    <a:noFill/>
                  </a:tcPr>
                </a:tc>
              </a:tr>
              <a:tr h="310377">
                <a:tc>
                  <a:txBody>
                    <a:bodyPr/>
                    <a:lstStyle/>
                    <a:p>
                      <a:pPr algn="l"/>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l"/>
                      <a:r>
                        <a:rPr lang="de-DE" dirty="0" smtClean="0"/>
                        <a:t>{</a:t>
                      </a:r>
                      <a:r>
                        <a:rPr lang="de-DE" dirty="0" smtClean="0">
                          <a:solidFill>
                            <a:srgbClr val="0052D6"/>
                          </a:solidFill>
                        </a:rPr>
                        <a:t>C</a:t>
                      </a:r>
                      <a:r>
                        <a:rPr lang="de-DE" dirty="0" smtClean="0"/>
                        <a:t>}</a:t>
                      </a:r>
                      <a:endParaRPr lang="de-DE" sz="1800" b="0" kern="1200" dirty="0">
                        <a:solidFill>
                          <a:schemeClr val="bg1">
                            <a:lumMod val="50000"/>
                          </a:schemeClr>
                        </a:solidFill>
                        <a:latin typeface="Verdana"/>
                        <a:ea typeface="+mn-ea"/>
                        <a:cs typeface="+mn-cs"/>
                      </a:endParaRPr>
                    </a:p>
                  </a:txBody>
                  <a:tcPr>
                    <a:lnB w="12700" cap="flat" cmpd="sng" algn="ctr">
                      <a:solidFill>
                        <a:schemeClr val="tx1"/>
                      </a:solidFill>
                      <a:prstDash val="solid"/>
                      <a:round/>
                      <a:headEnd type="none" w="med" len="med"/>
                      <a:tailEnd type="none" w="med" len="med"/>
                    </a:lnB>
                    <a:noFill/>
                  </a:tcPr>
                </a:tc>
                <a:tc>
                  <a:txBody>
                    <a:bodyPr/>
                    <a:lstStyle/>
                    <a:p>
                      <a:pPr algn="l" rtl="0" fontAlgn="base">
                        <a:spcBef>
                          <a:spcPct val="0"/>
                        </a:spcBef>
                        <a:spcAft>
                          <a:spcPct val="0"/>
                        </a:spcAft>
                      </a:pPr>
                      <a:r>
                        <a:rPr lang="de-DE" dirty="0" smtClean="0"/>
                        <a:t>{</a:t>
                      </a:r>
                      <a:r>
                        <a:rPr lang="de-DE" dirty="0" smtClean="0">
                          <a:solidFill>
                            <a:srgbClr val="FF0000"/>
                          </a:solidFill>
                        </a:rPr>
                        <a:t>B</a:t>
                      </a:r>
                      <a:r>
                        <a:rPr lang="de-DE" dirty="0" smtClean="0"/>
                        <a:t>, </a:t>
                      </a:r>
                      <a:r>
                        <a:rPr lang="de-DE" dirty="0" smtClean="0">
                          <a:solidFill>
                            <a:srgbClr val="0052D6"/>
                          </a:solidFill>
                        </a:rPr>
                        <a:t>C</a:t>
                      </a:r>
                      <a:r>
                        <a:rPr lang="de-DE" dirty="0" smtClean="0"/>
                        <a:t>} </a:t>
                      </a:r>
                      <a:r>
                        <a:rPr lang="de-DE" sz="1800" b="0" kern="1200" dirty="0" smtClean="0">
                          <a:solidFill>
                            <a:schemeClr val="bg1">
                              <a:lumMod val="50000"/>
                            </a:schemeClr>
                          </a:solidFill>
                          <a:latin typeface="Verdana"/>
                          <a:ea typeface="+mn-ea"/>
                          <a:cs typeface="+mn-cs"/>
                        </a:rPr>
                        <a:t>33%</a:t>
                      </a:r>
                      <a:endParaRPr lang="de-DE" sz="1800" b="0" kern="1200" dirty="0">
                        <a:solidFill>
                          <a:schemeClr val="bg1">
                            <a:lumMod val="50000"/>
                          </a:schemeClr>
                        </a:solidFill>
                        <a:latin typeface="Verdana"/>
                        <a:ea typeface="+mn-ea"/>
                        <a:cs typeface="+mn-cs"/>
                      </a:endParaRPr>
                    </a:p>
                  </a:txBody>
                  <a:tcPr>
                    <a:lnB w="12700" cap="flat" cmpd="sng" algn="ctr">
                      <a:solidFill>
                        <a:schemeClr val="tx1"/>
                      </a:solidFill>
                      <a:prstDash val="solid"/>
                      <a:round/>
                      <a:headEnd type="none" w="med" len="med"/>
                      <a:tailEnd type="none" w="med" len="med"/>
                    </a:lnB>
                    <a:noFill/>
                  </a:tcPr>
                </a:tc>
                <a:tc>
                  <a:txBody>
                    <a:bodyPr/>
                    <a:lstStyle/>
                    <a:p>
                      <a:pPr algn="l"/>
                      <a:endParaRPr lang="de-D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graphicFrame>
        <p:nvGraphicFramePr>
          <p:cNvPr id="9" name="Tabelle 8"/>
          <p:cNvGraphicFramePr>
            <a:graphicFrameLocks noGrp="1"/>
          </p:cNvGraphicFramePr>
          <p:nvPr/>
        </p:nvGraphicFramePr>
        <p:xfrm>
          <a:off x="1357290" y="5000636"/>
          <a:ext cx="7000924" cy="1463040"/>
        </p:xfrm>
        <a:graphic>
          <a:graphicData uri="http://schemas.openxmlformats.org/drawingml/2006/table">
            <a:tbl>
              <a:tblPr firstRow="1" bandRow="1">
                <a:tableStyleId>{5C22544A-7EE6-4342-B048-85BDC9FD1C3A}</a:tableStyleId>
              </a:tblPr>
              <a:tblGrid>
                <a:gridCol w="1500198"/>
                <a:gridCol w="1643074"/>
                <a:gridCol w="1928826"/>
                <a:gridCol w="1928826"/>
              </a:tblGrid>
              <a:tr h="310377">
                <a:tc>
                  <a:txBody>
                    <a:bodyPr/>
                    <a:lstStyle/>
                    <a:p>
                      <a:pPr algn="l"/>
                      <a:r>
                        <a:rPr lang="de-DE" dirty="0" smtClean="0">
                          <a:solidFill>
                            <a:srgbClr val="001D4B"/>
                          </a:solidFill>
                        </a:rPr>
                        <a:t>Size 0</a:t>
                      </a:r>
                      <a:endParaRPr lang="de-DE" dirty="0">
                        <a:solidFill>
                          <a:srgbClr val="001D4B"/>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dirty="0" smtClean="0">
                          <a:solidFill>
                            <a:srgbClr val="001D4B"/>
                          </a:solidFill>
                        </a:rPr>
                        <a:t>Size 1</a:t>
                      </a:r>
                      <a:endParaRPr lang="de-DE" dirty="0">
                        <a:solidFill>
                          <a:srgbClr val="001D4B"/>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dirty="0" smtClean="0">
                          <a:solidFill>
                            <a:srgbClr val="001D4B"/>
                          </a:solidFill>
                        </a:rPr>
                        <a:t>Size 2</a:t>
                      </a:r>
                      <a:endParaRPr lang="de-DE" dirty="0">
                        <a:solidFill>
                          <a:srgbClr val="001D4B"/>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dirty="0" smtClean="0">
                          <a:solidFill>
                            <a:srgbClr val="001D4B"/>
                          </a:solidFill>
                        </a:rPr>
                        <a:t>Size</a:t>
                      </a:r>
                      <a:r>
                        <a:rPr lang="de-DE" baseline="0" dirty="0" smtClean="0">
                          <a:solidFill>
                            <a:srgbClr val="001D4B"/>
                          </a:solidFill>
                        </a:rPr>
                        <a:t> 3</a:t>
                      </a:r>
                      <a:endParaRPr lang="de-DE" dirty="0">
                        <a:solidFill>
                          <a:srgbClr val="001D4B"/>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182">
                <a:tc>
                  <a:txBody>
                    <a:bodyPr/>
                    <a:lstStyle/>
                    <a:p>
                      <a:pPr algn="l"/>
                      <a:r>
                        <a:rPr lang="de-DE" b="1" dirty="0" smtClean="0">
                          <a:sym typeface="Symbol"/>
                        </a:rPr>
                        <a:t></a:t>
                      </a:r>
                      <a:endParaRPr lang="de-DE" sz="1800" b="0" kern="1200" dirty="0">
                        <a:solidFill>
                          <a:schemeClr val="bg1">
                            <a:lumMod val="50000"/>
                          </a:schemeClr>
                        </a:solidFill>
                        <a:latin typeface="Verdana"/>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l"/>
                      <a:r>
                        <a:rPr lang="de-DE" dirty="0" smtClean="0"/>
                        <a:t>{</a:t>
                      </a:r>
                      <a:r>
                        <a:rPr lang="de-DE" dirty="0" smtClean="0">
                          <a:solidFill>
                            <a:srgbClr val="33CC33"/>
                          </a:solidFill>
                        </a:rPr>
                        <a:t>A</a:t>
                      </a:r>
                      <a:r>
                        <a:rPr lang="de-DE" dirty="0" smtClean="0"/>
                        <a:t>} </a:t>
                      </a:r>
                      <a:r>
                        <a:rPr lang="de-DE" sz="1800" b="0" kern="1200" dirty="0" smtClean="0">
                          <a:solidFill>
                            <a:schemeClr val="bg1">
                              <a:lumMod val="50000"/>
                            </a:schemeClr>
                          </a:solidFill>
                          <a:latin typeface="Verdana"/>
                          <a:ea typeface="+mn-ea"/>
                          <a:cs typeface="+mn-cs"/>
                        </a:rPr>
                        <a:t>13%</a:t>
                      </a:r>
                      <a:endParaRPr lang="de-DE" sz="1800" b="0" kern="1200" dirty="0">
                        <a:solidFill>
                          <a:schemeClr val="bg1">
                            <a:lumMod val="50000"/>
                          </a:schemeClr>
                        </a:solidFill>
                        <a:latin typeface="Verdana"/>
                        <a:ea typeface="+mn-ea"/>
                        <a:cs typeface="+mn-cs"/>
                      </a:endParaRPr>
                    </a:p>
                  </a:txBody>
                  <a:tcPr>
                    <a:lnT w="12700" cap="flat" cmpd="sng" algn="ctr">
                      <a:solidFill>
                        <a:schemeClr val="tx1"/>
                      </a:solidFill>
                      <a:prstDash val="solid"/>
                      <a:round/>
                      <a:headEnd type="none" w="med" len="med"/>
                      <a:tailEnd type="none" w="med" len="med"/>
                    </a:lnT>
                    <a:noFill/>
                  </a:tcPr>
                </a:tc>
                <a:tc>
                  <a:txBody>
                    <a:bodyPr/>
                    <a:lstStyle/>
                    <a:p>
                      <a:pPr algn="l"/>
                      <a:r>
                        <a:rPr lang="de-DE" dirty="0" smtClean="0"/>
                        <a:t>{</a:t>
                      </a:r>
                      <a:r>
                        <a:rPr lang="de-DE" dirty="0" smtClean="0">
                          <a:solidFill>
                            <a:srgbClr val="33CC33"/>
                          </a:solidFill>
                        </a:rPr>
                        <a:t>A</a:t>
                      </a:r>
                      <a:r>
                        <a:rPr lang="de-DE" dirty="0" smtClean="0"/>
                        <a:t>, </a:t>
                      </a:r>
                      <a:r>
                        <a:rPr lang="de-DE" dirty="0" smtClean="0">
                          <a:solidFill>
                            <a:srgbClr val="FF0000"/>
                          </a:solidFill>
                        </a:rPr>
                        <a:t>B</a:t>
                      </a:r>
                      <a:r>
                        <a:rPr lang="de-DE" dirty="0" smtClean="0"/>
                        <a:t>} </a:t>
                      </a:r>
                      <a:r>
                        <a:rPr lang="de-DE" sz="1800" b="0" kern="1200" dirty="0" smtClean="0">
                          <a:solidFill>
                            <a:schemeClr val="bg1">
                              <a:lumMod val="50000"/>
                            </a:schemeClr>
                          </a:solidFill>
                          <a:latin typeface="Verdana"/>
                          <a:ea typeface="+mn-ea"/>
                          <a:cs typeface="+mn-cs"/>
                        </a:rPr>
                        <a:t>20%</a:t>
                      </a:r>
                      <a:endParaRPr lang="de-DE" sz="1800" b="0" kern="1200" dirty="0">
                        <a:solidFill>
                          <a:schemeClr val="bg1">
                            <a:lumMod val="50000"/>
                          </a:schemeClr>
                        </a:solidFill>
                        <a:latin typeface="Verdana"/>
                        <a:ea typeface="+mn-ea"/>
                        <a:cs typeface="+mn-cs"/>
                      </a:endParaRPr>
                    </a:p>
                  </a:txBody>
                  <a:tcPr>
                    <a:lnT w="12700" cap="flat" cmpd="sng" algn="ctr">
                      <a:solidFill>
                        <a:schemeClr val="tx1"/>
                      </a:solidFill>
                      <a:prstDash val="solid"/>
                      <a:round/>
                      <a:headEnd type="none" w="med" len="med"/>
                      <a:tailEnd type="none" w="med" len="med"/>
                    </a:lnT>
                    <a:noFill/>
                  </a:tcPr>
                </a:tc>
                <a:tc>
                  <a:txBody>
                    <a:bodyPr/>
                    <a:lstStyle/>
                    <a:p>
                      <a:pPr algn="l" rtl="0" fontAlgn="base">
                        <a:spcBef>
                          <a:spcPct val="0"/>
                        </a:spcBef>
                        <a:spcAft>
                          <a:spcPct val="0"/>
                        </a:spcAft>
                      </a:pPr>
                      <a:r>
                        <a:rPr lang="de-DE" dirty="0" smtClean="0"/>
                        <a:t>{</a:t>
                      </a:r>
                      <a:r>
                        <a:rPr lang="de-DE" dirty="0" smtClean="0">
                          <a:solidFill>
                            <a:srgbClr val="33CC33"/>
                          </a:solidFill>
                        </a:rPr>
                        <a:t>A</a:t>
                      </a:r>
                      <a:r>
                        <a:rPr lang="de-DE" dirty="0" smtClean="0"/>
                        <a:t>, </a:t>
                      </a:r>
                      <a:r>
                        <a:rPr lang="de-DE" dirty="0" smtClean="0">
                          <a:solidFill>
                            <a:srgbClr val="FF0000"/>
                          </a:solidFill>
                        </a:rPr>
                        <a:t>B</a:t>
                      </a:r>
                      <a:r>
                        <a:rPr lang="de-DE" dirty="0" smtClean="0"/>
                        <a:t>, </a:t>
                      </a:r>
                      <a:r>
                        <a:rPr lang="de-DE" dirty="0" smtClean="0">
                          <a:solidFill>
                            <a:srgbClr val="0052D6"/>
                          </a:solidFill>
                        </a:rPr>
                        <a:t>C</a:t>
                      </a:r>
                      <a:r>
                        <a:rPr lang="de-DE" dirty="0" smtClean="0"/>
                        <a:t>}</a:t>
                      </a:r>
                      <a:endParaRPr lang="de-DE" sz="1800" b="0" kern="1200" dirty="0">
                        <a:solidFill>
                          <a:schemeClr val="bg1">
                            <a:lumMod val="50000"/>
                          </a:schemeClr>
                        </a:solidFill>
                        <a:latin typeface="Verdana"/>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10377">
                <a:tc>
                  <a:txBody>
                    <a:bodyPr/>
                    <a:lstStyle/>
                    <a:p>
                      <a:pPr algn="l"/>
                      <a:endParaRPr lang="de-DE"/>
                    </a:p>
                  </a:txBody>
                  <a:tcPr>
                    <a:lnL w="12700" cap="flat" cmpd="sng" algn="ctr">
                      <a:solidFill>
                        <a:schemeClr val="tx1"/>
                      </a:solidFill>
                      <a:prstDash val="solid"/>
                      <a:round/>
                      <a:headEnd type="none" w="med" len="med"/>
                      <a:tailEnd type="none" w="med" len="med"/>
                    </a:lnL>
                    <a:noFill/>
                  </a:tcPr>
                </a:tc>
                <a:tc>
                  <a:txBody>
                    <a:bodyPr/>
                    <a:lstStyle/>
                    <a:p>
                      <a:pPr algn="l"/>
                      <a:r>
                        <a:rPr lang="de-DE" dirty="0" smtClean="0"/>
                        <a:t>{</a:t>
                      </a:r>
                      <a:r>
                        <a:rPr lang="de-DE" dirty="0" smtClean="0">
                          <a:solidFill>
                            <a:srgbClr val="FF0000"/>
                          </a:solidFill>
                        </a:rPr>
                        <a:t>B</a:t>
                      </a:r>
                      <a:r>
                        <a:rPr lang="de-DE" dirty="0" smtClean="0"/>
                        <a:t>} </a:t>
                      </a:r>
                      <a:r>
                        <a:rPr lang="de-DE" sz="1800" b="0" kern="1200" dirty="0" smtClean="0">
                          <a:solidFill>
                            <a:schemeClr val="bg1">
                              <a:lumMod val="50000"/>
                            </a:schemeClr>
                          </a:solidFill>
                          <a:latin typeface="Verdana"/>
                          <a:ea typeface="+mn-ea"/>
                          <a:cs typeface="+mn-cs"/>
                        </a:rPr>
                        <a:t>13%</a:t>
                      </a:r>
                      <a:endParaRPr lang="de-DE" sz="1800" b="0" kern="1200" dirty="0">
                        <a:solidFill>
                          <a:schemeClr val="bg1">
                            <a:lumMod val="50000"/>
                          </a:schemeClr>
                        </a:solidFill>
                        <a:latin typeface="Verdana"/>
                        <a:ea typeface="+mn-ea"/>
                        <a:cs typeface="+mn-cs"/>
                      </a:endParaRPr>
                    </a:p>
                  </a:txBody>
                  <a:tcPr>
                    <a:noFill/>
                  </a:tcPr>
                </a:tc>
                <a:tc>
                  <a:txBody>
                    <a:bodyPr/>
                    <a:lstStyle/>
                    <a:p>
                      <a:pPr algn="l"/>
                      <a:r>
                        <a:rPr lang="de-DE" dirty="0" smtClean="0"/>
                        <a:t>{</a:t>
                      </a:r>
                      <a:r>
                        <a:rPr lang="de-DE" dirty="0" smtClean="0">
                          <a:solidFill>
                            <a:srgbClr val="33CC33"/>
                          </a:solidFill>
                        </a:rPr>
                        <a:t>A</a:t>
                      </a:r>
                      <a:r>
                        <a:rPr lang="de-DE" dirty="0" smtClean="0"/>
                        <a:t>, </a:t>
                      </a:r>
                      <a:r>
                        <a:rPr lang="de-DE" dirty="0" smtClean="0">
                          <a:solidFill>
                            <a:srgbClr val="0052D6"/>
                          </a:solidFill>
                        </a:rPr>
                        <a:t>C</a:t>
                      </a:r>
                      <a:r>
                        <a:rPr lang="de-DE" dirty="0" smtClean="0"/>
                        <a:t>} </a:t>
                      </a:r>
                      <a:r>
                        <a:rPr lang="de-DE" sz="1800" b="0" kern="1200" dirty="0" smtClean="0">
                          <a:solidFill>
                            <a:schemeClr val="bg1">
                              <a:lumMod val="50000"/>
                            </a:schemeClr>
                          </a:solidFill>
                          <a:latin typeface="Verdana"/>
                          <a:ea typeface="+mn-ea"/>
                          <a:cs typeface="+mn-cs"/>
                        </a:rPr>
                        <a:t>20%</a:t>
                      </a:r>
                      <a:endParaRPr lang="de-DE" sz="1800" b="0" kern="1200" dirty="0">
                        <a:solidFill>
                          <a:schemeClr val="bg1">
                            <a:lumMod val="50000"/>
                          </a:schemeClr>
                        </a:solidFill>
                        <a:latin typeface="Verdana"/>
                        <a:ea typeface="+mn-ea"/>
                        <a:cs typeface="+mn-cs"/>
                      </a:endParaRPr>
                    </a:p>
                  </a:txBody>
                  <a:tcPr>
                    <a:noFill/>
                  </a:tcPr>
                </a:tc>
                <a:tc>
                  <a:txBody>
                    <a:bodyPr/>
                    <a:lstStyle/>
                    <a:p>
                      <a:pPr algn="l"/>
                      <a:endParaRPr lang="de-DE" dirty="0"/>
                    </a:p>
                  </a:txBody>
                  <a:tcPr>
                    <a:lnR w="12700" cap="flat" cmpd="sng" algn="ctr">
                      <a:solidFill>
                        <a:schemeClr val="tx1"/>
                      </a:solidFill>
                      <a:prstDash val="solid"/>
                      <a:round/>
                      <a:headEnd type="none" w="med" len="med"/>
                      <a:tailEnd type="none" w="med" len="med"/>
                    </a:lnR>
                    <a:noFill/>
                  </a:tcPr>
                </a:tc>
              </a:tr>
              <a:tr h="310377">
                <a:tc>
                  <a:txBody>
                    <a:bodyPr/>
                    <a:lstStyle/>
                    <a:p>
                      <a:pPr algn="l"/>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l"/>
                      <a:r>
                        <a:rPr lang="de-DE" dirty="0" smtClean="0"/>
                        <a:t>{</a:t>
                      </a:r>
                      <a:r>
                        <a:rPr lang="de-DE" dirty="0" smtClean="0">
                          <a:solidFill>
                            <a:srgbClr val="0052D6"/>
                          </a:solidFill>
                        </a:rPr>
                        <a:t>C</a:t>
                      </a:r>
                      <a:r>
                        <a:rPr lang="de-DE" dirty="0" smtClean="0"/>
                        <a:t>} </a:t>
                      </a:r>
                      <a:r>
                        <a:rPr lang="de-DE" sz="1800" b="0" kern="1200" dirty="0" smtClean="0">
                          <a:solidFill>
                            <a:schemeClr val="bg1">
                              <a:lumMod val="50000"/>
                            </a:schemeClr>
                          </a:solidFill>
                          <a:latin typeface="Verdana"/>
                          <a:ea typeface="+mn-ea"/>
                          <a:cs typeface="+mn-cs"/>
                        </a:rPr>
                        <a:t>13%</a:t>
                      </a:r>
                      <a:endParaRPr lang="de-DE" sz="1800" b="0" kern="1200" dirty="0">
                        <a:solidFill>
                          <a:schemeClr val="bg1">
                            <a:lumMod val="50000"/>
                          </a:schemeClr>
                        </a:solidFill>
                        <a:latin typeface="Verdana"/>
                        <a:ea typeface="+mn-ea"/>
                        <a:cs typeface="+mn-cs"/>
                      </a:endParaRPr>
                    </a:p>
                  </a:txBody>
                  <a:tcPr>
                    <a:lnB w="12700" cap="flat" cmpd="sng" algn="ctr">
                      <a:solidFill>
                        <a:schemeClr val="tx1"/>
                      </a:solidFill>
                      <a:prstDash val="solid"/>
                      <a:round/>
                      <a:headEnd type="none" w="med" len="med"/>
                      <a:tailEnd type="none" w="med" len="med"/>
                    </a:lnB>
                    <a:noFill/>
                  </a:tcPr>
                </a:tc>
                <a:tc>
                  <a:txBody>
                    <a:bodyPr/>
                    <a:lstStyle/>
                    <a:p>
                      <a:pPr algn="l" rtl="0" fontAlgn="base">
                        <a:spcBef>
                          <a:spcPct val="0"/>
                        </a:spcBef>
                        <a:spcAft>
                          <a:spcPct val="0"/>
                        </a:spcAft>
                      </a:pPr>
                      <a:r>
                        <a:rPr lang="de-DE" dirty="0" smtClean="0"/>
                        <a:t>{</a:t>
                      </a:r>
                      <a:r>
                        <a:rPr lang="de-DE" dirty="0" smtClean="0">
                          <a:solidFill>
                            <a:srgbClr val="FF0000"/>
                          </a:solidFill>
                        </a:rPr>
                        <a:t>B</a:t>
                      </a:r>
                      <a:r>
                        <a:rPr lang="de-DE" dirty="0" smtClean="0"/>
                        <a:t>, </a:t>
                      </a:r>
                      <a:r>
                        <a:rPr lang="de-DE" dirty="0" smtClean="0">
                          <a:solidFill>
                            <a:srgbClr val="0052D6"/>
                          </a:solidFill>
                        </a:rPr>
                        <a:t>C</a:t>
                      </a:r>
                      <a:r>
                        <a:rPr lang="de-DE" dirty="0" smtClean="0"/>
                        <a:t>} </a:t>
                      </a:r>
                      <a:r>
                        <a:rPr lang="de-DE" sz="1800" b="0" kern="1200" dirty="0" smtClean="0">
                          <a:solidFill>
                            <a:schemeClr val="bg1">
                              <a:lumMod val="50000"/>
                            </a:schemeClr>
                          </a:solidFill>
                          <a:latin typeface="Verdana"/>
                          <a:ea typeface="+mn-ea"/>
                          <a:cs typeface="+mn-cs"/>
                        </a:rPr>
                        <a:t>20%</a:t>
                      </a:r>
                      <a:endParaRPr lang="de-DE" sz="1800" b="0" kern="1200" dirty="0">
                        <a:solidFill>
                          <a:schemeClr val="bg1">
                            <a:lumMod val="50000"/>
                          </a:schemeClr>
                        </a:solidFill>
                        <a:latin typeface="Verdana"/>
                        <a:ea typeface="+mn-ea"/>
                        <a:cs typeface="+mn-cs"/>
                      </a:endParaRPr>
                    </a:p>
                  </a:txBody>
                  <a:tcPr>
                    <a:lnB w="12700" cap="flat" cmpd="sng" algn="ctr">
                      <a:solidFill>
                        <a:schemeClr val="tx1"/>
                      </a:solidFill>
                      <a:prstDash val="solid"/>
                      <a:round/>
                      <a:headEnd type="none" w="med" len="med"/>
                      <a:tailEnd type="none" w="med" len="med"/>
                    </a:lnB>
                    <a:noFill/>
                  </a:tcPr>
                </a:tc>
                <a:tc>
                  <a:txBody>
                    <a:bodyPr/>
                    <a:lstStyle/>
                    <a:p>
                      <a:pPr algn="l"/>
                      <a:endParaRPr lang="de-D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graphicFrame>
        <p:nvGraphicFramePr>
          <p:cNvPr id="11" name="Tabelle 10"/>
          <p:cNvGraphicFramePr>
            <a:graphicFrameLocks noGrp="1"/>
          </p:cNvGraphicFramePr>
          <p:nvPr/>
        </p:nvGraphicFramePr>
        <p:xfrm>
          <a:off x="1357290" y="5000636"/>
          <a:ext cx="7000924" cy="1463040"/>
        </p:xfrm>
        <a:graphic>
          <a:graphicData uri="http://schemas.openxmlformats.org/drawingml/2006/table">
            <a:tbl>
              <a:tblPr firstRow="1" bandRow="1">
                <a:tableStyleId>{5C22544A-7EE6-4342-B048-85BDC9FD1C3A}</a:tableStyleId>
              </a:tblPr>
              <a:tblGrid>
                <a:gridCol w="1500198"/>
                <a:gridCol w="1643074"/>
                <a:gridCol w="1928826"/>
                <a:gridCol w="1928826"/>
              </a:tblGrid>
              <a:tr h="310377">
                <a:tc>
                  <a:txBody>
                    <a:bodyPr/>
                    <a:lstStyle/>
                    <a:p>
                      <a:pPr algn="l"/>
                      <a:r>
                        <a:rPr lang="de-DE" dirty="0" smtClean="0">
                          <a:solidFill>
                            <a:srgbClr val="001D4B"/>
                          </a:solidFill>
                        </a:rPr>
                        <a:t>Size 0</a:t>
                      </a:r>
                      <a:endParaRPr lang="de-DE" dirty="0">
                        <a:solidFill>
                          <a:srgbClr val="001D4B"/>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dirty="0" smtClean="0">
                          <a:solidFill>
                            <a:srgbClr val="001D4B"/>
                          </a:solidFill>
                        </a:rPr>
                        <a:t>Size 1</a:t>
                      </a:r>
                      <a:endParaRPr lang="de-DE" dirty="0">
                        <a:solidFill>
                          <a:srgbClr val="001D4B"/>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dirty="0" smtClean="0">
                          <a:solidFill>
                            <a:srgbClr val="001D4B"/>
                          </a:solidFill>
                        </a:rPr>
                        <a:t>Size 2</a:t>
                      </a:r>
                      <a:endParaRPr lang="de-DE" dirty="0">
                        <a:solidFill>
                          <a:srgbClr val="001D4B"/>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dirty="0" smtClean="0">
                          <a:solidFill>
                            <a:srgbClr val="001D4B"/>
                          </a:solidFill>
                        </a:rPr>
                        <a:t>Size</a:t>
                      </a:r>
                      <a:r>
                        <a:rPr lang="de-DE" baseline="0" dirty="0" smtClean="0">
                          <a:solidFill>
                            <a:srgbClr val="001D4B"/>
                          </a:solidFill>
                        </a:rPr>
                        <a:t> 3</a:t>
                      </a:r>
                      <a:endParaRPr lang="de-DE" dirty="0">
                        <a:solidFill>
                          <a:srgbClr val="001D4B"/>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182">
                <a:tc>
                  <a:txBody>
                    <a:bodyPr/>
                    <a:lstStyle/>
                    <a:p>
                      <a:pPr algn="l"/>
                      <a:r>
                        <a:rPr lang="de-DE" b="1" dirty="0" smtClean="0">
                          <a:sym typeface="Symbol"/>
                        </a:rPr>
                        <a:t></a:t>
                      </a:r>
                      <a:endParaRPr lang="de-DE" sz="1800" b="0" kern="1200" dirty="0">
                        <a:solidFill>
                          <a:schemeClr val="bg1">
                            <a:lumMod val="50000"/>
                          </a:schemeClr>
                        </a:solidFill>
                        <a:latin typeface="Verdana"/>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l"/>
                      <a:r>
                        <a:rPr lang="de-DE" dirty="0" smtClean="0"/>
                        <a:t>{</a:t>
                      </a:r>
                      <a:r>
                        <a:rPr lang="de-DE" dirty="0" smtClean="0">
                          <a:solidFill>
                            <a:srgbClr val="33CC33"/>
                          </a:solidFill>
                        </a:rPr>
                        <a:t>A</a:t>
                      </a:r>
                      <a:r>
                        <a:rPr lang="de-DE" dirty="0" smtClean="0"/>
                        <a:t>} </a:t>
                      </a:r>
                      <a:r>
                        <a:rPr lang="de-DE" sz="1800" b="0" kern="1200" dirty="0" smtClean="0">
                          <a:solidFill>
                            <a:schemeClr val="bg1">
                              <a:lumMod val="50000"/>
                            </a:schemeClr>
                          </a:solidFill>
                          <a:latin typeface="Verdana"/>
                          <a:ea typeface="+mn-ea"/>
                          <a:cs typeface="+mn-cs"/>
                        </a:rPr>
                        <a:t>20%</a:t>
                      </a:r>
                      <a:endParaRPr lang="de-DE" sz="1800" b="0" kern="1200" dirty="0">
                        <a:solidFill>
                          <a:schemeClr val="bg1">
                            <a:lumMod val="50000"/>
                          </a:schemeClr>
                        </a:solidFill>
                        <a:latin typeface="Verdana"/>
                        <a:ea typeface="+mn-ea"/>
                        <a:cs typeface="+mn-cs"/>
                      </a:endParaRPr>
                    </a:p>
                  </a:txBody>
                  <a:tcPr>
                    <a:lnT w="12700" cap="flat" cmpd="sng" algn="ctr">
                      <a:solidFill>
                        <a:schemeClr val="tx1"/>
                      </a:solidFill>
                      <a:prstDash val="solid"/>
                      <a:round/>
                      <a:headEnd type="none" w="med" len="med"/>
                      <a:tailEnd type="none" w="med" len="med"/>
                    </a:lnT>
                    <a:noFill/>
                  </a:tcPr>
                </a:tc>
                <a:tc>
                  <a:txBody>
                    <a:bodyPr/>
                    <a:lstStyle/>
                    <a:p>
                      <a:pPr algn="l"/>
                      <a:r>
                        <a:rPr lang="de-DE" dirty="0" smtClean="0"/>
                        <a:t>{</a:t>
                      </a:r>
                      <a:r>
                        <a:rPr lang="de-DE" dirty="0" smtClean="0">
                          <a:solidFill>
                            <a:srgbClr val="33CC33"/>
                          </a:solidFill>
                        </a:rPr>
                        <a:t>A</a:t>
                      </a:r>
                      <a:r>
                        <a:rPr lang="de-DE" dirty="0" smtClean="0"/>
                        <a:t>, </a:t>
                      </a:r>
                      <a:r>
                        <a:rPr lang="de-DE" dirty="0" smtClean="0">
                          <a:solidFill>
                            <a:srgbClr val="FF0000"/>
                          </a:solidFill>
                        </a:rPr>
                        <a:t>B</a:t>
                      </a:r>
                      <a:r>
                        <a:rPr lang="de-DE" dirty="0" smtClean="0"/>
                        <a:t>}</a:t>
                      </a:r>
                      <a:endParaRPr lang="de-DE" sz="1800" b="0" kern="1200" dirty="0">
                        <a:solidFill>
                          <a:schemeClr val="bg1">
                            <a:lumMod val="50000"/>
                          </a:schemeClr>
                        </a:solidFill>
                        <a:latin typeface="Verdana"/>
                        <a:ea typeface="+mn-ea"/>
                        <a:cs typeface="+mn-cs"/>
                      </a:endParaRPr>
                    </a:p>
                  </a:txBody>
                  <a:tcPr>
                    <a:lnT w="12700" cap="flat" cmpd="sng" algn="ctr">
                      <a:solidFill>
                        <a:schemeClr val="tx1"/>
                      </a:solidFill>
                      <a:prstDash val="solid"/>
                      <a:round/>
                      <a:headEnd type="none" w="med" len="med"/>
                      <a:tailEnd type="none" w="med" len="med"/>
                    </a:lnT>
                    <a:noFill/>
                  </a:tcPr>
                </a:tc>
                <a:tc>
                  <a:txBody>
                    <a:bodyPr/>
                    <a:lstStyle/>
                    <a:p>
                      <a:pPr algn="l" rtl="0" fontAlgn="base">
                        <a:spcBef>
                          <a:spcPct val="0"/>
                        </a:spcBef>
                        <a:spcAft>
                          <a:spcPct val="0"/>
                        </a:spcAft>
                      </a:pPr>
                      <a:r>
                        <a:rPr lang="de-DE" dirty="0" smtClean="0"/>
                        <a:t>{</a:t>
                      </a:r>
                      <a:r>
                        <a:rPr lang="de-DE" dirty="0" smtClean="0">
                          <a:solidFill>
                            <a:srgbClr val="33CC33"/>
                          </a:solidFill>
                        </a:rPr>
                        <a:t>A</a:t>
                      </a:r>
                      <a:r>
                        <a:rPr lang="de-DE" dirty="0" smtClean="0"/>
                        <a:t>, </a:t>
                      </a:r>
                      <a:r>
                        <a:rPr lang="de-DE" dirty="0" smtClean="0">
                          <a:solidFill>
                            <a:srgbClr val="FF0000"/>
                          </a:solidFill>
                        </a:rPr>
                        <a:t>B</a:t>
                      </a:r>
                      <a:r>
                        <a:rPr lang="de-DE" dirty="0" smtClean="0"/>
                        <a:t>, </a:t>
                      </a:r>
                      <a:r>
                        <a:rPr lang="de-DE" dirty="0" smtClean="0">
                          <a:solidFill>
                            <a:srgbClr val="0052D6"/>
                          </a:solidFill>
                        </a:rPr>
                        <a:t>C</a:t>
                      </a:r>
                      <a:r>
                        <a:rPr lang="de-DE" dirty="0" smtClean="0"/>
                        <a:t>}</a:t>
                      </a:r>
                      <a:endParaRPr lang="de-DE" sz="1800" b="0" kern="1200" dirty="0">
                        <a:solidFill>
                          <a:schemeClr val="bg1">
                            <a:lumMod val="50000"/>
                          </a:schemeClr>
                        </a:solidFill>
                        <a:latin typeface="Verdana"/>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10377">
                <a:tc>
                  <a:txBody>
                    <a:bodyPr/>
                    <a:lstStyle/>
                    <a:p>
                      <a:pPr algn="l"/>
                      <a:endParaRPr lang="de-DE"/>
                    </a:p>
                  </a:txBody>
                  <a:tcPr>
                    <a:lnL w="12700" cap="flat" cmpd="sng" algn="ctr">
                      <a:solidFill>
                        <a:schemeClr val="tx1"/>
                      </a:solidFill>
                      <a:prstDash val="solid"/>
                      <a:round/>
                      <a:headEnd type="none" w="med" len="med"/>
                      <a:tailEnd type="none" w="med" len="med"/>
                    </a:lnL>
                    <a:noFill/>
                  </a:tcPr>
                </a:tc>
                <a:tc>
                  <a:txBody>
                    <a:bodyPr/>
                    <a:lstStyle/>
                    <a:p>
                      <a:pPr algn="l"/>
                      <a:r>
                        <a:rPr lang="de-DE" dirty="0" smtClean="0"/>
                        <a:t>{</a:t>
                      </a:r>
                      <a:r>
                        <a:rPr lang="de-DE" dirty="0" smtClean="0">
                          <a:solidFill>
                            <a:srgbClr val="FF0000"/>
                          </a:solidFill>
                        </a:rPr>
                        <a:t>B</a:t>
                      </a:r>
                      <a:r>
                        <a:rPr lang="de-DE" dirty="0" smtClean="0"/>
                        <a:t>} </a:t>
                      </a:r>
                      <a:r>
                        <a:rPr lang="de-DE" sz="1800" b="0" kern="1200" dirty="0" smtClean="0">
                          <a:solidFill>
                            <a:schemeClr val="bg1">
                              <a:lumMod val="50000"/>
                            </a:schemeClr>
                          </a:solidFill>
                          <a:latin typeface="Verdana"/>
                          <a:ea typeface="+mn-ea"/>
                          <a:cs typeface="+mn-cs"/>
                        </a:rPr>
                        <a:t>20%</a:t>
                      </a:r>
                      <a:endParaRPr lang="de-DE" sz="1800" b="0" kern="1200" dirty="0">
                        <a:solidFill>
                          <a:schemeClr val="bg1">
                            <a:lumMod val="50000"/>
                          </a:schemeClr>
                        </a:solidFill>
                        <a:latin typeface="Verdana"/>
                        <a:ea typeface="+mn-ea"/>
                        <a:cs typeface="+mn-cs"/>
                      </a:endParaRPr>
                    </a:p>
                  </a:txBody>
                  <a:tcPr>
                    <a:noFill/>
                  </a:tcPr>
                </a:tc>
                <a:tc>
                  <a:txBody>
                    <a:bodyPr/>
                    <a:lstStyle/>
                    <a:p>
                      <a:pPr algn="l"/>
                      <a:r>
                        <a:rPr lang="de-DE" dirty="0" smtClean="0"/>
                        <a:t>{</a:t>
                      </a:r>
                      <a:r>
                        <a:rPr lang="de-DE" dirty="0" smtClean="0">
                          <a:solidFill>
                            <a:srgbClr val="33CC33"/>
                          </a:solidFill>
                        </a:rPr>
                        <a:t>A</a:t>
                      </a:r>
                      <a:r>
                        <a:rPr lang="de-DE" dirty="0" smtClean="0"/>
                        <a:t>, </a:t>
                      </a:r>
                      <a:r>
                        <a:rPr lang="de-DE" dirty="0" smtClean="0">
                          <a:solidFill>
                            <a:srgbClr val="0052D6"/>
                          </a:solidFill>
                        </a:rPr>
                        <a:t>C</a:t>
                      </a:r>
                      <a:r>
                        <a:rPr lang="de-DE" dirty="0" smtClean="0"/>
                        <a:t>}</a:t>
                      </a:r>
                      <a:endParaRPr lang="de-DE" sz="1800" b="0" kern="1200" dirty="0">
                        <a:solidFill>
                          <a:schemeClr val="bg1">
                            <a:lumMod val="50000"/>
                          </a:schemeClr>
                        </a:solidFill>
                        <a:latin typeface="Verdana"/>
                        <a:ea typeface="+mn-ea"/>
                        <a:cs typeface="+mn-cs"/>
                      </a:endParaRPr>
                    </a:p>
                  </a:txBody>
                  <a:tcPr>
                    <a:noFill/>
                  </a:tcPr>
                </a:tc>
                <a:tc>
                  <a:txBody>
                    <a:bodyPr/>
                    <a:lstStyle/>
                    <a:p>
                      <a:pPr algn="l"/>
                      <a:endParaRPr lang="de-DE" dirty="0"/>
                    </a:p>
                  </a:txBody>
                  <a:tcPr>
                    <a:lnR w="12700" cap="flat" cmpd="sng" algn="ctr">
                      <a:solidFill>
                        <a:schemeClr val="tx1"/>
                      </a:solidFill>
                      <a:prstDash val="solid"/>
                      <a:round/>
                      <a:headEnd type="none" w="med" len="med"/>
                      <a:tailEnd type="none" w="med" len="med"/>
                    </a:lnR>
                    <a:noFill/>
                  </a:tcPr>
                </a:tc>
              </a:tr>
              <a:tr h="310377">
                <a:tc>
                  <a:txBody>
                    <a:bodyPr/>
                    <a:lstStyle/>
                    <a:p>
                      <a:pPr algn="l"/>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l"/>
                      <a:r>
                        <a:rPr lang="de-DE" dirty="0" smtClean="0"/>
                        <a:t>{</a:t>
                      </a:r>
                      <a:r>
                        <a:rPr lang="de-DE" dirty="0" smtClean="0">
                          <a:solidFill>
                            <a:srgbClr val="0052D6"/>
                          </a:solidFill>
                        </a:rPr>
                        <a:t>C</a:t>
                      </a:r>
                      <a:r>
                        <a:rPr lang="de-DE" dirty="0" smtClean="0"/>
                        <a:t>} </a:t>
                      </a:r>
                      <a:r>
                        <a:rPr lang="de-DE" sz="1800" b="0" kern="1200" dirty="0" smtClean="0">
                          <a:solidFill>
                            <a:schemeClr val="bg1">
                              <a:lumMod val="50000"/>
                            </a:schemeClr>
                          </a:solidFill>
                          <a:latin typeface="Verdana"/>
                          <a:ea typeface="+mn-ea"/>
                          <a:cs typeface="+mn-cs"/>
                        </a:rPr>
                        <a:t>60%</a:t>
                      </a:r>
                      <a:endParaRPr lang="de-DE" sz="1800" b="0" kern="1200" dirty="0">
                        <a:solidFill>
                          <a:schemeClr val="bg1">
                            <a:lumMod val="50000"/>
                          </a:schemeClr>
                        </a:solidFill>
                        <a:latin typeface="Verdana"/>
                        <a:ea typeface="+mn-ea"/>
                        <a:cs typeface="+mn-cs"/>
                      </a:endParaRPr>
                    </a:p>
                  </a:txBody>
                  <a:tcPr>
                    <a:lnB w="12700" cap="flat" cmpd="sng" algn="ctr">
                      <a:solidFill>
                        <a:schemeClr val="tx1"/>
                      </a:solidFill>
                      <a:prstDash val="solid"/>
                      <a:round/>
                      <a:headEnd type="none" w="med" len="med"/>
                      <a:tailEnd type="none" w="med" len="med"/>
                    </a:lnB>
                    <a:noFill/>
                  </a:tcPr>
                </a:tc>
                <a:tc>
                  <a:txBody>
                    <a:bodyPr/>
                    <a:lstStyle/>
                    <a:p>
                      <a:pPr algn="l" rtl="0" fontAlgn="base">
                        <a:spcBef>
                          <a:spcPct val="0"/>
                        </a:spcBef>
                        <a:spcAft>
                          <a:spcPct val="0"/>
                        </a:spcAft>
                      </a:pPr>
                      <a:r>
                        <a:rPr lang="de-DE" dirty="0" smtClean="0"/>
                        <a:t>{</a:t>
                      </a:r>
                      <a:r>
                        <a:rPr lang="de-DE" dirty="0" smtClean="0">
                          <a:solidFill>
                            <a:srgbClr val="FF0000"/>
                          </a:solidFill>
                        </a:rPr>
                        <a:t>B</a:t>
                      </a:r>
                      <a:r>
                        <a:rPr lang="de-DE" dirty="0" smtClean="0"/>
                        <a:t>, </a:t>
                      </a:r>
                      <a:r>
                        <a:rPr lang="de-DE" dirty="0" smtClean="0">
                          <a:solidFill>
                            <a:srgbClr val="0052D6"/>
                          </a:solidFill>
                        </a:rPr>
                        <a:t>C</a:t>
                      </a:r>
                      <a:r>
                        <a:rPr lang="de-DE" dirty="0" smtClean="0"/>
                        <a:t>}</a:t>
                      </a:r>
                      <a:endParaRPr lang="de-DE" sz="1800" b="0" kern="1200" dirty="0">
                        <a:solidFill>
                          <a:schemeClr val="bg1">
                            <a:lumMod val="50000"/>
                          </a:schemeClr>
                        </a:solidFill>
                        <a:latin typeface="Verdana"/>
                        <a:ea typeface="+mn-ea"/>
                        <a:cs typeface="+mn-cs"/>
                      </a:endParaRPr>
                    </a:p>
                  </a:txBody>
                  <a:tcPr>
                    <a:lnB w="12700" cap="flat" cmpd="sng" algn="ctr">
                      <a:solidFill>
                        <a:schemeClr val="tx1"/>
                      </a:solidFill>
                      <a:prstDash val="solid"/>
                      <a:round/>
                      <a:headEnd type="none" w="med" len="med"/>
                      <a:tailEnd type="none" w="med" len="med"/>
                    </a:lnB>
                    <a:noFill/>
                  </a:tcPr>
                </a:tc>
                <a:tc>
                  <a:txBody>
                    <a:bodyPr/>
                    <a:lstStyle/>
                    <a:p>
                      <a:pPr algn="l"/>
                      <a:r>
                        <a:rPr lang="de-DE" sz="1600" b="1" dirty="0" smtClean="0"/>
                        <a:t>NOT UNIFORM</a:t>
                      </a:r>
                      <a:endParaRPr lang="de-DE" sz="16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 15"/>
          <p:cNvGraphicFramePr/>
          <p:nvPr/>
        </p:nvGraphicFramePr>
        <p:xfrm>
          <a:off x="6861558" y="1142984"/>
          <a:ext cx="2282442" cy="1905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m 16"/>
          <p:cNvGraphicFramePr/>
          <p:nvPr/>
        </p:nvGraphicFramePr>
        <p:xfrm>
          <a:off x="6861558" y="3143248"/>
          <a:ext cx="2282442" cy="1905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r>
              <a:rPr lang="de-DE" dirty="0" smtClean="0"/>
              <a:t>The Classic </a:t>
            </a:r>
            <a:r>
              <a:rPr lang="de-DE" dirty="0" err="1" smtClean="0"/>
              <a:t>Schemes</a:t>
            </a:r>
            <a:endParaRPr lang="de-DE" dirty="0"/>
          </a:p>
        </p:txBody>
      </p:sp>
      <p:sp>
        <p:nvSpPr>
          <p:cNvPr id="3" name="Inhaltsplatzhalter 2"/>
          <p:cNvSpPr>
            <a:spLocks noGrp="1"/>
          </p:cNvSpPr>
          <p:nvPr>
            <p:ph idx="1"/>
          </p:nvPr>
        </p:nvSpPr>
        <p:spPr/>
        <p:txBody>
          <a:bodyPr/>
          <a:lstStyle/>
          <a:p>
            <a:pPr marL="381000" indent="-381000"/>
            <a:r>
              <a:rPr lang="de-DE" dirty="0" smtClean="0"/>
              <a:t>Reservoir </a:t>
            </a:r>
            <a:r>
              <a:rPr lang="de-DE" dirty="0" err="1" smtClean="0"/>
              <a:t>sampling</a:t>
            </a:r>
            <a:endParaRPr lang="de-DE" dirty="0" smtClean="0"/>
          </a:p>
          <a:p>
            <a:pPr marL="838200" lvl="1" indent="-381000"/>
            <a:r>
              <a:rPr lang="en-US" dirty="0" smtClean="0"/>
              <a:t>Computes a random sample of size </a:t>
            </a:r>
            <a:r>
              <a:rPr lang="en-US" i="1" dirty="0" smtClean="0"/>
              <a:t>M</a:t>
            </a:r>
            <a:endParaRPr lang="en-US" dirty="0" smtClean="0"/>
          </a:p>
          <a:p>
            <a:pPr marL="838200" lvl="1" indent="-381000"/>
            <a:r>
              <a:rPr lang="en-US" dirty="0" smtClean="0"/>
              <a:t>Fixed space consumption &amp; response time</a:t>
            </a:r>
          </a:p>
          <a:p>
            <a:pPr marL="838200" lvl="1" indent="-381000"/>
            <a:r>
              <a:rPr lang="en-US" dirty="0" smtClean="0"/>
              <a:t>Might produce undersized samples</a:t>
            </a:r>
          </a:p>
          <a:p>
            <a:pPr marL="838200" lvl="1" indent="-381000"/>
            <a:endParaRPr lang="en-US" dirty="0" smtClean="0"/>
          </a:p>
          <a:p>
            <a:pPr marL="438150" indent="-381000"/>
            <a:r>
              <a:rPr lang="en-US" dirty="0" smtClean="0"/>
              <a:t>Bernoulli sampling</a:t>
            </a:r>
          </a:p>
          <a:p>
            <a:pPr marL="838200" lvl="1" indent="-381000"/>
            <a:r>
              <a:rPr lang="en-US" dirty="0" smtClean="0"/>
              <a:t>Computes a random sample of fraction ≈</a:t>
            </a:r>
            <a:r>
              <a:rPr lang="en-US" i="1" dirty="0" smtClean="0"/>
              <a:t>q</a:t>
            </a:r>
          </a:p>
          <a:p>
            <a:pPr marL="838200" lvl="1" indent="-381000"/>
            <a:r>
              <a:rPr lang="en-US" dirty="0" smtClean="0"/>
              <a:t>Varying space consumption &amp; response time</a:t>
            </a:r>
          </a:p>
          <a:p>
            <a:pPr marL="838200" lvl="1" indent="-381000"/>
            <a:r>
              <a:rPr lang="en-US" dirty="0" smtClean="0"/>
              <a:t>Might produce oversized samples</a:t>
            </a:r>
          </a:p>
          <a:p>
            <a:pPr marL="838200" lvl="1" indent="-381000"/>
            <a:endParaRPr lang="en-US" dirty="0" smtClean="0"/>
          </a:p>
          <a:p>
            <a:pPr marL="438150" indent="-381000"/>
            <a:r>
              <a:rPr lang="en-US" dirty="0" smtClean="0"/>
              <a:t>Problems</a:t>
            </a:r>
          </a:p>
          <a:p>
            <a:pPr marL="838200" lvl="1" indent="-381000"/>
            <a:r>
              <a:rPr lang="en-US" dirty="0" smtClean="0"/>
              <a:t>Support for updates &amp; deletions</a:t>
            </a:r>
          </a:p>
          <a:p>
            <a:pPr marL="838200" lvl="1" indent="-381000"/>
            <a:r>
              <a:rPr lang="en-US" dirty="0" smtClean="0"/>
              <a:t>Support for </a:t>
            </a:r>
            <a:r>
              <a:rPr lang="en-US" dirty="0" err="1" smtClean="0"/>
              <a:t>multisets</a:t>
            </a:r>
            <a:r>
              <a:rPr lang="en-US" dirty="0" smtClean="0"/>
              <a:t> &amp; projections of </a:t>
            </a:r>
            <a:r>
              <a:rPr lang="en-US" dirty="0" err="1" smtClean="0"/>
              <a:t>multisets</a:t>
            </a:r>
            <a:endParaRPr lang="en-US" dirty="0" smtClean="0"/>
          </a:p>
          <a:p>
            <a:pPr marL="838200" lvl="1" indent="-381000"/>
            <a:r>
              <a:rPr lang="en-US" dirty="0" smtClean="0"/>
              <a:t>Support for resizing &amp; combination</a:t>
            </a:r>
          </a:p>
          <a:p>
            <a:pPr marL="838200" lvl="1" indent="-381000"/>
            <a:r>
              <a:rPr lang="en-US" b="1" dirty="0" smtClean="0"/>
              <a:t>Schemes cannot be used directly!</a:t>
            </a:r>
          </a:p>
        </p:txBody>
      </p:sp>
      <p:sp>
        <p:nvSpPr>
          <p:cNvPr id="13" name="Rechteck 12"/>
          <p:cNvSpPr/>
          <p:nvPr/>
        </p:nvSpPr>
        <p:spPr>
          <a:xfrm>
            <a:off x="7805168" y="1187498"/>
            <a:ext cx="1035860" cy="338554"/>
          </a:xfrm>
          <a:prstGeom prst="rect">
            <a:avLst/>
          </a:prstGeom>
        </p:spPr>
        <p:txBody>
          <a:bodyPr wrap="none">
            <a:spAutoFit/>
          </a:bodyPr>
          <a:lstStyle/>
          <a:p>
            <a:r>
              <a:rPr lang="en-US" sz="1600" b="0" i="1" kern="0" dirty="0" smtClean="0">
                <a:solidFill>
                  <a:srgbClr val="333399"/>
                </a:solidFill>
                <a:latin typeface="Verdana"/>
              </a:rPr>
              <a:t>M</a:t>
            </a:r>
            <a:r>
              <a:rPr lang="en-US" sz="1600" b="0" kern="0" dirty="0" smtClean="0">
                <a:solidFill>
                  <a:srgbClr val="333399"/>
                </a:solidFill>
                <a:latin typeface="Verdana"/>
              </a:rPr>
              <a:t>=800k</a:t>
            </a:r>
            <a:endParaRPr lang="de-DE" sz="1600" b="0" dirty="0">
              <a:solidFill>
                <a:srgbClr val="333399"/>
              </a:solidFill>
            </a:endParaRPr>
          </a:p>
        </p:txBody>
      </p:sp>
      <p:sp>
        <p:nvSpPr>
          <p:cNvPr id="14" name="Rechteck 13"/>
          <p:cNvSpPr/>
          <p:nvPr/>
        </p:nvSpPr>
        <p:spPr>
          <a:xfrm>
            <a:off x="7617956" y="3233322"/>
            <a:ext cx="962123" cy="338554"/>
          </a:xfrm>
          <a:prstGeom prst="rect">
            <a:avLst/>
          </a:prstGeom>
        </p:spPr>
        <p:txBody>
          <a:bodyPr wrap="none">
            <a:spAutoFit/>
          </a:bodyPr>
          <a:lstStyle/>
          <a:p>
            <a:r>
              <a:rPr lang="en-US" sz="1600" b="0" i="1" kern="0" dirty="0" smtClean="0">
                <a:solidFill>
                  <a:srgbClr val="333399"/>
                </a:solidFill>
                <a:latin typeface="Verdana"/>
              </a:rPr>
              <a:t>q</a:t>
            </a:r>
            <a:r>
              <a:rPr lang="en-US" sz="1600" b="0" kern="0" dirty="0" smtClean="0">
                <a:solidFill>
                  <a:srgbClr val="333399"/>
                </a:solidFill>
                <a:latin typeface="Verdana"/>
              </a:rPr>
              <a:t>=10%</a:t>
            </a:r>
            <a:endParaRPr lang="de-DE" sz="1600" b="0"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4" grpId="1"/>
    </p:bldLst>
  </p:timing>
</p:sld>
</file>

<file path=ppt/theme/theme1.xml><?xml version="1.0" encoding="utf-8"?>
<a:theme xmlns:a="http://schemas.openxmlformats.org/drawingml/2006/main" name="TUD_Master">
  <a:themeElements>
    <a:clrScheme name="TUD_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UD_Master">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000" b="1" i="0" u="none" strike="noStrike" cap="none" normalizeH="0" baseline="0" smtClean="0">
            <a:ln>
              <a:noFill/>
            </a:ln>
            <a:solidFill>
              <a:schemeClr val="bg2"/>
            </a:solidFill>
            <a:effectLst/>
            <a:latin typeface="Microsoft Sans Serif"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000" b="1" i="0" u="none" strike="noStrike" cap="none" normalizeH="0" baseline="0" smtClean="0">
            <a:ln>
              <a:noFill/>
            </a:ln>
            <a:solidFill>
              <a:schemeClr val="bg2"/>
            </a:solidFill>
            <a:effectLst/>
            <a:latin typeface="Microsoft Sans Serif" pitchFamily="34" charset="0"/>
          </a:defRPr>
        </a:defPPr>
      </a:lstStyle>
    </a:lnDef>
  </a:objectDefaults>
  <a:extraClrSchemeLst>
    <a:extraClrScheme>
      <a:clrScheme name="TUD_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UD_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UD_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UD_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U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U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U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1976</Words>
  <Application>Microsoft PowerPoint</Application>
  <PresentationFormat>Bildschirmpräsentation (4:3)</PresentationFormat>
  <Paragraphs>712</Paragraphs>
  <Slides>35</Slides>
  <Notes>22</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35</vt:i4>
      </vt:variant>
    </vt:vector>
  </HeadingPairs>
  <TitlesOfParts>
    <vt:vector size="44" baseType="lpstr">
      <vt:lpstr>Arial</vt:lpstr>
      <vt:lpstr>Verdana</vt:lpstr>
      <vt:lpstr>Wingdings</vt:lpstr>
      <vt:lpstr>Microsoft Sans Serif</vt:lpstr>
      <vt:lpstr>Symbol</vt:lpstr>
      <vt:lpstr>Times New Roman</vt:lpstr>
      <vt:lpstr>TUD_Master</vt:lpstr>
      <vt:lpstr>Formel</vt:lpstr>
      <vt:lpstr>Visio</vt:lpstr>
      <vt:lpstr>Sampling Algorithms for Evolving Datasets    Rainer Gemulla  Defense of Ph.D. Thesis 20.10.2008</vt:lpstr>
      <vt:lpstr>Application Level (external)</vt:lpstr>
      <vt:lpstr>System Level (internal)</vt:lpstr>
      <vt:lpstr>Folie 4</vt:lpstr>
      <vt:lpstr>Option 1: Query Sampling</vt:lpstr>
      <vt:lpstr>Option 2: Materialized Sampling</vt:lpstr>
      <vt:lpstr>Folie 7</vt:lpstr>
      <vt:lpstr>Sample Maintenance</vt:lpstr>
      <vt:lpstr>The Classic Schemes</vt:lpstr>
      <vt:lpstr>Reservoir Sampling &amp; Deletions</vt:lpstr>
      <vt:lpstr>Sample Size &amp; Cost</vt:lpstr>
      <vt:lpstr>Random Pairing</vt:lpstr>
      <vt:lpstr>Bernoulli Sampling &amp; Multisets</vt:lpstr>
      <vt:lpstr>Augmented Bernoulli Sampling</vt:lpstr>
      <vt:lpstr>Folie 15</vt:lpstr>
      <vt:lpstr>Incremental Sample Maintenance</vt:lpstr>
      <vt:lpstr>Folie 17</vt:lpstr>
      <vt:lpstr>Conclusion</vt:lpstr>
      <vt:lpstr>Folie 19</vt:lpstr>
      <vt:lpstr>Survey Sampling</vt:lpstr>
      <vt:lpstr>Permuted-Data Sampling</vt:lpstr>
      <vt:lpstr>Rough Comparison</vt:lpstr>
      <vt:lpstr>Reservoir Sampling</vt:lpstr>
      <vt:lpstr>Reservoir Sampling (Example)</vt:lpstr>
      <vt:lpstr>Backup: An Incorrect Approach</vt:lpstr>
      <vt:lpstr>Random Pairing</vt:lpstr>
      <vt:lpstr>Total Cost</vt:lpstr>
      <vt:lpstr>Types of Data Sets</vt:lpstr>
      <vt:lpstr>Resizing</vt:lpstr>
      <vt:lpstr>Backup: Bounded-Size Sampling</vt:lpstr>
      <vt:lpstr>Backup: Bounded-Size Sampling</vt:lpstr>
      <vt:lpstr>Example: Bernoulli sampling</vt:lpstr>
      <vt:lpstr>Example: Priority Sampling</vt:lpstr>
      <vt:lpstr>Example: Bounded Priority Sampling</vt:lpstr>
      <vt:lpstr>More Motivation: A Sample Warehouse</vt:lpstr>
    </vt:vector>
  </TitlesOfParts>
  <Company>TU Dresden, IBM Almaden Research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Time-Based Sliding Windows in Bounded Space</dc:title>
  <dc:subject>Talk at SIGMOD 2008</dc:subject>
  <dc:creator>Rainer Gemulla, Wolfgang Lehner</dc:creator>
  <cp:lastModifiedBy>Rainer Gemulla</cp:lastModifiedBy>
  <cp:revision>2159</cp:revision>
  <dcterms:created xsi:type="dcterms:W3CDTF">2005-02-28T13:21:50Z</dcterms:created>
  <dcterms:modified xsi:type="dcterms:W3CDTF">2008-10-19T08:45:46Z</dcterms:modified>
</cp:coreProperties>
</file>