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76" r:id="rId3"/>
    <p:sldId id="286" r:id="rId4"/>
    <p:sldId id="283" r:id="rId5"/>
    <p:sldId id="290" r:id="rId6"/>
    <p:sldId id="285" r:id="rId7"/>
    <p:sldId id="262" r:id="rId8"/>
    <p:sldId id="295" r:id="rId9"/>
    <p:sldId id="260" r:id="rId10"/>
    <p:sldId id="302" r:id="rId11"/>
    <p:sldId id="261" r:id="rId12"/>
    <p:sldId id="296" r:id="rId13"/>
    <p:sldId id="300" r:id="rId14"/>
    <p:sldId id="265" r:id="rId15"/>
    <p:sldId id="264" r:id="rId16"/>
    <p:sldId id="297" r:id="rId17"/>
    <p:sldId id="288" r:id="rId18"/>
    <p:sldId id="277" r:id="rId19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f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3300"/>
    <a:srgbClr val="001D4B"/>
    <a:srgbClr val="EAEAEA"/>
    <a:srgbClr val="CCECFF"/>
    <a:srgbClr val="C0C0C0"/>
    <a:srgbClr val="66FF99"/>
    <a:srgbClr val="FFCC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77377" autoAdjust="0"/>
  </p:normalViewPr>
  <p:slideViewPr>
    <p:cSldViewPr snapToObjects="1">
      <p:cViewPr>
        <p:scale>
          <a:sx n="87" d="100"/>
          <a:sy n="87" d="100"/>
        </p:scale>
        <p:origin x="-1362" y="-342"/>
      </p:cViewPr>
      <p:guideLst>
        <p:guide orient="horz" pos="397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8" d="100"/>
          <a:sy n="88" d="100"/>
        </p:scale>
        <p:origin x="-2760" y="-108"/>
      </p:cViewPr>
      <p:guideLst>
        <p:guide orient="horz" pos="3223"/>
        <p:guide pos="2236"/>
      </p:guideLst>
    </p:cSldViewPr>
  </p:notes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90" tIns="49145" rIns="98290" bIns="49145" numCol="1" anchor="t" anchorCtr="0" compatLnSpc="1">
            <a:prstTxWarp prst="textNoShape">
              <a:avLst/>
            </a:prstTxWarp>
          </a:bodyPr>
          <a:lstStyle>
            <a:lvl1pPr defTabSz="982663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90" tIns="49145" rIns="98290" bIns="49145" numCol="1" anchor="t" anchorCtr="0" compatLnSpc="1">
            <a:prstTxWarp prst="textNoShape">
              <a:avLst/>
            </a:prstTxWarp>
          </a:bodyPr>
          <a:lstStyle>
            <a:lvl1pPr algn="r" defTabSz="982663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90" tIns="49145" rIns="98290" bIns="49145" numCol="1" anchor="b" anchorCtr="0" compatLnSpc="1">
            <a:prstTxWarp prst="textNoShape">
              <a:avLst/>
            </a:prstTxWarp>
          </a:bodyPr>
          <a:lstStyle>
            <a:lvl1pPr defTabSz="982663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90" tIns="49145" rIns="98290" bIns="49145" numCol="1" anchor="b" anchorCtr="0" compatLnSpc="1">
            <a:prstTxWarp prst="textNoShape">
              <a:avLst/>
            </a:prstTxWarp>
          </a:bodyPr>
          <a:lstStyle>
            <a:lvl1pPr algn="r" defTabSz="982663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1223CF5C-E617-45DB-B490-F08BD792081A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90" tIns="49145" rIns="98290" bIns="49145" numCol="1" anchor="t" anchorCtr="0" compatLnSpc="1">
            <a:prstTxWarp prst="textNoShape">
              <a:avLst/>
            </a:prstTxWarp>
          </a:bodyPr>
          <a:lstStyle>
            <a:lvl1pPr defTabSz="982663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90" tIns="49145" rIns="98290" bIns="49145" numCol="1" anchor="t" anchorCtr="0" compatLnSpc="1">
            <a:prstTxWarp prst="textNoShape">
              <a:avLst/>
            </a:prstTxWarp>
          </a:bodyPr>
          <a:lstStyle>
            <a:lvl1pPr algn="r" defTabSz="982663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90" tIns="49145" rIns="98290" bIns="49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90" tIns="49145" rIns="98290" bIns="49145" numCol="1" anchor="b" anchorCtr="0" compatLnSpc="1">
            <a:prstTxWarp prst="textNoShape">
              <a:avLst/>
            </a:prstTxWarp>
          </a:bodyPr>
          <a:lstStyle>
            <a:lvl1pPr defTabSz="982663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90" tIns="49145" rIns="98290" bIns="49145" numCol="1" anchor="b" anchorCtr="0" compatLnSpc="1">
            <a:prstTxWarp prst="textNoShape">
              <a:avLst/>
            </a:prstTxWarp>
          </a:bodyPr>
          <a:lstStyle>
            <a:lvl1pPr algn="r" defTabSz="982663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910FEFF-5D26-4FF7-8F47-6C0A7CF09B70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0FEFF-5D26-4FF7-8F47-6C0A7CF09B70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rgbClr val="001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2663" y="2703513"/>
            <a:ext cx="7504112" cy="1143000"/>
          </a:xfrm>
          <a:prstGeom prst="rect">
            <a:avLst/>
          </a:prstGeom>
        </p:spPr>
        <p:txBody>
          <a:bodyPr tIns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638800"/>
            <a:ext cx="7467600" cy="685800"/>
          </a:xfrm>
        </p:spPr>
        <p:txBody>
          <a:bodyPr tIns="0" anchor="ctr"/>
          <a:lstStyle>
            <a:lvl1pPr marL="0" indent="0">
              <a:spcBef>
                <a:spcPct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/>
              <a:t>Ort, Datum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-12700" y="1168400"/>
            <a:ext cx="9144000" cy="0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346200"/>
            <a:ext cx="9144000" cy="0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pic>
        <p:nvPicPr>
          <p:cNvPr id="5140" name="Picture 20" descr="TU_Logo_90_S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600" y="438150"/>
            <a:ext cx="1905000" cy="558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33425" y="6524625"/>
            <a:ext cx="2314575" cy="2667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Slide </a:t>
            </a:r>
            <a:fld id="{B006D016-F483-4AF7-A46D-6203E65E55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1"/>
          <p:cNvSpPr>
            <a:spLocks noGrp="1"/>
          </p:cNvSpPr>
          <p:nvPr userDrawn="1">
            <p:ph type="title" idx="4294967295"/>
          </p:nvPr>
        </p:nvSpPr>
        <p:spPr>
          <a:xfrm>
            <a:off x="2503488" y="260350"/>
            <a:ext cx="6640512" cy="38100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125538"/>
            <a:ext cx="8569325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524625"/>
            <a:ext cx="2057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+mn-lt"/>
              </a:defRPr>
            </a:lvl1pPr>
          </a:lstStyle>
          <a:p>
            <a:r>
              <a:rPr lang="en-US" smtClean="0"/>
              <a:t>6/28/2009</a:t>
            </a: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4625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b="0">
                <a:latin typeface="+mn-lt"/>
              </a:defRPr>
            </a:lvl1pPr>
          </a:lstStyle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4625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b="0">
                <a:latin typeface="+mn-lt"/>
              </a:defRPr>
            </a:lvl1pPr>
          </a:lstStyle>
          <a:p>
            <a:r>
              <a:rPr lang="de-DE" dirty="0" smtClean="0"/>
              <a:t>Slide </a:t>
            </a:r>
            <a:fld id="{32A3A20E-823F-4CA6-9E13-8A913A17B07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784225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pic>
        <p:nvPicPr>
          <p:cNvPr id="1039" name="Picture 15" descr="TU_Logo_90_HKS4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588" y="222250"/>
            <a:ext cx="1443037" cy="423863"/>
          </a:xfrm>
          <a:prstGeom prst="rect">
            <a:avLst/>
          </a:prstGeom>
          <a:noFill/>
        </p:spPr>
      </p:pic>
      <p:sp>
        <p:nvSpPr>
          <p:cNvPr id="1040" name="Line 16"/>
          <p:cNvSpPr>
            <a:spLocks noChangeShapeType="1"/>
          </p:cNvSpPr>
          <p:nvPr userDrawn="1"/>
        </p:nvSpPr>
        <p:spPr bwMode="auto">
          <a:xfrm>
            <a:off x="0" y="6381750"/>
            <a:ext cx="9144000" cy="0"/>
          </a:xfrm>
          <a:prstGeom prst="line">
            <a:avLst/>
          </a:prstGeom>
          <a:noFill/>
          <a:ln w="6350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2502000" y="259200"/>
            <a:ext cx="6642000" cy="38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b="1">
          <a:solidFill>
            <a:srgbClr val="001D4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1D4B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001D4B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1D4B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1D4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1D4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1D4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1D4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1D4B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i="1" dirty="0" smtClean="0">
                <a:solidFill>
                  <a:srgbClr val="FFFFFF"/>
                </a:solidFill>
              </a:rPr>
              <a:t>k</a:t>
            </a:r>
            <a:r>
              <a:rPr lang="en-GB" dirty="0" smtClean="0">
                <a:solidFill>
                  <a:srgbClr val="FFFFFF"/>
                </a:solidFill>
              </a:rPr>
              <a:t>-</a:t>
            </a:r>
            <a:r>
              <a:rPr lang="en-GB" dirty="0" err="1" smtClean="0">
                <a:solidFill>
                  <a:srgbClr val="FFFFFF"/>
                </a:solidFill>
              </a:rPr>
              <a:t>Ary</a:t>
            </a:r>
            <a:r>
              <a:rPr lang="en-GB" dirty="0" smtClean="0">
                <a:solidFill>
                  <a:srgbClr val="FFFFFF"/>
                </a:solidFill>
              </a:rPr>
              <a:t> Search on Modern Processors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990600" y="1200150"/>
            <a:ext cx="7467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anchor="ctr"/>
          <a:lstStyle/>
          <a:p>
            <a:pPr>
              <a:spcBef>
                <a:spcPct val="50000"/>
              </a:spcBef>
            </a:pPr>
            <a:r>
              <a:rPr lang="de-DE">
                <a:solidFill>
                  <a:srgbClr val="FFFFFF"/>
                </a:solidFill>
                <a:latin typeface="Verdana" pitchFamily="34" charset="0"/>
              </a:rPr>
              <a:t>Fakultät Informatik</a:t>
            </a:r>
            <a:r>
              <a:rPr lang="de-DE" b="0">
                <a:solidFill>
                  <a:srgbClr val="FFFFFF"/>
                </a:solidFill>
                <a:latin typeface="Verdana" pitchFamily="34" charset="0"/>
              </a:rPr>
              <a:t>, Institut Systemarchitektur, Professur Datenbanken</a:t>
            </a:r>
            <a:endParaRPr lang="de-DE" sz="2400" b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830263" y="5484813"/>
            <a:ext cx="75041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Benjami</a:t>
            </a:r>
            <a:r>
              <a:rPr lang="de-DE" sz="2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 Schlegel, </a:t>
            </a:r>
            <a:br>
              <a:rPr lang="de-DE" sz="2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de-DE" sz="2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Rainer Gemulla, </a:t>
            </a:r>
            <a:br>
              <a:rPr lang="de-DE" sz="2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de-DE" sz="2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Wolfgang Lehner</a:t>
            </a:r>
            <a:endParaRPr kumimoji="0" lang="de-DE" sz="2000" b="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990600" y="3800475"/>
            <a:ext cx="7758113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90000" bIns="46800" anchor="ctr"/>
          <a:lstStyle/>
          <a:p>
            <a:pPr>
              <a:buClr>
                <a:srgbClr val="808080"/>
              </a:buClr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 smtClean="0">
                <a:solidFill>
                  <a:srgbClr val="FFFFFF"/>
                </a:solidFill>
                <a:latin typeface="Verdana" pitchFamily="34" charset="0"/>
              </a:rPr>
              <a:t>Sigmod</a:t>
            </a:r>
            <a:r>
              <a:rPr lang="en-GB" sz="2000" dirty="0" smtClean="0">
                <a:solidFill>
                  <a:srgbClr val="FFFFFF"/>
                </a:solidFill>
                <a:latin typeface="Verdana" pitchFamily="34" charset="0"/>
              </a:rPr>
              <a:t>/</a:t>
            </a:r>
            <a:r>
              <a:rPr lang="en-GB" sz="2000" dirty="0" err="1" smtClean="0">
                <a:solidFill>
                  <a:srgbClr val="FFFFFF"/>
                </a:solidFill>
                <a:latin typeface="Verdana" pitchFamily="34" charset="0"/>
              </a:rPr>
              <a:t>DaMon</a:t>
            </a:r>
            <a:r>
              <a:rPr lang="en-GB" sz="2000" dirty="0" smtClean="0">
                <a:solidFill>
                  <a:srgbClr val="FFFFFF"/>
                </a:solidFill>
                <a:latin typeface="Verdana" pitchFamily="34" charset="0"/>
              </a:rPr>
              <a:t> 2009</a:t>
            </a:r>
            <a:endParaRPr lang="en-GB" sz="2000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 step – choosing the next partition</a:t>
            </a:r>
          </a:p>
          <a:p>
            <a:pPr lvl="1"/>
            <a:r>
              <a:rPr lang="en-US" dirty="0" smtClean="0"/>
              <a:t>Should require constant time independently of </a:t>
            </a:r>
            <a:r>
              <a:rPr lang="en-US" i="1" dirty="0" smtClean="0"/>
              <a:t>k</a:t>
            </a:r>
          </a:p>
          <a:p>
            <a:pPr lvl="1"/>
            <a:r>
              <a:rPr lang="en-US" dirty="0" smtClean="0"/>
              <a:t>Use horizontal vector sum of element-wise comparison result</a:t>
            </a:r>
          </a:p>
          <a:p>
            <a:pPr lvl="1"/>
            <a:r>
              <a:rPr lang="en-US" dirty="0" smtClean="0"/>
              <a:t>Example: search for key 77 (k=5):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Loading step</a:t>
            </a:r>
          </a:p>
          <a:p>
            <a:pPr lvl="1"/>
            <a:r>
              <a:rPr lang="en-US" dirty="0" smtClean="0"/>
              <a:t>k-1 accesses to discontinuous memory locations in each iteration</a:t>
            </a:r>
          </a:p>
          <a:p>
            <a:pPr lvl="1"/>
            <a:r>
              <a:rPr lang="en-US" dirty="0" smtClean="0"/>
              <a:t>Solution 1: </a:t>
            </a:r>
            <a:r>
              <a:rPr lang="en-US" dirty="0" err="1" smtClean="0"/>
              <a:t>Scatter&amp;Gather</a:t>
            </a:r>
            <a:r>
              <a:rPr lang="en-US" dirty="0" smtClean="0"/>
              <a:t> instructions (</a:t>
            </a:r>
            <a:r>
              <a:rPr lang="en-US" dirty="0" err="1" smtClean="0"/>
              <a:t>Larrabee</a:t>
            </a:r>
            <a:r>
              <a:rPr lang="en-US" dirty="0" smtClean="0"/>
              <a:t>, GPU, …)</a:t>
            </a:r>
          </a:p>
          <a:p>
            <a:pPr lvl="1"/>
            <a:r>
              <a:rPr lang="en-US" dirty="0" smtClean="0"/>
              <a:t>Solution 2: Searching on an alternative data layout</a:t>
            </a:r>
          </a:p>
          <a:p>
            <a:endParaRPr lang="en-US" i="1" dirty="0" smtClean="0"/>
          </a:p>
          <a:p>
            <a:pPr lvl="1"/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26" name="Fußzeilenplatzhalt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on a sorted array (cont.)</a:t>
            </a:r>
            <a:endParaRPr lang="en-US" dirty="0"/>
          </a:p>
        </p:txBody>
      </p:sp>
      <p:grpSp>
        <p:nvGrpSpPr>
          <p:cNvPr id="4" name="horizontal vector sum"/>
          <p:cNvGrpSpPr/>
          <p:nvPr/>
        </p:nvGrpSpPr>
        <p:grpSpPr>
          <a:xfrm>
            <a:off x="2581264" y="4030536"/>
            <a:ext cx="2714640" cy="302152"/>
            <a:chOff x="2128824" y="2870728"/>
            <a:chExt cx="2714640" cy="302152"/>
          </a:xfrm>
        </p:grpSpPr>
        <p:sp>
          <p:nvSpPr>
            <p:cNvPr id="17" name="Rechteck 16"/>
            <p:cNvSpPr/>
            <p:nvPr/>
          </p:nvSpPr>
          <p:spPr bwMode="auto">
            <a:xfrm>
              <a:off x="2128824" y="2870728"/>
              <a:ext cx="1447808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effectLst/>
                  <a:latin typeface="Microsoft Sans Serif" pitchFamily="34" charset="0"/>
                </a:rPr>
                <a:t>Lower-than</a:t>
              </a:r>
              <a:r>
                <a:rPr kumimoji="0" lang="en-US" sz="1000" b="1" i="0" u="none" strike="noStrike" cap="none" normalizeH="0" dirty="0" smtClean="0">
                  <a:ln>
                    <a:noFill/>
                  </a:ln>
                  <a:effectLst/>
                  <a:latin typeface="Microsoft Sans Serif" pitchFamily="34" charset="0"/>
                </a:rPr>
                <a:t> </a:t>
              </a: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effectLst/>
                  <a:latin typeface="Microsoft Sans Serif" pitchFamily="34" charset="0"/>
                </a:rPr>
                <a:t>comparison result:</a:t>
              </a: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3746572" y="288607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-1</a:t>
              </a:r>
            </a:p>
          </p:txBody>
        </p:sp>
        <p:sp>
          <p:nvSpPr>
            <p:cNvPr id="19" name="Rechteck 18"/>
            <p:cNvSpPr/>
            <p:nvPr/>
          </p:nvSpPr>
          <p:spPr bwMode="auto">
            <a:xfrm>
              <a:off x="4023554" y="288607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-1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20" name="Rechteck 19"/>
            <p:cNvSpPr/>
            <p:nvPr/>
          </p:nvSpPr>
          <p:spPr bwMode="auto">
            <a:xfrm>
              <a:off x="4295018" y="288607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-1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21" name="Rechteck 20"/>
            <p:cNvSpPr/>
            <p:nvPr/>
          </p:nvSpPr>
          <p:spPr bwMode="auto">
            <a:xfrm>
              <a:off x="4566482" y="288607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0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5" name="Comparision result"/>
          <p:cNvGrpSpPr/>
          <p:nvPr/>
        </p:nvGrpSpPr>
        <p:grpSpPr>
          <a:xfrm>
            <a:off x="2581264" y="4392488"/>
            <a:ext cx="1900248" cy="302152"/>
            <a:chOff x="2128824" y="3232680"/>
            <a:chExt cx="1900248" cy="302152"/>
          </a:xfrm>
        </p:grpSpPr>
        <p:sp>
          <p:nvSpPr>
            <p:cNvPr id="23" name="Rechteck 22"/>
            <p:cNvSpPr/>
            <p:nvPr/>
          </p:nvSpPr>
          <p:spPr bwMode="auto">
            <a:xfrm>
              <a:off x="2128824" y="3248024"/>
              <a:ext cx="1447808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effectLst/>
                  <a:latin typeface="Microsoft Sans Serif" pitchFamily="34" charset="0"/>
                </a:rPr>
                <a:t>Vector sum:</a:t>
              </a:r>
            </a:p>
          </p:txBody>
        </p:sp>
        <p:sp>
          <p:nvSpPr>
            <p:cNvPr id="24" name="Rechteck 23"/>
            <p:cNvSpPr/>
            <p:nvPr/>
          </p:nvSpPr>
          <p:spPr bwMode="auto">
            <a:xfrm>
              <a:off x="3751872" y="3232680"/>
              <a:ext cx="277200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-3</a:t>
              </a:r>
            </a:p>
          </p:txBody>
        </p:sp>
      </p:grpSp>
      <p:grpSp>
        <p:nvGrpSpPr>
          <p:cNvPr id="213" name="Gruppieren 212"/>
          <p:cNvGrpSpPr/>
          <p:nvPr/>
        </p:nvGrpSpPr>
        <p:grpSpPr>
          <a:xfrm>
            <a:off x="1080000" y="2433632"/>
            <a:ext cx="7200000" cy="558272"/>
            <a:chOff x="1080000" y="2433632"/>
            <a:chExt cx="7200000" cy="558272"/>
          </a:xfrm>
        </p:grpSpPr>
        <p:grpSp>
          <p:nvGrpSpPr>
            <p:cNvPr id="165" name="array"/>
            <p:cNvGrpSpPr/>
            <p:nvPr/>
          </p:nvGrpSpPr>
          <p:grpSpPr>
            <a:xfrm>
              <a:off x="1080000" y="2705096"/>
              <a:ext cx="7200000" cy="286808"/>
              <a:chOff x="1080000" y="1620432"/>
              <a:chExt cx="7200000" cy="286808"/>
            </a:xfrm>
          </p:grpSpPr>
          <p:sp>
            <p:nvSpPr>
              <p:cNvPr id="166" name="Rechteck 165"/>
              <p:cNvSpPr/>
              <p:nvPr/>
            </p:nvSpPr>
            <p:spPr bwMode="auto">
              <a:xfrm>
                <a:off x="1080000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</a:t>
                </a:r>
              </a:p>
            </p:txBody>
          </p:sp>
          <p:sp>
            <p:nvSpPr>
              <p:cNvPr id="167" name="Rechteck 166"/>
              <p:cNvSpPr/>
              <p:nvPr/>
            </p:nvSpPr>
            <p:spPr bwMode="auto">
              <a:xfrm>
                <a:off x="1356982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</a:t>
                </a:r>
              </a:p>
            </p:txBody>
          </p:sp>
          <p:sp>
            <p:nvSpPr>
              <p:cNvPr id="168" name="Rechteck 167"/>
              <p:cNvSpPr/>
              <p:nvPr/>
            </p:nvSpPr>
            <p:spPr bwMode="auto">
              <a:xfrm>
                <a:off x="1633965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</a:t>
                </a:r>
              </a:p>
            </p:txBody>
          </p:sp>
          <p:sp>
            <p:nvSpPr>
              <p:cNvPr id="169" name="Rechteck 168"/>
              <p:cNvSpPr/>
              <p:nvPr/>
            </p:nvSpPr>
            <p:spPr bwMode="auto">
              <a:xfrm>
                <a:off x="1910947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10</a:t>
                </a:r>
              </a:p>
            </p:txBody>
          </p:sp>
          <p:sp>
            <p:nvSpPr>
              <p:cNvPr id="170" name="Rechteck 169"/>
              <p:cNvSpPr/>
              <p:nvPr/>
            </p:nvSpPr>
            <p:spPr bwMode="auto">
              <a:xfrm>
                <a:off x="2187929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11</a:t>
                </a:r>
              </a:p>
            </p:txBody>
          </p:sp>
          <p:sp>
            <p:nvSpPr>
              <p:cNvPr id="171" name="Rechteck 170"/>
              <p:cNvSpPr/>
              <p:nvPr/>
            </p:nvSpPr>
            <p:spPr bwMode="auto">
              <a:xfrm>
                <a:off x="2464911" y="1620432"/>
                <a:ext cx="276982" cy="286808"/>
              </a:xfrm>
              <a:prstGeom prst="rect">
                <a:avLst/>
              </a:prstGeom>
              <a:solidFill>
                <a:srgbClr val="FF3300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15</a:t>
                </a:r>
              </a:p>
            </p:txBody>
          </p:sp>
          <p:sp>
            <p:nvSpPr>
              <p:cNvPr id="172" name="Rechteck 171"/>
              <p:cNvSpPr/>
              <p:nvPr/>
            </p:nvSpPr>
            <p:spPr bwMode="auto">
              <a:xfrm>
                <a:off x="2741894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18</a:t>
                </a:r>
              </a:p>
            </p:txBody>
          </p:sp>
          <p:sp>
            <p:nvSpPr>
              <p:cNvPr id="173" name="Rechteck 172"/>
              <p:cNvSpPr/>
              <p:nvPr/>
            </p:nvSpPr>
            <p:spPr bwMode="auto">
              <a:xfrm>
                <a:off x="3018876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19</a:t>
                </a:r>
              </a:p>
            </p:txBody>
          </p:sp>
          <p:sp>
            <p:nvSpPr>
              <p:cNvPr id="174" name="Rechteck 173"/>
              <p:cNvSpPr/>
              <p:nvPr/>
            </p:nvSpPr>
            <p:spPr bwMode="auto">
              <a:xfrm>
                <a:off x="3295858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24</a:t>
                </a:r>
              </a:p>
            </p:txBody>
          </p:sp>
          <p:sp>
            <p:nvSpPr>
              <p:cNvPr id="175" name="Rechteck 174"/>
              <p:cNvSpPr/>
              <p:nvPr/>
            </p:nvSpPr>
            <p:spPr bwMode="auto">
              <a:xfrm>
                <a:off x="3572840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29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176" name="Rechteck 175"/>
              <p:cNvSpPr/>
              <p:nvPr/>
            </p:nvSpPr>
            <p:spPr bwMode="auto">
              <a:xfrm>
                <a:off x="3849823" y="1620432"/>
                <a:ext cx="276982" cy="286808"/>
              </a:xfrm>
              <a:prstGeom prst="rect">
                <a:avLst/>
              </a:prstGeom>
              <a:solidFill>
                <a:srgbClr val="FF3300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35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177" name="Rechteck 176"/>
              <p:cNvSpPr/>
              <p:nvPr/>
            </p:nvSpPr>
            <p:spPr bwMode="auto">
              <a:xfrm>
                <a:off x="4126805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46</a:t>
                </a:r>
              </a:p>
            </p:txBody>
          </p:sp>
          <p:sp>
            <p:nvSpPr>
              <p:cNvPr id="178" name="Rechteck 177"/>
              <p:cNvSpPr/>
              <p:nvPr/>
            </p:nvSpPr>
            <p:spPr bwMode="auto">
              <a:xfrm>
                <a:off x="4403787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48</a:t>
                </a:r>
              </a:p>
            </p:txBody>
          </p:sp>
          <p:sp>
            <p:nvSpPr>
              <p:cNvPr id="179" name="Rechteck 178"/>
              <p:cNvSpPr/>
              <p:nvPr/>
            </p:nvSpPr>
            <p:spPr bwMode="auto">
              <a:xfrm>
                <a:off x="4680769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55</a:t>
                </a:r>
              </a:p>
            </p:txBody>
          </p:sp>
          <p:sp>
            <p:nvSpPr>
              <p:cNvPr id="180" name="Rechteck 179"/>
              <p:cNvSpPr/>
              <p:nvPr/>
            </p:nvSpPr>
            <p:spPr bwMode="auto">
              <a:xfrm>
                <a:off x="4957752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59</a:t>
                </a:r>
              </a:p>
            </p:txBody>
          </p:sp>
          <p:sp>
            <p:nvSpPr>
              <p:cNvPr id="181" name="Rechteck 180"/>
              <p:cNvSpPr/>
              <p:nvPr/>
            </p:nvSpPr>
            <p:spPr bwMode="auto">
              <a:xfrm>
                <a:off x="5234734" y="1620432"/>
                <a:ext cx="276982" cy="286808"/>
              </a:xfrm>
              <a:prstGeom prst="rect">
                <a:avLst/>
              </a:prstGeom>
              <a:solidFill>
                <a:srgbClr val="FF3300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60</a:t>
                </a:r>
              </a:p>
            </p:txBody>
          </p:sp>
          <p:sp>
            <p:nvSpPr>
              <p:cNvPr id="182" name="Rechteck 181"/>
              <p:cNvSpPr/>
              <p:nvPr/>
            </p:nvSpPr>
            <p:spPr bwMode="auto">
              <a:xfrm>
                <a:off x="5511716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67</a:t>
                </a:r>
              </a:p>
            </p:txBody>
          </p:sp>
          <p:sp>
            <p:nvSpPr>
              <p:cNvPr id="183" name="Rechteck 182"/>
              <p:cNvSpPr/>
              <p:nvPr/>
            </p:nvSpPr>
            <p:spPr bwMode="auto">
              <a:xfrm>
                <a:off x="5788698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73</a:t>
                </a:r>
              </a:p>
            </p:txBody>
          </p:sp>
          <p:sp>
            <p:nvSpPr>
              <p:cNvPr id="184" name="Rechteck 183"/>
              <p:cNvSpPr/>
              <p:nvPr/>
            </p:nvSpPr>
            <p:spPr bwMode="auto">
              <a:xfrm>
                <a:off x="6065681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75</a:t>
                </a:r>
              </a:p>
            </p:txBody>
          </p:sp>
          <p:sp>
            <p:nvSpPr>
              <p:cNvPr id="185" name="Rechteck 184"/>
              <p:cNvSpPr/>
              <p:nvPr/>
            </p:nvSpPr>
            <p:spPr bwMode="auto">
              <a:xfrm>
                <a:off x="6342663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77</a:t>
                </a:r>
              </a:p>
            </p:txBody>
          </p:sp>
          <p:sp>
            <p:nvSpPr>
              <p:cNvPr id="186" name="Rechteck 185"/>
              <p:cNvSpPr/>
              <p:nvPr/>
            </p:nvSpPr>
            <p:spPr bwMode="auto">
              <a:xfrm>
                <a:off x="6619645" y="1620432"/>
                <a:ext cx="276982" cy="286808"/>
              </a:xfrm>
              <a:prstGeom prst="rect">
                <a:avLst/>
              </a:prstGeom>
              <a:solidFill>
                <a:srgbClr val="FF3300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83</a:t>
                </a:r>
              </a:p>
            </p:txBody>
          </p:sp>
          <p:sp>
            <p:nvSpPr>
              <p:cNvPr id="187" name="Rechteck 186"/>
              <p:cNvSpPr/>
              <p:nvPr/>
            </p:nvSpPr>
            <p:spPr bwMode="auto">
              <a:xfrm>
                <a:off x="6896627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88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188" name="Rechteck 187"/>
              <p:cNvSpPr/>
              <p:nvPr/>
            </p:nvSpPr>
            <p:spPr bwMode="auto">
              <a:xfrm>
                <a:off x="7173610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92</a:t>
                </a:r>
              </a:p>
            </p:txBody>
          </p:sp>
          <p:sp>
            <p:nvSpPr>
              <p:cNvPr id="189" name="Rechteck 188"/>
              <p:cNvSpPr/>
              <p:nvPr/>
            </p:nvSpPr>
            <p:spPr bwMode="auto">
              <a:xfrm>
                <a:off x="7450592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93</a:t>
                </a:r>
              </a:p>
            </p:txBody>
          </p:sp>
          <p:sp>
            <p:nvSpPr>
              <p:cNvPr id="190" name="Rechteck 189"/>
              <p:cNvSpPr/>
              <p:nvPr/>
            </p:nvSpPr>
            <p:spPr bwMode="auto">
              <a:xfrm>
                <a:off x="7727574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97</a:t>
                </a:r>
              </a:p>
            </p:txBody>
          </p:sp>
          <p:sp>
            <p:nvSpPr>
              <p:cNvPr id="191" name="Rechteck 190"/>
              <p:cNvSpPr/>
              <p:nvPr/>
            </p:nvSpPr>
            <p:spPr bwMode="auto">
              <a:xfrm>
                <a:off x="8003018" y="1620432"/>
                <a:ext cx="276982" cy="28680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99</a:t>
                </a:r>
              </a:p>
            </p:txBody>
          </p:sp>
        </p:grpSp>
        <p:sp>
          <p:nvSpPr>
            <p:cNvPr id="194" name="Hit4"/>
            <p:cNvSpPr txBox="1"/>
            <p:nvPr/>
          </p:nvSpPr>
          <p:spPr>
            <a:xfrm>
              <a:off x="1404920" y="2433632"/>
              <a:ext cx="763351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Partition 0</a:t>
              </a:r>
              <a:endParaRPr lang="en-US" dirty="0"/>
            </a:p>
          </p:txBody>
        </p:sp>
        <p:sp>
          <p:nvSpPr>
            <p:cNvPr id="196" name="Hit4"/>
            <p:cNvSpPr txBox="1"/>
            <p:nvPr/>
          </p:nvSpPr>
          <p:spPr>
            <a:xfrm>
              <a:off x="2903769" y="2433632"/>
              <a:ext cx="763351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Partition 1</a:t>
              </a:r>
              <a:endParaRPr lang="en-US" dirty="0"/>
            </a:p>
          </p:txBody>
        </p:sp>
        <p:sp>
          <p:nvSpPr>
            <p:cNvPr id="197" name="Hit4"/>
            <p:cNvSpPr txBox="1"/>
            <p:nvPr/>
          </p:nvSpPr>
          <p:spPr>
            <a:xfrm>
              <a:off x="4351577" y="2433632"/>
              <a:ext cx="763351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Partition 2</a:t>
              </a:r>
              <a:endParaRPr lang="en-US" dirty="0"/>
            </a:p>
          </p:txBody>
        </p:sp>
        <p:sp>
          <p:nvSpPr>
            <p:cNvPr id="198" name="Hit4"/>
            <p:cNvSpPr txBox="1"/>
            <p:nvPr/>
          </p:nvSpPr>
          <p:spPr>
            <a:xfrm>
              <a:off x="5657856" y="2433632"/>
              <a:ext cx="763351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Partition 3</a:t>
              </a:r>
              <a:endParaRPr lang="en-US" dirty="0"/>
            </a:p>
          </p:txBody>
        </p:sp>
        <p:sp>
          <p:nvSpPr>
            <p:cNvPr id="199" name="Hit4"/>
            <p:cNvSpPr txBox="1"/>
            <p:nvPr/>
          </p:nvSpPr>
          <p:spPr>
            <a:xfrm>
              <a:off x="7196152" y="2433632"/>
              <a:ext cx="763351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Partition 4</a:t>
              </a:r>
              <a:endParaRPr lang="en-US" dirty="0"/>
            </a:p>
          </p:txBody>
        </p:sp>
      </p:grpSp>
      <p:grpSp>
        <p:nvGrpSpPr>
          <p:cNvPr id="214" name="Gruppieren 213"/>
          <p:cNvGrpSpPr/>
          <p:nvPr/>
        </p:nvGrpSpPr>
        <p:grpSpPr>
          <a:xfrm>
            <a:off x="2581264" y="2991904"/>
            <a:ext cx="4176872" cy="978832"/>
            <a:chOff x="2581264" y="2991904"/>
            <a:chExt cx="4176872" cy="978832"/>
          </a:xfrm>
        </p:grpSpPr>
        <p:sp>
          <p:nvSpPr>
            <p:cNvPr id="7" name="Rechteck 6"/>
            <p:cNvSpPr/>
            <p:nvPr/>
          </p:nvSpPr>
          <p:spPr bwMode="auto">
            <a:xfrm>
              <a:off x="4204530" y="3683928"/>
              <a:ext cx="277200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4475994" y="368392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4747458" y="368392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5018922" y="368392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2581264" y="3683928"/>
              <a:ext cx="1447808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effectLst/>
                  <a:latin typeface="Microsoft Sans Serif" pitchFamily="34" charset="0"/>
                </a:rPr>
                <a:t>Replicated search key:</a:t>
              </a:r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2581264" y="3337320"/>
              <a:ext cx="1447808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effectLst/>
                  <a:latin typeface="Microsoft Sans Serif" pitchFamily="34" charset="0"/>
                </a:rPr>
                <a:t>Separators</a:t>
              </a: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:</a:t>
              </a:r>
            </a:p>
          </p:txBody>
        </p:sp>
        <p:sp>
          <p:nvSpPr>
            <p:cNvPr id="13" name="Rechteck 12"/>
            <p:cNvSpPr/>
            <p:nvPr/>
          </p:nvSpPr>
          <p:spPr bwMode="auto">
            <a:xfrm>
              <a:off x="4204530" y="33373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4481512" y="33373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35</a:t>
              </a:r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4752976" y="33373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16" name="Rechteck 15"/>
            <p:cNvSpPr/>
            <p:nvPr/>
          </p:nvSpPr>
          <p:spPr bwMode="auto">
            <a:xfrm>
              <a:off x="5024440" y="33373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mtClean="0">
                  <a:solidFill>
                    <a:schemeClr val="tx1"/>
                  </a:solidFill>
                </a:rPr>
                <a:t>83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cxnSp>
          <p:nvCxnSpPr>
            <p:cNvPr id="201" name="Gerade Verbindung mit Pfeil 200"/>
            <p:cNvCxnSpPr>
              <a:stCxn id="171" idx="2"/>
              <a:endCxn id="13" idx="0"/>
            </p:cNvCxnSpPr>
            <p:nvPr/>
          </p:nvCxnSpPr>
          <p:spPr bwMode="auto">
            <a:xfrm rot="16200000" flipH="1">
              <a:off x="3300503" y="2294802"/>
              <a:ext cx="345416" cy="173961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4" name="Gerade Verbindung mit Pfeil 203"/>
            <p:cNvCxnSpPr>
              <a:stCxn id="176" idx="2"/>
              <a:endCxn id="14" idx="0"/>
            </p:cNvCxnSpPr>
            <p:nvPr/>
          </p:nvCxnSpPr>
          <p:spPr bwMode="auto">
            <a:xfrm rot="16200000" flipH="1">
              <a:off x="4131450" y="2848767"/>
              <a:ext cx="345416" cy="63168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7" name="Gerade Verbindung mit Pfeil 206"/>
            <p:cNvCxnSpPr>
              <a:stCxn id="181" idx="2"/>
              <a:endCxn id="15" idx="0"/>
            </p:cNvCxnSpPr>
            <p:nvPr/>
          </p:nvCxnSpPr>
          <p:spPr bwMode="auto">
            <a:xfrm rot="5400000">
              <a:off x="4959638" y="2923733"/>
              <a:ext cx="345416" cy="48175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0" name="Gerade Verbindung mit Pfeil 209"/>
            <p:cNvCxnSpPr>
              <a:stCxn id="186" idx="2"/>
              <a:endCxn id="16" idx="0"/>
            </p:cNvCxnSpPr>
            <p:nvPr/>
          </p:nvCxnSpPr>
          <p:spPr bwMode="auto">
            <a:xfrm rot="5400000">
              <a:off x="5787826" y="2367010"/>
              <a:ext cx="345416" cy="159520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Construct conceptually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tree</a:t>
            </a:r>
          </a:p>
          <a:p>
            <a:pPr lvl="1"/>
            <a:r>
              <a:rPr lang="en-US" dirty="0" smtClean="0"/>
              <a:t>Store node of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tree </a:t>
            </a:r>
            <a:r>
              <a:rPr lang="en-US" dirty="0" err="1" smtClean="0"/>
              <a:t>inorder</a:t>
            </a:r>
            <a:r>
              <a:rPr lang="en-US" dirty="0" smtClean="0"/>
              <a:t> in continuous array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Mapping a sorted array on a </a:t>
            </a:r>
            <a:r>
              <a:rPr lang="en-US" dirty="0" err="1" smtClean="0"/>
              <a:t>linearized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tree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Successful search for key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Disadvantage: Range scans become expensive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6" name="Datumsplatzhalter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307" name="Fußzeilenplatzhalter 30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308" name="Foliennummernplatzhalter 30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on a alternative data layout</a:t>
            </a:r>
            <a:endParaRPr lang="en-US" dirty="0"/>
          </a:p>
        </p:txBody>
      </p:sp>
      <p:grpSp>
        <p:nvGrpSpPr>
          <p:cNvPr id="370" name="sorted_array"/>
          <p:cNvGrpSpPr/>
          <p:nvPr/>
        </p:nvGrpSpPr>
        <p:grpSpPr>
          <a:xfrm>
            <a:off x="1044000" y="2869080"/>
            <a:ext cx="7200000" cy="288000"/>
            <a:chOff x="360000" y="2703600"/>
            <a:chExt cx="8422200" cy="361496"/>
          </a:xfrm>
          <a:solidFill>
            <a:schemeClr val="bg1"/>
          </a:solidFill>
        </p:grpSpPr>
        <p:sp>
          <p:nvSpPr>
            <p:cNvPr id="371" name="Rechteck 370"/>
            <p:cNvSpPr/>
            <p:nvPr/>
          </p:nvSpPr>
          <p:spPr bwMode="auto">
            <a:xfrm>
              <a:off x="360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372" name="Rechteck 371"/>
            <p:cNvSpPr/>
            <p:nvPr/>
          </p:nvSpPr>
          <p:spPr bwMode="auto">
            <a:xfrm>
              <a:off x="68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373" name="Rechteck 372"/>
            <p:cNvSpPr/>
            <p:nvPr/>
          </p:nvSpPr>
          <p:spPr bwMode="auto">
            <a:xfrm>
              <a:off x="1008000" y="2703600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374" name="Rechteck 373"/>
            <p:cNvSpPr/>
            <p:nvPr/>
          </p:nvSpPr>
          <p:spPr bwMode="auto">
            <a:xfrm>
              <a:off x="133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375" name="Rechteck 374"/>
            <p:cNvSpPr/>
            <p:nvPr/>
          </p:nvSpPr>
          <p:spPr bwMode="auto">
            <a:xfrm>
              <a:off x="165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376" name="Rechteck 375"/>
            <p:cNvSpPr/>
            <p:nvPr/>
          </p:nvSpPr>
          <p:spPr bwMode="auto">
            <a:xfrm>
              <a:off x="1980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377" name="Rechteck 376"/>
            <p:cNvSpPr/>
            <p:nvPr/>
          </p:nvSpPr>
          <p:spPr bwMode="auto">
            <a:xfrm>
              <a:off x="230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378" name="Rechteck 377"/>
            <p:cNvSpPr/>
            <p:nvPr/>
          </p:nvSpPr>
          <p:spPr bwMode="auto">
            <a:xfrm>
              <a:off x="2628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379" name="Rechteck 378"/>
            <p:cNvSpPr/>
            <p:nvPr/>
          </p:nvSpPr>
          <p:spPr bwMode="auto">
            <a:xfrm>
              <a:off x="295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380" name="Rechteck 379"/>
            <p:cNvSpPr/>
            <p:nvPr/>
          </p:nvSpPr>
          <p:spPr bwMode="auto">
            <a:xfrm>
              <a:off x="327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381" name="Rechteck 380"/>
            <p:cNvSpPr/>
            <p:nvPr/>
          </p:nvSpPr>
          <p:spPr bwMode="auto">
            <a:xfrm>
              <a:off x="3600000" y="2703600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382" name="Rechteck 381"/>
            <p:cNvSpPr/>
            <p:nvPr/>
          </p:nvSpPr>
          <p:spPr bwMode="auto">
            <a:xfrm>
              <a:off x="392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383" name="Rechteck 382"/>
            <p:cNvSpPr/>
            <p:nvPr/>
          </p:nvSpPr>
          <p:spPr bwMode="auto">
            <a:xfrm>
              <a:off x="4248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384" name="Rechteck 383"/>
            <p:cNvSpPr/>
            <p:nvPr/>
          </p:nvSpPr>
          <p:spPr bwMode="auto">
            <a:xfrm>
              <a:off x="457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385" name="Rechteck 384"/>
            <p:cNvSpPr/>
            <p:nvPr/>
          </p:nvSpPr>
          <p:spPr bwMode="auto">
            <a:xfrm>
              <a:off x="489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386" name="Rechteck 385"/>
            <p:cNvSpPr/>
            <p:nvPr/>
          </p:nvSpPr>
          <p:spPr bwMode="auto">
            <a:xfrm>
              <a:off x="5220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387" name="Rechteck 386"/>
            <p:cNvSpPr/>
            <p:nvPr/>
          </p:nvSpPr>
          <p:spPr bwMode="auto">
            <a:xfrm>
              <a:off x="554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388" name="Rechteck 387"/>
            <p:cNvSpPr/>
            <p:nvPr/>
          </p:nvSpPr>
          <p:spPr bwMode="auto">
            <a:xfrm>
              <a:off x="586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389" name="Rechteck 388"/>
            <p:cNvSpPr/>
            <p:nvPr/>
          </p:nvSpPr>
          <p:spPr bwMode="auto">
            <a:xfrm>
              <a:off x="619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390" name="Rechteck 389"/>
            <p:cNvSpPr/>
            <p:nvPr/>
          </p:nvSpPr>
          <p:spPr bwMode="auto">
            <a:xfrm>
              <a:off x="651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391" name="Rechteck 390"/>
            <p:cNvSpPr/>
            <p:nvPr/>
          </p:nvSpPr>
          <p:spPr bwMode="auto">
            <a:xfrm>
              <a:off x="6840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392" name="Rechteck 391"/>
            <p:cNvSpPr/>
            <p:nvPr/>
          </p:nvSpPr>
          <p:spPr bwMode="auto">
            <a:xfrm>
              <a:off x="7164000" y="2703600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393" name="Rechteck 392"/>
            <p:cNvSpPr/>
            <p:nvPr/>
          </p:nvSpPr>
          <p:spPr bwMode="auto">
            <a:xfrm>
              <a:off x="7488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394" name="Rechteck 393"/>
            <p:cNvSpPr/>
            <p:nvPr/>
          </p:nvSpPr>
          <p:spPr bwMode="auto">
            <a:xfrm>
              <a:off x="781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395" name="Rechteck 394"/>
            <p:cNvSpPr/>
            <p:nvPr/>
          </p:nvSpPr>
          <p:spPr bwMode="auto">
            <a:xfrm>
              <a:off x="813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396" name="Rechteck 395"/>
            <p:cNvSpPr/>
            <p:nvPr/>
          </p:nvSpPr>
          <p:spPr bwMode="auto">
            <a:xfrm>
              <a:off x="84582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</p:grpSp>
      <p:grpSp>
        <p:nvGrpSpPr>
          <p:cNvPr id="397" name="level0"/>
          <p:cNvGrpSpPr/>
          <p:nvPr/>
        </p:nvGrpSpPr>
        <p:grpSpPr>
          <a:xfrm>
            <a:off x="1044000" y="2869080"/>
            <a:ext cx="7200000" cy="288000"/>
            <a:chOff x="360000" y="2703600"/>
            <a:chExt cx="8422200" cy="361496"/>
          </a:xfrm>
          <a:solidFill>
            <a:schemeClr val="bg1"/>
          </a:solidFill>
        </p:grpSpPr>
        <p:sp>
          <p:nvSpPr>
            <p:cNvPr id="398" name="Rechteck 397"/>
            <p:cNvSpPr/>
            <p:nvPr/>
          </p:nvSpPr>
          <p:spPr bwMode="auto">
            <a:xfrm>
              <a:off x="360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399" name="Rechteck 398"/>
            <p:cNvSpPr/>
            <p:nvPr/>
          </p:nvSpPr>
          <p:spPr bwMode="auto">
            <a:xfrm>
              <a:off x="68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400" name="Rechteck 399"/>
            <p:cNvSpPr/>
            <p:nvPr/>
          </p:nvSpPr>
          <p:spPr bwMode="auto">
            <a:xfrm>
              <a:off x="1008000" y="2703600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401" name="Rechteck 400"/>
            <p:cNvSpPr/>
            <p:nvPr/>
          </p:nvSpPr>
          <p:spPr bwMode="auto">
            <a:xfrm>
              <a:off x="133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402" name="Rechteck 401"/>
            <p:cNvSpPr/>
            <p:nvPr/>
          </p:nvSpPr>
          <p:spPr bwMode="auto">
            <a:xfrm>
              <a:off x="165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403" name="Rechteck 402"/>
            <p:cNvSpPr/>
            <p:nvPr/>
          </p:nvSpPr>
          <p:spPr bwMode="auto">
            <a:xfrm>
              <a:off x="1980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404" name="Rechteck 403"/>
            <p:cNvSpPr/>
            <p:nvPr/>
          </p:nvSpPr>
          <p:spPr bwMode="auto">
            <a:xfrm>
              <a:off x="230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405" name="Rechteck 404"/>
            <p:cNvSpPr/>
            <p:nvPr/>
          </p:nvSpPr>
          <p:spPr bwMode="auto">
            <a:xfrm>
              <a:off x="2628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406" name="Rechteck 405"/>
            <p:cNvSpPr/>
            <p:nvPr/>
          </p:nvSpPr>
          <p:spPr bwMode="auto">
            <a:xfrm>
              <a:off x="2952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07" name="Rechteck 406"/>
            <p:cNvSpPr/>
            <p:nvPr/>
          </p:nvSpPr>
          <p:spPr bwMode="auto">
            <a:xfrm>
              <a:off x="327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08" name="Rechteck 407"/>
            <p:cNvSpPr/>
            <p:nvPr/>
          </p:nvSpPr>
          <p:spPr bwMode="auto">
            <a:xfrm>
              <a:off x="3600000" y="2703600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09" name="Rechteck 408"/>
            <p:cNvSpPr/>
            <p:nvPr/>
          </p:nvSpPr>
          <p:spPr bwMode="auto">
            <a:xfrm>
              <a:off x="392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410" name="Rechteck 409"/>
            <p:cNvSpPr/>
            <p:nvPr/>
          </p:nvSpPr>
          <p:spPr bwMode="auto">
            <a:xfrm>
              <a:off x="4248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411" name="Rechteck 410"/>
            <p:cNvSpPr/>
            <p:nvPr/>
          </p:nvSpPr>
          <p:spPr bwMode="auto">
            <a:xfrm>
              <a:off x="457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412" name="Rechteck 411"/>
            <p:cNvSpPr/>
            <p:nvPr/>
          </p:nvSpPr>
          <p:spPr bwMode="auto">
            <a:xfrm>
              <a:off x="489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413" name="Rechteck 412"/>
            <p:cNvSpPr/>
            <p:nvPr/>
          </p:nvSpPr>
          <p:spPr bwMode="auto">
            <a:xfrm>
              <a:off x="5220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414" name="Rechteck 413"/>
            <p:cNvSpPr/>
            <p:nvPr/>
          </p:nvSpPr>
          <p:spPr bwMode="auto">
            <a:xfrm>
              <a:off x="554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415" name="Rechteck 414"/>
            <p:cNvSpPr/>
            <p:nvPr/>
          </p:nvSpPr>
          <p:spPr bwMode="auto">
            <a:xfrm>
              <a:off x="5868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416" name="Rechteck 415"/>
            <p:cNvSpPr/>
            <p:nvPr/>
          </p:nvSpPr>
          <p:spPr bwMode="auto">
            <a:xfrm>
              <a:off x="619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417" name="Rechteck 416"/>
            <p:cNvSpPr/>
            <p:nvPr/>
          </p:nvSpPr>
          <p:spPr bwMode="auto">
            <a:xfrm>
              <a:off x="651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418" name="Rechteck 417"/>
            <p:cNvSpPr/>
            <p:nvPr/>
          </p:nvSpPr>
          <p:spPr bwMode="auto">
            <a:xfrm>
              <a:off x="6840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419" name="Rechteck 418"/>
            <p:cNvSpPr/>
            <p:nvPr/>
          </p:nvSpPr>
          <p:spPr bwMode="auto">
            <a:xfrm>
              <a:off x="7164000" y="2703600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20" name="Rechteck 419"/>
            <p:cNvSpPr/>
            <p:nvPr/>
          </p:nvSpPr>
          <p:spPr bwMode="auto">
            <a:xfrm>
              <a:off x="7488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421" name="Rechteck 420"/>
            <p:cNvSpPr/>
            <p:nvPr/>
          </p:nvSpPr>
          <p:spPr bwMode="auto">
            <a:xfrm>
              <a:off x="781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422" name="Rechteck 421"/>
            <p:cNvSpPr/>
            <p:nvPr/>
          </p:nvSpPr>
          <p:spPr bwMode="auto">
            <a:xfrm>
              <a:off x="813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423" name="Rechteck 422"/>
            <p:cNvSpPr/>
            <p:nvPr/>
          </p:nvSpPr>
          <p:spPr bwMode="auto">
            <a:xfrm>
              <a:off x="84582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</p:grpSp>
      <p:grpSp>
        <p:nvGrpSpPr>
          <p:cNvPr id="424" name="tree_level0"/>
          <p:cNvGrpSpPr/>
          <p:nvPr/>
        </p:nvGrpSpPr>
        <p:grpSpPr>
          <a:xfrm>
            <a:off x="1042968" y="4062872"/>
            <a:ext cx="576000" cy="288000"/>
            <a:chOff x="323850" y="3249976"/>
            <a:chExt cx="648000" cy="360000"/>
          </a:xfrm>
        </p:grpSpPr>
        <p:sp>
          <p:nvSpPr>
            <p:cNvPr id="425" name="Rechteck 424"/>
            <p:cNvSpPr/>
            <p:nvPr/>
          </p:nvSpPr>
          <p:spPr bwMode="auto">
            <a:xfrm>
              <a:off x="323850" y="324997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26" name="Rechteck 425"/>
            <p:cNvSpPr/>
            <p:nvPr/>
          </p:nvSpPr>
          <p:spPr bwMode="auto">
            <a:xfrm>
              <a:off x="647850" y="324997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</p:grpSp>
      <p:grpSp>
        <p:nvGrpSpPr>
          <p:cNvPr id="427" name="arrow_level0"/>
          <p:cNvGrpSpPr/>
          <p:nvPr/>
        </p:nvGrpSpPr>
        <p:grpSpPr>
          <a:xfrm>
            <a:off x="1148960" y="3157081"/>
            <a:ext cx="4704221" cy="905792"/>
            <a:chOff x="419008" y="1363401"/>
            <a:chExt cx="4704221" cy="905792"/>
          </a:xfrm>
        </p:grpSpPr>
        <p:cxnSp>
          <p:nvCxnSpPr>
            <p:cNvPr id="428" name="Gerade Verbindung mit Pfeil 427"/>
            <p:cNvCxnSpPr>
              <a:stCxn id="406" idx="2"/>
              <a:endCxn id="425" idx="0"/>
            </p:cNvCxnSpPr>
            <p:nvPr/>
          </p:nvCxnSpPr>
          <p:spPr bwMode="auto">
            <a:xfrm rot="5400000">
              <a:off x="1071803" y="710606"/>
              <a:ext cx="905792" cy="221138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9" name="Gerade Verbindung mit Pfeil 428"/>
            <p:cNvCxnSpPr>
              <a:stCxn id="415" idx="2"/>
              <a:endCxn id="426" idx="0"/>
            </p:cNvCxnSpPr>
            <p:nvPr/>
          </p:nvCxnSpPr>
          <p:spPr bwMode="auto">
            <a:xfrm rot="5400000">
              <a:off x="2462223" y="-391814"/>
              <a:ext cx="905792" cy="44162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30" name="tree_level1"/>
          <p:cNvGrpSpPr/>
          <p:nvPr/>
        </p:nvGrpSpPr>
        <p:grpSpPr>
          <a:xfrm>
            <a:off x="1042968" y="4062416"/>
            <a:ext cx="2232000" cy="288000"/>
            <a:chOff x="314048" y="3700920"/>
            <a:chExt cx="2592000" cy="361496"/>
          </a:xfrm>
        </p:grpSpPr>
        <p:sp>
          <p:nvSpPr>
            <p:cNvPr id="431" name="Rechteck 430"/>
            <p:cNvSpPr/>
            <p:nvPr/>
          </p:nvSpPr>
          <p:spPr bwMode="auto">
            <a:xfrm>
              <a:off x="962048" y="370092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432" name="Rechteck 431"/>
            <p:cNvSpPr/>
            <p:nvPr/>
          </p:nvSpPr>
          <p:spPr bwMode="auto">
            <a:xfrm>
              <a:off x="1286048" y="370092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433" name="Rechteck 432"/>
            <p:cNvSpPr/>
            <p:nvPr/>
          </p:nvSpPr>
          <p:spPr bwMode="auto">
            <a:xfrm>
              <a:off x="314048" y="370241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34" name="Rechteck 433"/>
            <p:cNvSpPr/>
            <p:nvPr/>
          </p:nvSpPr>
          <p:spPr bwMode="auto">
            <a:xfrm>
              <a:off x="1610048" y="370092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435" name="Rechteck 434"/>
            <p:cNvSpPr/>
            <p:nvPr/>
          </p:nvSpPr>
          <p:spPr bwMode="auto">
            <a:xfrm>
              <a:off x="1934048" y="370092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436" name="Rechteck 435"/>
            <p:cNvSpPr/>
            <p:nvPr/>
          </p:nvSpPr>
          <p:spPr bwMode="auto">
            <a:xfrm>
              <a:off x="638048" y="370241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437" name="Rechteck 436"/>
            <p:cNvSpPr/>
            <p:nvPr/>
          </p:nvSpPr>
          <p:spPr bwMode="auto">
            <a:xfrm>
              <a:off x="2258048" y="370092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438" name="Rechteck 437"/>
            <p:cNvSpPr/>
            <p:nvPr/>
          </p:nvSpPr>
          <p:spPr bwMode="auto">
            <a:xfrm>
              <a:off x="2582048" y="370092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</p:grpSp>
      <p:grpSp>
        <p:nvGrpSpPr>
          <p:cNvPr id="439" name="tree_level2"/>
          <p:cNvGrpSpPr/>
          <p:nvPr/>
        </p:nvGrpSpPr>
        <p:grpSpPr>
          <a:xfrm>
            <a:off x="1044000" y="4062416"/>
            <a:ext cx="7200000" cy="288000"/>
            <a:chOff x="314048" y="4150368"/>
            <a:chExt cx="8420400" cy="360000"/>
          </a:xfrm>
        </p:grpSpPr>
        <p:sp>
          <p:nvSpPr>
            <p:cNvPr id="440" name="Rechteck 439"/>
            <p:cNvSpPr/>
            <p:nvPr/>
          </p:nvSpPr>
          <p:spPr bwMode="auto">
            <a:xfrm>
              <a:off x="2906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441" name="Rechteck 440"/>
            <p:cNvSpPr/>
            <p:nvPr/>
          </p:nvSpPr>
          <p:spPr bwMode="auto">
            <a:xfrm>
              <a:off x="3230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442" name="Rechteck 441"/>
            <p:cNvSpPr/>
            <p:nvPr/>
          </p:nvSpPr>
          <p:spPr bwMode="auto">
            <a:xfrm>
              <a:off x="962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443" name="Rechteck 442"/>
            <p:cNvSpPr/>
            <p:nvPr/>
          </p:nvSpPr>
          <p:spPr bwMode="auto">
            <a:xfrm>
              <a:off x="3554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444" name="Rechteck 443"/>
            <p:cNvSpPr/>
            <p:nvPr/>
          </p:nvSpPr>
          <p:spPr bwMode="auto">
            <a:xfrm>
              <a:off x="3878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445" name="Rechteck 444"/>
            <p:cNvSpPr/>
            <p:nvPr/>
          </p:nvSpPr>
          <p:spPr bwMode="auto">
            <a:xfrm>
              <a:off x="1286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446" name="Rechteck 445"/>
            <p:cNvSpPr/>
            <p:nvPr/>
          </p:nvSpPr>
          <p:spPr bwMode="auto">
            <a:xfrm>
              <a:off x="4202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447" name="Rechteck 446"/>
            <p:cNvSpPr/>
            <p:nvPr/>
          </p:nvSpPr>
          <p:spPr bwMode="auto">
            <a:xfrm>
              <a:off x="4526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448" name="Rechteck 447"/>
            <p:cNvSpPr/>
            <p:nvPr/>
          </p:nvSpPr>
          <p:spPr bwMode="auto">
            <a:xfrm>
              <a:off x="314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49" name="Rechteck 448"/>
            <p:cNvSpPr/>
            <p:nvPr/>
          </p:nvSpPr>
          <p:spPr bwMode="auto">
            <a:xfrm>
              <a:off x="4850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50" name="Rechteck 449"/>
            <p:cNvSpPr/>
            <p:nvPr/>
          </p:nvSpPr>
          <p:spPr bwMode="auto">
            <a:xfrm>
              <a:off x="5174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51" name="Rechteck 450"/>
            <p:cNvSpPr/>
            <p:nvPr/>
          </p:nvSpPr>
          <p:spPr bwMode="auto">
            <a:xfrm>
              <a:off x="1610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452" name="Rechteck 451"/>
            <p:cNvSpPr/>
            <p:nvPr/>
          </p:nvSpPr>
          <p:spPr bwMode="auto">
            <a:xfrm>
              <a:off x="5498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453" name="Rechteck 452"/>
            <p:cNvSpPr/>
            <p:nvPr/>
          </p:nvSpPr>
          <p:spPr bwMode="auto">
            <a:xfrm>
              <a:off x="5822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454" name="Rechteck 453"/>
            <p:cNvSpPr/>
            <p:nvPr/>
          </p:nvSpPr>
          <p:spPr bwMode="auto">
            <a:xfrm>
              <a:off x="1934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455" name="Rechteck 454"/>
            <p:cNvSpPr/>
            <p:nvPr/>
          </p:nvSpPr>
          <p:spPr bwMode="auto">
            <a:xfrm>
              <a:off x="6146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456" name="Rechteck 455"/>
            <p:cNvSpPr/>
            <p:nvPr/>
          </p:nvSpPr>
          <p:spPr bwMode="auto">
            <a:xfrm>
              <a:off x="6470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457" name="Rechteck 456"/>
            <p:cNvSpPr/>
            <p:nvPr/>
          </p:nvSpPr>
          <p:spPr bwMode="auto">
            <a:xfrm>
              <a:off x="638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458" name="Rechteck 457"/>
            <p:cNvSpPr/>
            <p:nvPr/>
          </p:nvSpPr>
          <p:spPr bwMode="auto">
            <a:xfrm>
              <a:off x="6794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459" name="Rechteck 458"/>
            <p:cNvSpPr/>
            <p:nvPr/>
          </p:nvSpPr>
          <p:spPr bwMode="auto">
            <a:xfrm>
              <a:off x="7118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460" name="Rechteck 459"/>
            <p:cNvSpPr/>
            <p:nvPr/>
          </p:nvSpPr>
          <p:spPr bwMode="auto">
            <a:xfrm>
              <a:off x="2258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461" name="Rechteck 460"/>
            <p:cNvSpPr/>
            <p:nvPr/>
          </p:nvSpPr>
          <p:spPr bwMode="auto">
            <a:xfrm>
              <a:off x="7442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62" name="Rechteck 461"/>
            <p:cNvSpPr/>
            <p:nvPr/>
          </p:nvSpPr>
          <p:spPr bwMode="auto">
            <a:xfrm>
              <a:off x="7766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463" name="Rechteck 462"/>
            <p:cNvSpPr/>
            <p:nvPr/>
          </p:nvSpPr>
          <p:spPr bwMode="auto">
            <a:xfrm>
              <a:off x="25820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464" name="Rechteck 463"/>
            <p:cNvSpPr/>
            <p:nvPr/>
          </p:nvSpPr>
          <p:spPr bwMode="auto">
            <a:xfrm>
              <a:off x="80882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465" name="Rechteck 464"/>
            <p:cNvSpPr/>
            <p:nvPr/>
          </p:nvSpPr>
          <p:spPr bwMode="auto">
            <a:xfrm>
              <a:off x="8410448" y="4150368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</p:grpSp>
      <p:grpSp>
        <p:nvGrpSpPr>
          <p:cNvPr id="466" name="level1"/>
          <p:cNvGrpSpPr/>
          <p:nvPr/>
        </p:nvGrpSpPr>
        <p:grpSpPr>
          <a:xfrm>
            <a:off x="1044000" y="2869080"/>
            <a:ext cx="7200000" cy="288000"/>
            <a:chOff x="360000" y="2703600"/>
            <a:chExt cx="8422200" cy="361496"/>
          </a:xfrm>
          <a:solidFill>
            <a:schemeClr val="bg1"/>
          </a:solidFill>
        </p:grpSpPr>
        <p:sp>
          <p:nvSpPr>
            <p:cNvPr id="467" name="Rechteck 466"/>
            <p:cNvSpPr/>
            <p:nvPr/>
          </p:nvSpPr>
          <p:spPr bwMode="auto">
            <a:xfrm>
              <a:off x="360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468" name="Rechteck 467"/>
            <p:cNvSpPr/>
            <p:nvPr/>
          </p:nvSpPr>
          <p:spPr bwMode="auto">
            <a:xfrm>
              <a:off x="68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469" name="Rechteck 468"/>
            <p:cNvSpPr/>
            <p:nvPr/>
          </p:nvSpPr>
          <p:spPr bwMode="auto">
            <a:xfrm>
              <a:off x="1008000" y="2703600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470" name="Rechteck 469"/>
            <p:cNvSpPr/>
            <p:nvPr/>
          </p:nvSpPr>
          <p:spPr bwMode="auto">
            <a:xfrm>
              <a:off x="133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471" name="Rechteck 470"/>
            <p:cNvSpPr/>
            <p:nvPr/>
          </p:nvSpPr>
          <p:spPr bwMode="auto">
            <a:xfrm>
              <a:off x="165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472" name="Rechteck 471"/>
            <p:cNvSpPr/>
            <p:nvPr/>
          </p:nvSpPr>
          <p:spPr bwMode="auto">
            <a:xfrm>
              <a:off x="1980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473" name="Rechteck 472"/>
            <p:cNvSpPr/>
            <p:nvPr/>
          </p:nvSpPr>
          <p:spPr bwMode="auto">
            <a:xfrm>
              <a:off x="230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474" name="Rechteck 473"/>
            <p:cNvSpPr/>
            <p:nvPr/>
          </p:nvSpPr>
          <p:spPr bwMode="auto">
            <a:xfrm>
              <a:off x="2628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475" name="Rechteck 474"/>
            <p:cNvSpPr/>
            <p:nvPr/>
          </p:nvSpPr>
          <p:spPr bwMode="auto">
            <a:xfrm>
              <a:off x="2952000" y="2705096"/>
              <a:ext cx="324000" cy="36000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76" name="Rechteck 475"/>
            <p:cNvSpPr/>
            <p:nvPr/>
          </p:nvSpPr>
          <p:spPr bwMode="auto">
            <a:xfrm>
              <a:off x="327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77" name="Rechteck 476"/>
            <p:cNvSpPr/>
            <p:nvPr/>
          </p:nvSpPr>
          <p:spPr bwMode="auto">
            <a:xfrm>
              <a:off x="3600000" y="2703600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78" name="Rechteck 477"/>
            <p:cNvSpPr/>
            <p:nvPr/>
          </p:nvSpPr>
          <p:spPr bwMode="auto">
            <a:xfrm>
              <a:off x="3924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479" name="Rechteck 478"/>
            <p:cNvSpPr/>
            <p:nvPr/>
          </p:nvSpPr>
          <p:spPr bwMode="auto">
            <a:xfrm>
              <a:off x="4248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480" name="Rechteck 479"/>
            <p:cNvSpPr/>
            <p:nvPr/>
          </p:nvSpPr>
          <p:spPr bwMode="auto">
            <a:xfrm>
              <a:off x="457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481" name="Rechteck 480"/>
            <p:cNvSpPr/>
            <p:nvPr/>
          </p:nvSpPr>
          <p:spPr bwMode="auto">
            <a:xfrm>
              <a:off x="4896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482" name="Rechteck 481"/>
            <p:cNvSpPr/>
            <p:nvPr/>
          </p:nvSpPr>
          <p:spPr bwMode="auto">
            <a:xfrm>
              <a:off x="5220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483" name="Rechteck 482"/>
            <p:cNvSpPr/>
            <p:nvPr/>
          </p:nvSpPr>
          <p:spPr bwMode="auto">
            <a:xfrm>
              <a:off x="5544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484" name="Rechteck 483"/>
            <p:cNvSpPr/>
            <p:nvPr/>
          </p:nvSpPr>
          <p:spPr bwMode="auto">
            <a:xfrm>
              <a:off x="5868000" y="2705096"/>
              <a:ext cx="324000" cy="36000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485" name="Rechteck 484"/>
            <p:cNvSpPr/>
            <p:nvPr/>
          </p:nvSpPr>
          <p:spPr bwMode="auto">
            <a:xfrm>
              <a:off x="6192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486" name="Rechteck 485"/>
            <p:cNvSpPr/>
            <p:nvPr/>
          </p:nvSpPr>
          <p:spPr bwMode="auto">
            <a:xfrm>
              <a:off x="651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487" name="Rechteck 486"/>
            <p:cNvSpPr/>
            <p:nvPr/>
          </p:nvSpPr>
          <p:spPr bwMode="auto">
            <a:xfrm>
              <a:off x="6840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488" name="Rechteck 487"/>
            <p:cNvSpPr/>
            <p:nvPr/>
          </p:nvSpPr>
          <p:spPr bwMode="auto">
            <a:xfrm>
              <a:off x="7164000" y="2703600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89" name="Rechteck 488"/>
            <p:cNvSpPr/>
            <p:nvPr/>
          </p:nvSpPr>
          <p:spPr bwMode="auto">
            <a:xfrm>
              <a:off x="7488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490" name="Rechteck 489"/>
            <p:cNvSpPr/>
            <p:nvPr/>
          </p:nvSpPr>
          <p:spPr bwMode="auto">
            <a:xfrm>
              <a:off x="7812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491" name="Rechteck 490"/>
            <p:cNvSpPr/>
            <p:nvPr/>
          </p:nvSpPr>
          <p:spPr bwMode="auto">
            <a:xfrm>
              <a:off x="81360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492" name="Rechteck 491"/>
            <p:cNvSpPr/>
            <p:nvPr/>
          </p:nvSpPr>
          <p:spPr bwMode="auto">
            <a:xfrm>
              <a:off x="8458200" y="2705096"/>
              <a:ext cx="324000" cy="36000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</p:grpSp>
      <p:grpSp>
        <p:nvGrpSpPr>
          <p:cNvPr id="493" name="level2"/>
          <p:cNvGrpSpPr/>
          <p:nvPr/>
        </p:nvGrpSpPr>
        <p:grpSpPr>
          <a:xfrm>
            <a:off x="1044000" y="2869080"/>
            <a:ext cx="7200000" cy="288000"/>
            <a:chOff x="360000" y="2703600"/>
            <a:chExt cx="8422200" cy="361496"/>
          </a:xfrm>
          <a:solidFill>
            <a:schemeClr val="bg1"/>
          </a:solidFill>
        </p:grpSpPr>
        <p:sp>
          <p:nvSpPr>
            <p:cNvPr id="494" name="Rechteck 493"/>
            <p:cNvSpPr/>
            <p:nvPr/>
          </p:nvSpPr>
          <p:spPr bwMode="auto">
            <a:xfrm>
              <a:off x="360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495" name="Rechteck 494"/>
            <p:cNvSpPr/>
            <p:nvPr/>
          </p:nvSpPr>
          <p:spPr bwMode="auto">
            <a:xfrm>
              <a:off x="684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496" name="Rechteck 495"/>
            <p:cNvSpPr/>
            <p:nvPr/>
          </p:nvSpPr>
          <p:spPr bwMode="auto">
            <a:xfrm>
              <a:off x="1008000" y="2703600"/>
              <a:ext cx="324000" cy="36000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497" name="Rechteck 496"/>
            <p:cNvSpPr/>
            <p:nvPr/>
          </p:nvSpPr>
          <p:spPr bwMode="auto">
            <a:xfrm>
              <a:off x="1332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498" name="Rechteck 497"/>
            <p:cNvSpPr/>
            <p:nvPr/>
          </p:nvSpPr>
          <p:spPr bwMode="auto">
            <a:xfrm>
              <a:off x="1656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499" name="Rechteck 498"/>
            <p:cNvSpPr/>
            <p:nvPr/>
          </p:nvSpPr>
          <p:spPr bwMode="auto">
            <a:xfrm>
              <a:off x="1980000" y="2705096"/>
              <a:ext cx="324000" cy="36000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500" name="Rechteck 499"/>
            <p:cNvSpPr/>
            <p:nvPr/>
          </p:nvSpPr>
          <p:spPr bwMode="auto">
            <a:xfrm>
              <a:off x="2304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501" name="Rechteck 500"/>
            <p:cNvSpPr/>
            <p:nvPr/>
          </p:nvSpPr>
          <p:spPr bwMode="auto">
            <a:xfrm>
              <a:off x="2628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502" name="Rechteck 501"/>
            <p:cNvSpPr/>
            <p:nvPr/>
          </p:nvSpPr>
          <p:spPr bwMode="auto">
            <a:xfrm>
              <a:off x="2952000" y="2705096"/>
              <a:ext cx="324000" cy="36000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503" name="Rechteck 502"/>
            <p:cNvSpPr/>
            <p:nvPr/>
          </p:nvSpPr>
          <p:spPr bwMode="auto">
            <a:xfrm>
              <a:off x="3276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504" name="Rechteck 503"/>
            <p:cNvSpPr/>
            <p:nvPr/>
          </p:nvSpPr>
          <p:spPr bwMode="auto">
            <a:xfrm>
              <a:off x="3600000" y="2703600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505" name="Rechteck 504"/>
            <p:cNvSpPr/>
            <p:nvPr/>
          </p:nvSpPr>
          <p:spPr bwMode="auto">
            <a:xfrm>
              <a:off x="3924000" y="2705096"/>
              <a:ext cx="324000" cy="36000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506" name="Rechteck 505"/>
            <p:cNvSpPr/>
            <p:nvPr/>
          </p:nvSpPr>
          <p:spPr bwMode="auto">
            <a:xfrm>
              <a:off x="4248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507" name="Rechteck 506"/>
            <p:cNvSpPr/>
            <p:nvPr/>
          </p:nvSpPr>
          <p:spPr bwMode="auto">
            <a:xfrm>
              <a:off x="4572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508" name="Rechteck 507"/>
            <p:cNvSpPr/>
            <p:nvPr/>
          </p:nvSpPr>
          <p:spPr bwMode="auto">
            <a:xfrm>
              <a:off x="4896000" y="2705096"/>
              <a:ext cx="324000" cy="36000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509" name="Rechteck 508"/>
            <p:cNvSpPr/>
            <p:nvPr/>
          </p:nvSpPr>
          <p:spPr bwMode="auto">
            <a:xfrm>
              <a:off x="5220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510" name="Rechteck 509"/>
            <p:cNvSpPr/>
            <p:nvPr/>
          </p:nvSpPr>
          <p:spPr bwMode="auto">
            <a:xfrm>
              <a:off x="5544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511" name="Rechteck 510"/>
            <p:cNvSpPr/>
            <p:nvPr/>
          </p:nvSpPr>
          <p:spPr bwMode="auto">
            <a:xfrm>
              <a:off x="5868000" y="2705096"/>
              <a:ext cx="324000" cy="36000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512" name="Rechteck 511"/>
            <p:cNvSpPr/>
            <p:nvPr/>
          </p:nvSpPr>
          <p:spPr bwMode="auto">
            <a:xfrm>
              <a:off x="6192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513" name="Rechteck 512"/>
            <p:cNvSpPr/>
            <p:nvPr/>
          </p:nvSpPr>
          <p:spPr bwMode="auto">
            <a:xfrm>
              <a:off x="6516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514" name="Rechteck 513"/>
            <p:cNvSpPr/>
            <p:nvPr/>
          </p:nvSpPr>
          <p:spPr bwMode="auto">
            <a:xfrm>
              <a:off x="6840000" y="2705096"/>
              <a:ext cx="324000" cy="36000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515" name="Rechteck 514"/>
            <p:cNvSpPr/>
            <p:nvPr/>
          </p:nvSpPr>
          <p:spPr bwMode="auto">
            <a:xfrm>
              <a:off x="7164000" y="2703600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516" name="Rechteck 515"/>
            <p:cNvSpPr/>
            <p:nvPr/>
          </p:nvSpPr>
          <p:spPr bwMode="auto">
            <a:xfrm>
              <a:off x="7488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517" name="Rechteck 516"/>
            <p:cNvSpPr/>
            <p:nvPr/>
          </p:nvSpPr>
          <p:spPr bwMode="auto">
            <a:xfrm>
              <a:off x="7812000" y="2705096"/>
              <a:ext cx="324000" cy="36000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518" name="Rechteck 517"/>
            <p:cNvSpPr/>
            <p:nvPr/>
          </p:nvSpPr>
          <p:spPr bwMode="auto">
            <a:xfrm>
              <a:off x="81360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519" name="Rechteck 518"/>
            <p:cNvSpPr/>
            <p:nvPr/>
          </p:nvSpPr>
          <p:spPr bwMode="auto">
            <a:xfrm>
              <a:off x="8458200" y="2705096"/>
              <a:ext cx="324000" cy="360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</p:grpSp>
      <p:grpSp>
        <p:nvGrpSpPr>
          <p:cNvPr id="520" name="arrow_level1"/>
          <p:cNvGrpSpPr/>
          <p:nvPr/>
        </p:nvGrpSpPr>
        <p:grpSpPr>
          <a:xfrm>
            <a:off x="1698448" y="3155888"/>
            <a:ext cx="5816627" cy="906529"/>
            <a:chOff x="968496" y="1361506"/>
            <a:chExt cx="5816627" cy="906529"/>
          </a:xfrm>
        </p:grpSpPr>
        <p:cxnSp>
          <p:nvCxnSpPr>
            <p:cNvPr id="521" name="Gerade Verbindung mit Pfeil 520"/>
            <p:cNvCxnSpPr>
              <a:stCxn id="496" idx="2"/>
              <a:endCxn id="431" idx="0"/>
            </p:cNvCxnSpPr>
            <p:nvPr/>
          </p:nvCxnSpPr>
          <p:spPr bwMode="auto">
            <a:xfrm rot="16200000" flipH="1">
              <a:off x="517238" y="1812764"/>
              <a:ext cx="906528" cy="401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2" name="Gerade Verbindung mit Pfeil 521"/>
            <p:cNvCxnSpPr>
              <a:stCxn id="472" idx="2"/>
              <a:endCxn id="432" idx="0"/>
            </p:cNvCxnSpPr>
            <p:nvPr/>
          </p:nvCxnSpPr>
          <p:spPr bwMode="auto">
            <a:xfrm rot="5400000">
              <a:off x="1072807" y="1541399"/>
              <a:ext cx="905336" cy="54793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3" name="Gerade Verbindung mit Pfeil 522"/>
            <p:cNvCxnSpPr>
              <a:stCxn id="505" idx="2"/>
              <a:endCxn id="434" idx="0"/>
            </p:cNvCxnSpPr>
            <p:nvPr/>
          </p:nvCxnSpPr>
          <p:spPr bwMode="auto">
            <a:xfrm rot="5400000">
              <a:off x="2043254" y="849952"/>
              <a:ext cx="905336" cy="193082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4" name="Gerade Verbindung mit Pfeil 523"/>
            <p:cNvCxnSpPr>
              <a:stCxn id="481" idx="2"/>
              <a:endCxn id="435" idx="0"/>
            </p:cNvCxnSpPr>
            <p:nvPr/>
          </p:nvCxnSpPr>
          <p:spPr bwMode="auto">
            <a:xfrm rot="5400000">
              <a:off x="2598228" y="573979"/>
              <a:ext cx="905336" cy="248277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5" name="Gerade Verbindung mit Pfeil 524"/>
            <p:cNvCxnSpPr>
              <a:stCxn id="487" idx="2"/>
              <a:endCxn id="437" idx="0"/>
            </p:cNvCxnSpPr>
            <p:nvPr/>
          </p:nvCxnSpPr>
          <p:spPr bwMode="auto">
            <a:xfrm rot="5400000">
              <a:off x="3568674" y="-117468"/>
              <a:ext cx="905336" cy="386566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6" name="Gerade Verbindung mit Pfeil 525"/>
            <p:cNvCxnSpPr>
              <a:stCxn id="490" idx="2"/>
              <a:endCxn id="438" idx="0"/>
            </p:cNvCxnSpPr>
            <p:nvPr/>
          </p:nvCxnSpPr>
          <p:spPr bwMode="auto">
            <a:xfrm rot="5400000">
              <a:off x="4123648" y="-393441"/>
              <a:ext cx="905336" cy="44176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27" name="arrow_level2"/>
          <p:cNvGrpSpPr/>
          <p:nvPr/>
        </p:nvGrpSpPr>
        <p:grpSpPr>
          <a:xfrm>
            <a:off x="1144483" y="3155888"/>
            <a:ext cx="6923018" cy="906529"/>
            <a:chOff x="414531" y="1360712"/>
            <a:chExt cx="6923018" cy="906529"/>
          </a:xfrm>
        </p:grpSpPr>
        <p:cxnSp>
          <p:nvCxnSpPr>
            <p:cNvPr id="528" name="Gerade Verbindung mit Pfeil 527"/>
            <p:cNvCxnSpPr>
              <a:stCxn id="494" idx="2"/>
              <a:endCxn id="440" idx="0"/>
            </p:cNvCxnSpPr>
            <p:nvPr/>
          </p:nvCxnSpPr>
          <p:spPr bwMode="auto">
            <a:xfrm rot="16200000" flipH="1">
              <a:off x="1070044" y="706391"/>
              <a:ext cx="905336" cy="22163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9" name="Gerade Verbindung mit Pfeil 528"/>
            <p:cNvCxnSpPr>
              <a:stCxn id="495" idx="2"/>
              <a:endCxn id="441" idx="0"/>
            </p:cNvCxnSpPr>
            <p:nvPr/>
          </p:nvCxnSpPr>
          <p:spPr bwMode="auto">
            <a:xfrm rot="16200000" flipH="1">
              <a:off x="1347055" y="706361"/>
              <a:ext cx="905336" cy="221642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0" name="Gerade Verbindung mit Pfeil 529"/>
            <p:cNvCxnSpPr>
              <a:stCxn id="497" idx="2"/>
              <a:endCxn id="443" idx="0"/>
            </p:cNvCxnSpPr>
            <p:nvPr/>
          </p:nvCxnSpPr>
          <p:spPr bwMode="auto">
            <a:xfrm rot="16200000" flipH="1">
              <a:off x="1762559" y="844823"/>
              <a:ext cx="905336" cy="19394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1" name="Gerade Verbindung mit Pfeil 530"/>
            <p:cNvCxnSpPr>
              <a:stCxn id="498" idx="2"/>
              <a:endCxn id="444" idx="0"/>
            </p:cNvCxnSpPr>
            <p:nvPr/>
          </p:nvCxnSpPr>
          <p:spPr bwMode="auto">
            <a:xfrm rot="16200000" flipH="1">
              <a:off x="2039570" y="844793"/>
              <a:ext cx="905336" cy="193955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2" name="Gerade Verbindung mit Pfeil 531"/>
            <p:cNvCxnSpPr>
              <a:stCxn id="500" idx="2"/>
              <a:endCxn id="446" idx="0"/>
            </p:cNvCxnSpPr>
            <p:nvPr/>
          </p:nvCxnSpPr>
          <p:spPr bwMode="auto">
            <a:xfrm rot="16200000" flipH="1">
              <a:off x="2455074" y="983255"/>
              <a:ext cx="905336" cy="166263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3" name="Gerade Verbindung mit Pfeil 532"/>
            <p:cNvCxnSpPr>
              <a:stCxn id="501" idx="2"/>
              <a:endCxn id="447" idx="0"/>
            </p:cNvCxnSpPr>
            <p:nvPr/>
          </p:nvCxnSpPr>
          <p:spPr bwMode="auto">
            <a:xfrm rot="16200000" flipH="1">
              <a:off x="2732085" y="983225"/>
              <a:ext cx="905336" cy="166269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4" name="Gerade Verbindung mit Pfeil 533"/>
            <p:cNvCxnSpPr>
              <a:stCxn id="503" idx="2"/>
              <a:endCxn id="449" idx="0"/>
            </p:cNvCxnSpPr>
            <p:nvPr/>
          </p:nvCxnSpPr>
          <p:spPr bwMode="auto">
            <a:xfrm rot="16200000" flipH="1">
              <a:off x="3147588" y="1121686"/>
              <a:ext cx="905336" cy="138577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5" name="Gerade Verbindung mit Pfeil 534"/>
            <p:cNvCxnSpPr>
              <a:stCxn id="504" idx="2"/>
              <a:endCxn id="450" idx="0"/>
            </p:cNvCxnSpPr>
            <p:nvPr/>
          </p:nvCxnSpPr>
          <p:spPr bwMode="auto">
            <a:xfrm rot="16200000" flipH="1">
              <a:off x="3424004" y="1121061"/>
              <a:ext cx="906528" cy="13858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6" name="Gerade Verbindung mit Pfeil 535"/>
            <p:cNvCxnSpPr>
              <a:stCxn id="506" idx="2"/>
              <a:endCxn id="452" idx="0"/>
            </p:cNvCxnSpPr>
            <p:nvPr/>
          </p:nvCxnSpPr>
          <p:spPr bwMode="auto">
            <a:xfrm rot="16200000" flipH="1">
              <a:off x="3840103" y="1260118"/>
              <a:ext cx="905336" cy="11089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7" name="Gerade Verbindung mit Pfeil 536"/>
            <p:cNvCxnSpPr>
              <a:stCxn id="507" idx="2"/>
              <a:endCxn id="453" idx="0"/>
            </p:cNvCxnSpPr>
            <p:nvPr/>
          </p:nvCxnSpPr>
          <p:spPr bwMode="auto">
            <a:xfrm rot="16200000" flipH="1">
              <a:off x="4117115" y="1260089"/>
              <a:ext cx="905336" cy="110896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8" name="Gerade Verbindung mit Pfeil 537"/>
            <p:cNvCxnSpPr>
              <a:stCxn id="509" idx="2"/>
              <a:endCxn id="455" idx="0"/>
            </p:cNvCxnSpPr>
            <p:nvPr/>
          </p:nvCxnSpPr>
          <p:spPr bwMode="auto">
            <a:xfrm rot="16200000" flipH="1">
              <a:off x="4532618" y="1398551"/>
              <a:ext cx="905336" cy="83204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9" name="Gerade Verbindung mit Pfeil 538"/>
            <p:cNvCxnSpPr>
              <a:stCxn id="519" idx="2"/>
              <a:endCxn id="465" idx="0"/>
            </p:cNvCxnSpPr>
            <p:nvPr/>
          </p:nvCxnSpPr>
          <p:spPr bwMode="auto">
            <a:xfrm rot="5400000">
              <a:off x="6884867" y="1814558"/>
              <a:ext cx="905336" cy="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0" name="Gerade Verbindung mit Pfeil 539"/>
            <p:cNvCxnSpPr>
              <a:stCxn id="518" idx="2"/>
              <a:endCxn id="464" idx="0"/>
            </p:cNvCxnSpPr>
            <p:nvPr/>
          </p:nvCxnSpPr>
          <p:spPr bwMode="auto">
            <a:xfrm rot="5400000">
              <a:off x="6609393" y="1814528"/>
              <a:ext cx="905336" cy="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1" name="Gerade Verbindung mit Pfeil 540"/>
            <p:cNvCxnSpPr>
              <a:stCxn id="516" idx="2"/>
              <a:endCxn id="462" idx="0"/>
            </p:cNvCxnSpPr>
            <p:nvPr/>
          </p:nvCxnSpPr>
          <p:spPr bwMode="auto">
            <a:xfrm rot="16200000" flipH="1">
              <a:off x="6194660" y="1675385"/>
              <a:ext cx="905336" cy="2783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2" name="Gerade Verbindung mit Pfeil 541"/>
            <p:cNvCxnSpPr>
              <a:stCxn id="515" idx="2"/>
              <a:endCxn id="461" idx="0"/>
            </p:cNvCxnSpPr>
            <p:nvPr/>
          </p:nvCxnSpPr>
          <p:spPr bwMode="auto">
            <a:xfrm rot="16200000" flipH="1">
              <a:off x="5917051" y="1674818"/>
              <a:ext cx="906528" cy="2783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3" name="Gerade Verbindung mit Pfeil 542"/>
            <p:cNvCxnSpPr>
              <a:stCxn id="513" idx="2"/>
              <a:endCxn id="459" idx="0"/>
            </p:cNvCxnSpPr>
            <p:nvPr/>
          </p:nvCxnSpPr>
          <p:spPr bwMode="auto">
            <a:xfrm rot="16200000" flipH="1">
              <a:off x="5502145" y="1536953"/>
              <a:ext cx="905336" cy="55523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4" name="Gerade Verbindung mit Pfeil 543"/>
            <p:cNvCxnSpPr>
              <a:stCxn id="512" idx="2"/>
              <a:endCxn id="458" idx="0"/>
            </p:cNvCxnSpPr>
            <p:nvPr/>
          </p:nvCxnSpPr>
          <p:spPr bwMode="auto">
            <a:xfrm rot="16200000" flipH="1">
              <a:off x="5225133" y="1536983"/>
              <a:ext cx="905336" cy="5551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45" name="Gerade Verbindung mit Pfeil 544"/>
            <p:cNvCxnSpPr>
              <a:stCxn id="510" idx="2"/>
              <a:endCxn id="456" idx="0"/>
            </p:cNvCxnSpPr>
            <p:nvPr/>
          </p:nvCxnSpPr>
          <p:spPr bwMode="auto">
            <a:xfrm rot="16200000" flipH="1">
              <a:off x="4847638" y="1398521"/>
              <a:ext cx="905336" cy="83210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6" name="Search4_1"/>
          <p:cNvGrpSpPr/>
          <p:nvPr/>
        </p:nvGrpSpPr>
        <p:grpSpPr>
          <a:xfrm>
            <a:off x="1042968" y="4876808"/>
            <a:ext cx="7200000" cy="288000"/>
            <a:chOff x="323850" y="2956443"/>
            <a:chExt cx="8420400" cy="360000"/>
          </a:xfrm>
        </p:grpSpPr>
        <p:sp>
          <p:nvSpPr>
            <p:cNvPr id="547" name="Rechteck 546"/>
            <p:cNvSpPr/>
            <p:nvPr/>
          </p:nvSpPr>
          <p:spPr bwMode="auto">
            <a:xfrm>
              <a:off x="2915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548" name="Rechteck 547"/>
            <p:cNvSpPr/>
            <p:nvPr/>
          </p:nvSpPr>
          <p:spPr bwMode="auto">
            <a:xfrm>
              <a:off x="3239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549" name="Rechteck 548"/>
            <p:cNvSpPr/>
            <p:nvPr/>
          </p:nvSpPr>
          <p:spPr bwMode="auto">
            <a:xfrm>
              <a:off x="971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550" name="Rechteck 549"/>
            <p:cNvSpPr/>
            <p:nvPr/>
          </p:nvSpPr>
          <p:spPr bwMode="auto">
            <a:xfrm>
              <a:off x="3563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551" name="Rechteck 550"/>
            <p:cNvSpPr/>
            <p:nvPr/>
          </p:nvSpPr>
          <p:spPr bwMode="auto">
            <a:xfrm>
              <a:off x="3887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552" name="Rechteck 551"/>
            <p:cNvSpPr/>
            <p:nvPr/>
          </p:nvSpPr>
          <p:spPr bwMode="auto">
            <a:xfrm>
              <a:off x="1295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553" name="Rechteck 552"/>
            <p:cNvSpPr/>
            <p:nvPr/>
          </p:nvSpPr>
          <p:spPr bwMode="auto">
            <a:xfrm>
              <a:off x="4211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554" name="Rechteck 553"/>
            <p:cNvSpPr/>
            <p:nvPr/>
          </p:nvSpPr>
          <p:spPr bwMode="auto">
            <a:xfrm>
              <a:off x="4535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555" name="Rechteck 554"/>
            <p:cNvSpPr/>
            <p:nvPr/>
          </p:nvSpPr>
          <p:spPr bwMode="auto">
            <a:xfrm>
              <a:off x="323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556" name="Rechteck 555"/>
            <p:cNvSpPr/>
            <p:nvPr/>
          </p:nvSpPr>
          <p:spPr bwMode="auto">
            <a:xfrm>
              <a:off x="4859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557" name="Rechteck 556"/>
            <p:cNvSpPr/>
            <p:nvPr/>
          </p:nvSpPr>
          <p:spPr bwMode="auto">
            <a:xfrm>
              <a:off x="5183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558" name="Rechteck 557"/>
            <p:cNvSpPr/>
            <p:nvPr/>
          </p:nvSpPr>
          <p:spPr bwMode="auto">
            <a:xfrm>
              <a:off x="1619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559" name="Rechteck 558"/>
            <p:cNvSpPr/>
            <p:nvPr/>
          </p:nvSpPr>
          <p:spPr bwMode="auto">
            <a:xfrm>
              <a:off x="5507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560" name="Rechteck 559"/>
            <p:cNvSpPr/>
            <p:nvPr/>
          </p:nvSpPr>
          <p:spPr bwMode="auto">
            <a:xfrm>
              <a:off x="5831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561" name="Rechteck 560"/>
            <p:cNvSpPr/>
            <p:nvPr/>
          </p:nvSpPr>
          <p:spPr bwMode="auto">
            <a:xfrm>
              <a:off x="1943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562" name="Rechteck 561"/>
            <p:cNvSpPr/>
            <p:nvPr/>
          </p:nvSpPr>
          <p:spPr bwMode="auto">
            <a:xfrm>
              <a:off x="6155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563" name="Rechteck 562"/>
            <p:cNvSpPr/>
            <p:nvPr/>
          </p:nvSpPr>
          <p:spPr bwMode="auto">
            <a:xfrm>
              <a:off x="6479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564" name="Rechteck 563"/>
            <p:cNvSpPr/>
            <p:nvPr/>
          </p:nvSpPr>
          <p:spPr bwMode="auto">
            <a:xfrm>
              <a:off x="647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565" name="Rechteck 564"/>
            <p:cNvSpPr/>
            <p:nvPr/>
          </p:nvSpPr>
          <p:spPr bwMode="auto">
            <a:xfrm>
              <a:off x="6803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566" name="Rechteck 565"/>
            <p:cNvSpPr/>
            <p:nvPr/>
          </p:nvSpPr>
          <p:spPr bwMode="auto">
            <a:xfrm>
              <a:off x="7127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567" name="Rechteck 566"/>
            <p:cNvSpPr/>
            <p:nvPr/>
          </p:nvSpPr>
          <p:spPr bwMode="auto">
            <a:xfrm>
              <a:off x="2267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568" name="Rechteck 567"/>
            <p:cNvSpPr/>
            <p:nvPr/>
          </p:nvSpPr>
          <p:spPr bwMode="auto">
            <a:xfrm>
              <a:off x="7451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569" name="Rechteck 568"/>
            <p:cNvSpPr/>
            <p:nvPr/>
          </p:nvSpPr>
          <p:spPr bwMode="auto">
            <a:xfrm>
              <a:off x="7775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570" name="Rechteck 569"/>
            <p:cNvSpPr/>
            <p:nvPr/>
          </p:nvSpPr>
          <p:spPr bwMode="auto">
            <a:xfrm>
              <a:off x="25918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571" name="Rechteck 570"/>
            <p:cNvSpPr/>
            <p:nvPr/>
          </p:nvSpPr>
          <p:spPr bwMode="auto">
            <a:xfrm>
              <a:off x="80980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572" name="Rechteck 571"/>
            <p:cNvSpPr/>
            <p:nvPr/>
          </p:nvSpPr>
          <p:spPr bwMode="auto">
            <a:xfrm>
              <a:off x="8420250" y="2956443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</p:grpSp>
      <p:grpSp>
        <p:nvGrpSpPr>
          <p:cNvPr id="573" name="Gruppieren 572"/>
          <p:cNvGrpSpPr/>
          <p:nvPr/>
        </p:nvGrpSpPr>
        <p:grpSpPr>
          <a:xfrm>
            <a:off x="1042968" y="4876808"/>
            <a:ext cx="7200000" cy="288000"/>
            <a:chOff x="1042968" y="1528752"/>
            <a:chExt cx="7200000" cy="288000"/>
          </a:xfrm>
        </p:grpSpPr>
        <p:grpSp>
          <p:nvGrpSpPr>
            <p:cNvPr id="574" name="Search4_2"/>
            <p:cNvGrpSpPr/>
            <p:nvPr/>
          </p:nvGrpSpPr>
          <p:grpSpPr>
            <a:xfrm>
              <a:off x="1042968" y="1528752"/>
              <a:ext cx="7199988" cy="288000"/>
              <a:chOff x="323850" y="2956443"/>
              <a:chExt cx="8420400" cy="360000"/>
            </a:xfrm>
          </p:grpSpPr>
          <p:sp>
            <p:nvSpPr>
              <p:cNvPr id="576" name="Rechteck 575"/>
              <p:cNvSpPr/>
              <p:nvPr/>
            </p:nvSpPr>
            <p:spPr bwMode="auto">
              <a:xfrm>
                <a:off x="291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</a:t>
                </a:r>
              </a:p>
            </p:txBody>
          </p:sp>
          <p:sp>
            <p:nvSpPr>
              <p:cNvPr id="577" name="Rechteck 576"/>
              <p:cNvSpPr/>
              <p:nvPr/>
            </p:nvSpPr>
            <p:spPr bwMode="auto">
              <a:xfrm>
                <a:off x="323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</a:t>
                </a:r>
              </a:p>
            </p:txBody>
          </p:sp>
          <p:sp>
            <p:nvSpPr>
              <p:cNvPr id="578" name="Rechteck 577"/>
              <p:cNvSpPr/>
              <p:nvPr/>
            </p:nvSpPr>
            <p:spPr bwMode="auto">
              <a:xfrm>
                <a:off x="97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</a:t>
                </a:r>
              </a:p>
            </p:txBody>
          </p:sp>
          <p:sp>
            <p:nvSpPr>
              <p:cNvPr id="579" name="Rechteck 578"/>
              <p:cNvSpPr/>
              <p:nvPr/>
            </p:nvSpPr>
            <p:spPr bwMode="auto">
              <a:xfrm>
                <a:off x="356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10</a:t>
                </a:r>
              </a:p>
            </p:txBody>
          </p:sp>
          <p:sp>
            <p:nvSpPr>
              <p:cNvPr id="580" name="Rechteck 579"/>
              <p:cNvSpPr/>
              <p:nvPr/>
            </p:nvSpPr>
            <p:spPr bwMode="auto">
              <a:xfrm>
                <a:off x="388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11</a:t>
                </a:r>
              </a:p>
            </p:txBody>
          </p:sp>
          <p:sp>
            <p:nvSpPr>
              <p:cNvPr id="581" name="Rechteck 580"/>
              <p:cNvSpPr/>
              <p:nvPr/>
            </p:nvSpPr>
            <p:spPr bwMode="auto">
              <a:xfrm>
                <a:off x="1295850" y="2956443"/>
                <a:ext cx="323999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15</a:t>
                </a:r>
              </a:p>
            </p:txBody>
          </p:sp>
          <p:sp>
            <p:nvSpPr>
              <p:cNvPr id="582" name="Rechteck 581"/>
              <p:cNvSpPr/>
              <p:nvPr/>
            </p:nvSpPr>
            <p:spPr bwMode="auto">
              <a:xfrm>
                <a:off x="421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18</a:t>
                </a:r>
              </a:p>
            </p:txBody>
          </p:sp>
          <p:sp>
            <p:nvSpPr>
              <p:cNvPr id="583" name="Rechteck 582"/>
              <p:cNvSpPr/>
              <p:nvPr/>
            </p:nvSpPr>
            <p:spPr bwMode="auto">
              <a:xfrm>
                <a:off x="453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19</a:t>
                </a:r>
              </a:p>
            </p:txBody>
          </p:sp>
          <p:sp>
            <p:nvSpPr>
              <p:cNvPr id="584" name="Rechteck 583"/>
              <p:cNvSpPr/>
              <p:nvPr/>
            </p:nvSpPr>
            <p:spPr bwMode="auto">
              <a:xfrm>
                <a:off x="323850" y="2956443"/>
                <a:ext cx="324000" cy="360000"/>
              </a:xfrm>
              <a:prstGeom prst="rect">
                <a:avLst/>
              </a:prstGeom>
              <a:solidFill>
                <a:srgbClr val="FF3300"/>
              </a:solidFill>
              <a:ln w="9525" cap="flat" cmpd="sng" algn="ctr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24</a:t>
                </a:r>
              </a:p>
            </p:txBody>
          </p:sp>
          <p:sp>
            <p:nvSpPr>
              <p:cNvPr id="585" name="Rechteck 584"/>
              <p:cNvSpPr/>
              <p:nvPr/>
            </p:nvSpPr>
            <p:spPr bwMode="auto">
              <a:xfrm>
                <a:off x="485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29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586" name="Rechteck 585"/>
              <p:cNvSpPr/>
              <p:nvPr/>
            </p:nvSpPr>
            <p:spPr bwMode="auto">
              <a:xfrm>
                <a:off x="518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35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587" name="Rechteck 586"/>
              <p:cNvSpPr/>
              <p:nvPr/>
            </p:nvSpPr>
            <p:spPr bwMode="auto">
              <a:xfrm>
                <a:off x="161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46</a:t>
                </a:r>
              </a:p>
            </p:txBody>
          </p:sp>
          <p:sp>
            <p:nvSpPr>
              <p:cNvPr id="588" name="Rechteck 587"/>
              <p:cNvSpPr/>
              <p:nvPr/>
            </p:nvSpPr>
            <p:spPr bwMode="auto">
              <a:xfrm>
                <a:off x="550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48</a:t>
                </a:r>
              </a:p>
            </p:txBody>
          </p:sp>
          <p:sp>
            <p:nvSpPr>
              <p:cNvPr id="589" name="Rechteck 588"/>
              <p:cNvSpPr/>
              <p:nvPr/>
            </p:nvSpPr>
            <p:spPr bwMode="auto">
              <a:xfrm>
                <a:off x="583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55</a:t>
                </a:r>
              </a:p>
            </p:txBody>
          </p:sp>
          <p:sp>
            <p:nvSpPr>
              <p:cNvPr id="590" name="Rechteck 589"/>
              <p:cNvSpPr/>
              <p:nvPr/>
            </p:nvSpPr>
            <p:spPr bwMode="auto">
              <a:xfrm>
                <a:off x="194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59</a:t>
                </a:r>
              </a:p>
            </p:txBody>
          </p:sp>
          <p:sp>
            <p:nvSpPr>
              <p:cNvPr id="591" name="Rechteck 590"/>
              <p:cNvSpPr/>
              <p:nvPr/>
            </p:nvSpPr>
            <p:spPr bwMode="auto">
              <a:xfrm>
                <a:off x="615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60</a:t>
                </a:r>
              </a:p>
            </p:txBody>
          </p:sp>
          <p:sp>
            <p:nvSpPr>
              <p:cNvPr id="592" name="Rechteck 591"/>
              <p:cNvSpPr/>
              <p:nvPr/>
            </p:nvSpPr>
            <p:spPr bwMode="auto">
              <a:xfrm>
                <a:off x="647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67</a:t>
                </a:r>
              </a:p>
            </p:txBody>
          </p:sp>
          <p:sp>
            <p:nvSpPr>
              <p:cNvPr id="593" name="Rechteck 592"/>
              <p:cNvSpPr/>
              <p:nvPr/>
            </p:nvSpPr>
            <p:spPr bwMode="auto">
              <a:xfrm>
                <a:off x="647850" y="2956443"/>
                <a:ext cx="324000" cy="360000"/>
              </a:xfrm>
              <a:prstGeom prst="rect">
                <a:avLst/>
              </a:prstGeom>
              <a:solidFill>
                <a:srgbClr val="FF3300"/>
              </a:solidFill>
              <a:ln w="9525" cap="flat" cmpd="sng" algn="ctr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73</a:t>
                </a:r>
              </a:p>
            </p:txBody>
          </p:sp>
          <p:sp>
            <p:nvSpPr>
              <p:cNvPr id="594" name="Rechteck 593"/>
              <p:cNvSpPr/>
              <p:nvPr/>
            </p:nvSpPr>
            <p:spPr bwMode="auto">
              <a:xfrm>
                <a:off x="680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75</a:t>
                </a:r>
              </a:p>
            </p:txBody>
          </p:sp>
          <p:sp>
            <p:nvSpPr>
              <p:cNvPr id="595" name="Rechteck 594"/>
              <p:cNvSpPr/>
              <p:nvPr/>
            </p:nvSpPr>
            <p:spPr bwMode="auto">
              <a:xfrm>
                <a:off x="712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77</a:t>
                </a:r>
              </a:p>
            </p:txBody>
          </p:sp>
          <p:sp>
            <p:nvSpPr>
              <p:cNvPr id="596" name="Rechteck 595"/>
              <p:cNvSpPr/>
              <p:nvPr/>
            </p:nvSpPr>
            <p:spPr bwMode="auto">
              <a:xfrm>
                <a:off x="226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83</a:t>
                </a:r>
              </a:p>
            </p:txBody>
          </p:sp>
          <p:sp>
            <p:nvSpPr>
              <p:cNvPr id="597" name="Rechteck 596"/>
              <p:cNvSpPr/>
              <p:nvPr/>
            </p:nvSpPr>
            <p:spPr bwMode="auto">
              <a:xfrm>
                <a:off x="745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88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598" name="Rechteck 597"/>
              <p:cNvSpPr/>
              <p:nvPr/>
            </p:nvSpPr>
            <p:spPr bwMode="auto">
              <a:xfrm>
                <a:off x="777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92</a:t>
                </a:r>
              </a:p>
            </p:txBody>
          </p:sp>
          <p:sp>
            <p:nvSpPr>
              <p:cNvPr id="599" name="Rechteck 598"/>
              <p:cNvSpPr/>
              <p:nvPr/>
            </p:nvSpPr>
            <p:spPr bwMode="auto">
              <a:xfrm>
                <a:off x="259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93</a:t>
                </a:r>
              </a:p>
            </p:txBody>
          </p:sp>
          <p:sp>
            <p:nvSpPr>
              <p:cNvPr id="600" name="Rechteck 599"/>
              <p:cNvSpPr/>
              <p:nvPr/>
            </p:nvSpPr>
            <p:spPr bwMode="auto">
              <a:xfrm>
                <a:off x="80980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97</a:t>
                </a:r>
              </a:p>
            </p:txBody>
          </p:sp>
          <p:sp>
            <p:nvSpPr>
              <p:cNvPr id="601" name="Rechteck 600"/>
              <p:cNvSpPr/>
              <p:nvPr/>
            </p:nvSpPr>
            <p:spPr bwMode="auto">
              <a:xfrm>
                <a:off x="84202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99</a:t>
                </a:r>
              </a:p>
            </p:txBody>
          </p:sp>
        </p:grpSp>
        <p:sp>
          <p:nvSpPr>
            <p:cNvPr id="575" name="Rechteck 574"/>
            <p:cNvSpPr/>
            <p:nvPr/>
          </p:nvSpPr>
          <p:spPr bwMode="auto">
            <a:xfrm>
              <a:off x="1042968" y="1528752"/>
              <a:ext cx="7200000" cy="288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602" name="Gruppieren 601"/>
          <p:cNvGrpSpPr/>
          <p:nvPr/>
        </p:nvGrpSpPr>
        <p:grpSpPr>
          <a:xfrm>
            <a:off x="1042968" y="4876808"/>
            <a:ext cx="7200000" cy="288000"/>
            <a:chOff x="1042968" y="2071680"/>
            <a:chExt cx="7200000" cy="288000"/>
          </a:xfrm>
        </p:grpSpPr>
        <p:grpSp>
          <p:nvGrpSpPr>
            <p:cNvPr id="603" name="Search4_3"/>
            <p:cNvGrpSpPr/>
            <p:nvPr/>
          </p:nvGrpSpPr>
          <p:grpSpPr>
            <a:xfrm>
              <a:off x="1042968" y="2071680"/>
              <a:ext cx="7199988" cy="288000"/>
              <a:chOff x="323850" y="2956443"/>
              <a:chExt cx="8420400" cy="360000"/>
            </a:xfrm>
          </p:grpSpPr>
          <p:sp>
            <p:nvSpPr>
              <p:cNvPr id="606" name="Rechteck 605"/>
              <p:cNvSpPr/>
              <p:nvPr/>
            </p:nvSpPr>
            <p:spPr bwMode="auto">
              <a:xfrm>
                <a:off x="291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</a:t>
                </a:r>
              </a:p>
            </p:txBody>
          </p:sp>
          <p:sp>
            <p:nvSpPr>
              <p:cNvPr id="607" name="Rechteck 606"/>
              <p:cNvSpPr/>
              <p:nvPr/>
            </p:nvSpPr>
            <p:spPr bwMode="auto">
              <a:xfrm>
                <a:off x="323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</a:t>
                </a:r>
              </a:p>
            </p:txBody>
          </p:sp>
          <p:sp>
            <p:nvSpPr>
              <p:cNvPr id="608" name="Rechteck 607"/>
              <p:cNvSpPr/>
              <p:nvPr/>
            </p:nvSpPr>
            <p:spPr bwMode="auto">
              <a:xfrm>
                <a:off x="971850" y="2956443"/>
                <a:ext cx="324000" cy="360000"/>
              </a:xfrm>
              <a:prstGeom prst="rect">
                <a:avLst/>
              </a:prstGeom>
              <a:solidFill>
                <a:srgbClr val="FF3300"/>
              </a:solidFill>
              <a:ln w="9525" cap="flat" cmpd="sng" algn="ctr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</a:t>
                </a:r>
              </a:p>
            </p:txBody>
          </p:sp>
          <p:sp>
            <p:nvSpPr>
              <p:cNvPr id="609" name="Rechteck 608"/>
              <p:cNvSpPr/>
              <p:nvPr/>
            </p:nvSpPr>
            <p:spPr bwMode="auto">
              <a:xfrm>
                <a:off x="356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10</a:t>
                </a:r>
              </a:p>
            </p:txBody>
          </p:sp>
          <p:sp>
            <p:nvSpPr>
              <p:cNvPr id="610" name="Rechteck 609"/>
              <p:cNvSpPr/>
              <p:nvPr/>
            </p:nvSpPr>
            <p:spPr bwMode="auto">
              <a:xfrm>
                <a:off x="388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11</a:t>
                </a:r>
              </a:p>
            </p:txBody>
          </p:sp>
          <p:sp>
            <p:nvSpPr>
              <p:cNvPr id="611" name="Rechteck 610"/>
              <p:cNvSpPr/>
              <p:nvPr/>
            </p:nvSpPr>
            <p:spPr bwMode="auto">
              <a:xfrm>
                <a:off x="1295850" y="2956443"/>
                <a:ext cx="324000" cy="360000"/>
              </a:xfrm>
              <a:prstGeom prst="rect">
                <a:avLst/>
              </a:prstGeom>
              <a:solidFill>
                <a:srgbClr val="FF3300"/>
              </a:solidFill>
              <a:ln w="9525" cap="flat" cmpd="sng" algn="ctr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15</a:t>
                </a:r>
              </a:p>
            </p:txBody>
          </p:sp>
          <p:sp>
            <p:nvSpPr>
              <p:cNvPr id="612" name="Rechteck 611"/>
              <p:cNvSpPr/>
              <p:nvPr/>
            </p:nvSpPr>
            <p:spPr bwMode="auto">
              <a:xfrm>
                <a:off x="421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18</a:t>
                </a:r>
              </a:p>
            </p:txBody>
          </p:sp>
          <p:sp>
            <p:nvSpPr>
              <p:cNvPr id="613" name="Rechteck 612"/>
              <p:cNvSpPr/>
              <p:nvPr/>
            </p:nvSpPr>
            <p:spPr bwMode="auto">
              <a:xfrm>
                <a:off x="453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19</a:t>
                </a:r>
              </a:p>
            </p:txBody>
          </p:sp>
          <p:sp>
            <p:nvSpPr>
              <p:cNvPr id="614" name="Rechteck 613"/>
              <p:cNvSpPr/>
              <p:nvPr/>
            </p:nvSpPr>
            <p:spPr bwMode="auto">
              <a:xfrm>
                <a:off x="32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24</a:t>
                </a:r>
              </a:p>
            </p:txBody>
          </p:sp>
          <p:sp>
            <p:nvSpPr>
              <p:cNvPr id="615" name="Rechteck 614"/>
              <p:cNvSpPr/>
              <p:nvPr/>
            </p:nvSpPr>
            <p:spPr bwMode="auto">
              <a:xfrm>
                <a:off x="485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29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616" name="Rechteck 615"/>
              <p:cNvSpPr/>
              <p:nvPr/>
            </p:nvSpPr>
            <p:spPr bwMode="auto">
              <a:xfrm>
                <a:off x="518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35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617" name="Rechteck 616"/>
              <p:cNvSpPr/>
              <p:nvPr/>
            </p:nvSpPr>
            <p:spPr bwMode="auto">
              <a:xfrm>
                <a:off x="161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46</a:t>
                </a:r>
              </a:p>
            </p:txBody>
          </p:sp>
          <p:sp>
            <p:nvSpPr>
              <p:cNvPr id="618" name="Rechteck 617"/>
              <p:cNvSpPr/>
              <p:nvPr/>
            </p:nvSpPr>
            <p:spPr bwMode="auto">
              <a:xfrm>
                <a:off x="550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48</a:t>
                </a:r>
              </a:p>
            </p:txBody>
          </p:sp>
          <p:sp>
            <p:nvSpPr>
              <p:cNvPr id="619" name="Rechteck 618"/>
              <p:cNvSpPr/>
              <p:nvPr/>
            </p:nvSpPr>
            <p:spPr bwMode="auto">
              <a:xfrm>
                <a:off x="583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55</a:t>
                </a:r>
              </a:p>
            </p:txBody>
          </p:sp>
          <p:sp>
            <p:nvSpPr>
              <p:cNvPr id="620" name="Rechteck 619"/>
              <p:cNvSpPr/>
              <p:nvPr/>
            </p:nvSpPr>
            <p:spPr bwMode="auto">
              <a:xfrm>
                <a:off x="194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59</a:t>
                </a:r>
              </a:p>
            </p:txBody>
          </p:sp>
          <p:sp>
            <p:nvSpPr>
              <p:cNvPr id="621" name="Rechteck 620"/>
              <p:cNvSpPr/>
              <p:nvPr/>
            </p:nvSpPr>
            <p:spPr bwMode="auto">
              <a:xfrm>
                <a:off x="615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60</a:t>
                </a:r>
              </a:p>
            </p:txBody>
          </p:sp>
          <p:sp>
            <p:nvSpPr>
              <p:cNvPr id="622" name="Rechteck 621"/>
              <p:cNvSpPr/>
              <p:nvPr/>
            </p:nvSpPr>
            <p:spPr bwMode="auto">
              <a:xfrm>
                <a:off x="647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67</a:t>
                </a:r>
              </a:p>
            </p:txBody>
          </p:sp>
          <p:sp>
            <p:nvSpPr>
              <p:cNvPr id="623" name="Rechteck 622"/>
              <p:cNvSpPr/>
              <p:nvPr/>
            </p:nvSpPr>
            <p:spPr bwMode="auto">
              <a:xfrm>
                <a:off x="64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73</a:t>
                </a:r>
              </a:p>
            </p:txBody>
          </p:sp>
          <p:sp>
            <p:nvSpPr>
              <p:cNvPr id="624" name="Rechteck 623"/>
              <p:cNvSpPr/>
              <p:nvPr/>
            </p:nvSpPr>
            <p:spPr bwMode="auto">
              <a:xfrm>
                <a:off x="680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75</a:t>
                </a:r>
              </a:p>
            </p:txBody>
          </p:sp>
          <p:sp>
            <p:nvSpPr>
              <p:cNvPr id="625" name="Rechteck 624"/>
              <p:cNvSpPr/>
              <p:nvPr/>
            </p:nvSpPr>
            <p:spPr bwMode="auto">
              <a:xfrm>
                <a:off x="712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77</a:t>
                </a:r>
              </a:p>
            </p:txBody>
          </p:sp>
          <p:sp>
            <p:nvSpPr>
              <p:cNvPr id="626" name="Rechteck 625"/>
              <p:cNvSpPr/>
              <p:nvPr/>
            </p:nvSpPr>
            <p:spPr bwMode="auto">
              <a:xfrm>
                <a:off x="226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83</a:t>
                </a:r>
              </a:p>
            </p:txBody>
          </p:sp>
          <p:sp>
            <p:nvSpPr>
              <p:cNvPr id="627" name="Rechteck 626"/>
              <p:cNvSpPr/>
              <p:nvPr/>
            </p:nvSpPr>
            <p:spPr bwMode="auto">
              <a:xfrm>
                <a:off x="745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88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628" name="Rechteck 627"/>
              <p:cNvSpPr/>
              <p:nvPr/>
            </p:nvSpPr>
            <p:spPr bwMode="auto">
              <a:xfrm>
                <a:off x="777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92</a:t>
                </a:r>
              </a:p>
            </p:txBody>
          </p:sp>
          <p:sp>
            <p:nvSpPr>
              <p:cNvPr id="629" name="Rechteck 628"/>
              <p:cNvSpPr/>
              <p:nvPr/>
            </p:nvSpPr>
            <p:spPr bwMode="auto">
              <a:xfrm>
                <a:off x="259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93</a:t>
                </a:r>
              </a:p>
            </p:txBody>
          </p:sp>
          <p:sp>
            <p:nvSpPr>
              <p:cNvPr id="630" name="Rechteck 629"/>
              <p:cNvSpPr/>
              <p:nvPr/>
            </p:nvSpPr>
            <p:spPr bwMode="auto">
              <a:xfrm>
                <a:off x="80980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97</a:t>
                </a:r>
              </a:p>
            </p:txBody>
          </p:sp>
          <p:sp>
            <p:nvSpPr>
              <p:cNvPr id="631" name="Rechteck 630"/>
              <p:cNvSpPr/>
              <p:nvPr/>
            </p:nvSpPr>
            <p:spPr bwMode="auto">
              <a:xfrm>
                <a:off x="84202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99</a:t>
                </a:r>
              </a:p>
            </p:txBody>
          </p:sp>
        </p:grpSp>
        <p:sp>
          <p:nvSpPr>
            <p:cNvPr id="604" name="Rechteck 603"/>
            <p:cNvSpPr/>
            <p:nvPr/>
          </p:nvSpPr>
          <p:spPr bwMode="auto">
            <a:xfrm>
              <a:off x="1597050" y="2071680"/>
              <a:ext cx="554084" cy="288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605" name="Rechteck 604"/>
            <p:cNvSpPr/>
            <p:nvPr/>
          </p:nvSpPr>
          <p:spPr bwMode="auto">
            <a:xfrm>
              <a:off x="3259300" y="2071680"/>
              <a:ext cx="1662250" cy="288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632" name="Gruppieren 631"/>
          <p:cNvGrpSpPr/>
          <p:nvPr/>
        </p:nvGrpSpPr>
        <p:grpSpPr>
          <a:xfrm>
            <a:off x="1042968" y="4876808"/>
            <a:ext cx="7200000" cy="288000"/>
            <a:chOff x="1042968" y="2614608"/>
            <a:chExt cx="7200000" cy="288000"/>
          </a:xfrm>
        </p:grpSpPr>
        <p:grpSp>
          <p:nvGrpSpPr>
            <p:cNvPr id="633" name="Search4_4"/>
            <p:cNvGrpSpPr/>
            <p:nvPr/>
          </p:nvGrpSpPr>
          <p:grpSpPr>
            <a:xfrm>
              <a:off x="1042968" y="2614608"/>
              <a:ext cx="7199988" cy="288000"/>
              <a:chOff x="323850" y="2956443"/>
              <a:chExt cx="8420400" cy="360000"/>
            </a:xfrm>
          </p:grpSpPr>
          <p:sp>
            <p:nvSpPr>
              <p:cNvPr id="635" name="Rechteck 88"/>
              <p:cNvSpPr/>
              <p:nvPr/>
            </p:nvSpPr>
            <p:spPr bwMode="auto">
              <a:xfrm>
                <a:off x="2915850" y="2956443"/>
                <a:ext cx="324000" cy="360000"/>
              </a:xfrm>
              <a:prstGeom prst="rect">
                <a:avLst/>
              </a:prstGeom>
              <a:solidFill>
                <a:srgbClr val="FF3300"/>
              </a:solidFill>
              <a:ln w="9525" cap="flat" cmpd="sng" algn="ctr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</a:t>
                </a:r>
              </a:p>
            </p:txBody>
          </p:sp>
          <p:sp>
            <p:nvSpPr>
              <p:cNvPr id="636" name="Rechteck 635"/>
              <p:cNvSpPr/>
              <p:nvPr/>
            </p:nvSpPr>
            <p:spPr bwMode="auto">
              <a:xfrm>
                <a:off x="3239850" y="2956443"/>
                <a:ext cx="324000" cy="360000"/>
              </a:xfrm>
              <a:prstGeom prst="rect">
                <a:avLst/>
              </a:prstGeom>
              <a:solidFill>
                <a:srgbClr val="FF3300"/>
              </a:solidFill>
              <a:ln w="9525" cap="flat" cmpd="sng" algn="ctr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</a:t>
                </a:r>
              </a:p>
            </p:txBody>
          </p:sp>
          <p:sp>
            <p:nvSpPr>
              <p:cNvPr id="637" name="Rechteck 636"/>
              <p:cNvSpPr/>
              <p:nvPr/>
            </p:nvSpPr>
            <p:spPr bwMode="auto">
              <a:xfrm>
                <a:off x="97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</a:t>
                </a:r>
              </a:p>
            </p:txBody>
          </p:sp>
          <p:sp>
            <p:nvSpPr>
              <p:cNvPr id="638" name="Rechteck 637"/>
              <p:cNvSpPr/>
              <p:nvPr/>
            </p:nvSpPr>
            <p:spPr bwMode="auto">
              <a:xfrm>
                <a:off x="356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10</a:t>
                </a:r>
              </a:p>
            </p:txBody>
          </p:sp>
          <p:sp>
            <p:nvSpPr>
              <p:cNvPr id="639" name="Rechteck 638"/>
              <p:cNvSpPr/>
              <p:nvPr/>
            </p:nvSpPr>
            <p:spPr bwMode="auto">
              <a:xfrm>
                <a:off x="388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11</a:t>
                </a:r>
              </a:p>
            </p:txBody>
          </p:sp>
          <p:sp>
            <p:nvSpPr>
              <p:cNvPr id="640" name="Rechteck 639"/>
              <p:cNvSpPr/>
              <p:nvPr/>
            </p:nvSpPr>
            <p:spPr bwMode="auto">
              <a:xfrm>
                <a:off x="129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15</a:t>
                </a:r>
              </a:p>
            </p:txBody>
          </p:sp>
          <p:sp>
            <p:nvSpPr>
              <p:cNvPr id="641" name="Rechteck 640"/>
              <p:cNvSpPr/>
              <p:nvPr/>
            </p:nvSpPr>
            <p:spPr bwMode="auto">
              <a:xfrm>
                <a:off x="421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18</a:t>
                </a:r>
              </a:p>
            </p:txBody>
          </p:sp>
          <p:sp>
            <p:nvSpPr>
              <p:cNvPr id="642" name="Rechteck 641"/>
              <p:cNvSpPr/>
              <p:nvPr/>
            </p:nvSpPr>
            <p:spPr bwMode="auto">
              <a:xfrm>
                <a:off x="453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19</a:t>
                </a:r>
              </a:p>
            </p:txBody>
          </p:sp>
          <p:sp>
            <p:nvSpPr>
              <p:cNvPr id="643" name="Rechteck 642"/>
              <p:cNvSpPr/>
              <p:nvPr/>
            </p:nvSpPr>
            <p:spPr bwMode="auto">
              <a:xfrm>
                <a:off x="32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24</a:t>
                </a:r>
              </a:p>
            </p:txBody>
          </p:sp>
          <p:sp>
            <p:nvSpPr>
              <p:cNvPr id="644" name="Rechteck 643"/>
              <p:cNvSpPr/>
              <p:nvPr/>
            </p:nvSpPr>
            <p:spPr bwMode="auto">
              <a:xfrm>
                <a:off x="485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29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645" name="Rechteck 644"/>
              <p:cNvSpPr/>
              <p:nvPr/>
            </p:nvSpPr>
            <p:spPr bwMode="auto">
              <a:xfrm>
                <a:off x="518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35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646" name="Rechteck 645"/>
              <p:cNvSpPr/>
              <p:nvPr/>
            </p:nvSpPr>
            <p:spPr bwMode="auto">
              <a:xfrm>
                <a:off x="161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46</a:t>
                </a:r>
              </a:p>
            </p:txBody>
          </p:sp>
          <p:sp>
            <p:nvSpPr>
              <p:cNvPr id="647" name="Rechteck 646"/>
              <p:cNvSpPr/>
              <p:nvPr/>
            </p:nvSpPr>
            <p:spPr bwMode="auto">
              <a:xfrm>
                <a:off x="550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48</a:t>
                </a:r>
              </a:p>
            </p:txBody>
          </p:sp>
          <p:sp>
            <p:nvSpPr>
              <p:cNvPr id="648" name="Rechteck 647"/>
              <p:cNvSpPr/>
              <p:nvPr/>
            </p:nvSpPr>
            <p:spPr bwMode="auto">
              <a:xfrm>
                <a:off x="583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55</a:t>
                </a:r>
              </a:p>
            </p:txBody>
          </p:sp>
          <p:sp>
            <p:nvSpPr>
              <p:cNvPr id="649" name="Rechteck 648"/>
              <p:cNvSpPr/>
              <p:nvPr/>
            </p:nvSpPr>
            <p:spPr bwMode="auto">
              <a:xfrm>
                <a:off x="194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59</a:t>
                </a:r>
              </a:p>
            </p:txBody>
          </p:sp>
          <p:sp>
            <p:nvSpPr>
              <p:cNvPr id="650" name="Rechteck 649"/>
              <p:cNvSpPr/>
              <p:nvPr/>
            </p:nvSpPr>
            <p:spPr bwMode="auto">
              <a:xfrm>
                <a:off x="615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60</a:t>
                </a:r>
              </a:p>
            </p:txBody>
          </p:sp>
          <p:sp>
            <p:nvSpPr>
              <p:cNvPr id="651" name="Rechteck 650"/>
              <p:cNvSpPr/>
              <p:nvPr/>
            </p:nvSpPr>
            <p:spPr bwMode="auto">
              <a:xfrm>
                <a:off x="6479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67</a:t>
                </a:r>
              </a:p>
            </p:txBody>
          </p:sp>
          <p:sp>
            <p:nvSpPr>
              <p:cNvPr id="652" name="Rechteck 651"/>
              <p:cNvSpPr/>
              <p:nvPr/>
            </p:nvSpPr>
            <p:spPr bwMode="auto">
              <a:xfrm>
                <a:off x="64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73</a:t>
                </a:r>
              </a:p>
            </p:txBody>
          </p:sp>
          <p:sp>
            <p:nvSpPr>
              <p:cNvPr id="653" name="Rechteck 652"/>
              <p:cNvSpPr/>
              <p:nvPr/>
            </p:nvSpPr>
            <p:spPr bwMode="auto">
              <a:xfrm>
                <a:off x="6803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75</a:t>
                </a:r>
              </a:p>
            </p:txBody>
          </p:sp>
          <p:sp>
            <p:nvSpPr>
              <p:cNvPr id="654" name="Rechteck 653"/>
              <p:cNvSpPr/>
              <p:nvPr/>
            </p:nvSpPr>
            <p:spPr bwMode="auto">
              <a:xfrm>
                <a:off x="712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77</a:t>
                </a:r>
              </a:p>
            </p:txBody>
          </p:sp>
          <p:sp>
            <p:nvSpPr>
              <p:cNvPr id="655" name="Rechteck 654"/>
              <p:cNvSpPr/>
              <p:nvPr/>
            </p:nvSpPr>
            <p:spPr bwMode="auto">
              <a:xfrm>
                <a:off x="2267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83</a:t>
                </a:r>
              </a:p>
            </p:txBody>
          </p:sp>
          <p:sp>
            <p:nvSpPr>
              <p:cNvPr id="656" name="Rechteck 655"/>
              <p:cNvSpPr/>
              <p:nvPr/>
            </p:nvSpPr>
            <p:spPr bwMode="auto">
              <a:xfrm>
                <a:off x="745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tx1"/>
                    </a:solidFill>
                  </a:rPr>
                  <a:t>88</a:t>
                </a:r>
                <a:endPara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endParaRPr>
              </a:p>
            </p:txBody>
          </p:sp>
          <p:sp>
            <p:nvSpPr>
              <p:cNvPr id="657" name="Rechteck 656"/>
              <p:cNvSpPr/>
              <p:nvPr/>
            </p:nvSpPr>
            <p:spPr bwMode="auto">
              <a:xfrm>
                <a:off x="7775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92</a:t>
                </a:r>
              </a:p>
            </p:txBody>
          </p:sp>
          <p:sp>
            <p:nvSpPr>
              <p:cNvPr id="658" name="Rechteck 657"/>
              <p:cNvSpPr/>
              <p:nvPr/>
            </p:nvSpPr>
            <p:spPr bwMode="auto">
              <a:xfrm>
                <a:off x="25918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93</a:t>
                </a:r>
              </a:p>
            </p:txBody>
          </p:sp>
          <p:sp>
            <p:nvSpPr>
              <p:cNvPr id="659" name="Rechteck 658"/>
              <p:cNvSpPr/>
              <p:nvPr/>
            </p:nvSpPr>
            <p:spPr bwMode="auto">
              <a:xfrm>
                <a:off x="80980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97</a:t>
                </a:r>
              </a:p>
            </p:txBody>
          </p:sp>
          <p:sp>
            <p:nvSpPr>
              <p:cNvPr id="660" name="Rechteck 659"/>
              <p:cNvSpPr/>
              <p:nvPr/>
            </p:nvSpPr>
            <p:spPr bwMode="auto">
              <a:xfrm>
                <a:off x="8420250" y="2956443"/>
                <a:ext cx="324000" cy="360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Microsoft Sans Serif" pitchFamily="34" charset="0"/>
                  </a:rPr>
                  <a:t>99</a:t>
                </a:r>
              </a:p>
            </p:txBody>
          </p:sp>
        </p:grpSp>
        <p:sp>
          <p:nvSpPr>
            <p:cNvPr id="634" name="Rechteck 633"/>
            <p:cNvSpPr/>
            <p:nvPr/>
          </p:nvSpPr>
          <p:spPr bwMode="auto">
            <a:xfrm>
              <a:off x="3259299" y="2614608"/>
              <a:ext cx="554084" cy="288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sp>
        <p:nvSpPr>
          <p:cNvPr id="661" name="Hit4"/>
          <p:cNvSpPr txBox="1"/>
          <p:nvPr/>
        </p:nvSpPr>
        <p:spPr>
          <a:xfrm>
            <a:off x="3506336" y="5148272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</a:t>
            </a:r>
            <a:endParaRPr lang="en-US" dirty="0"/>
          </a:p>
        </p:txBody>
      </p:sp>
      <p:grpSp>
        <p:nvGrpSpPr>
          <p:cNvPr id="334" name="Pfeile1"/>
          <p:cNvGrpSpPr/>
          <p:nvPr/>
        </p:nvGrpSpPr>
        <p:grpSpPr>
          <a:xfrm>
            <a:off x="1042968" y="5159158"/>
            <a:ext cx="1843221" cy="16536"/>
            <a:chOff x="1000513" y="5148272"/>
            <a:chExt cx="1843221" cy="16536"/>
          </a:xfrm>
        </p:grpSpPr>
        <p:cxnSp>
          <p:nvCxnSpPr>
            <p:cNvPr id="306" name="Gekrümmte Verbindung 305"/>
            <p:cNvCxnSpPr>
              <a:endCxn id="646" idx="2"/>
            </p:cNvCxnSpPr>
            <p:nvPr/>
          </p:nvCxnSpPr>
          <p:spPr bwMode="auto">
            <a:xfrm rot="16200000" flipH="1">
              <a:off x="1772044" y="4647199"/>
              <a:ext cx="16536" cy="1018681"/>
            </a:xfrm>
            <a:prstGeom prst="curvedConnector3">
              <a:avLst>
                <a:gd name="adj1" fmla="val 148243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9" name="Gekrümmte Verbindung 308"/>
            <p:cNvCxnSpPr>
              <a:endCxn id="637" idx="2"/>
            </p:cNvCxnSpPr>
            <p:nvPr/>
          </p:nvCxnSpPr>
          <p:spPr bwMode="auto">
            <a:xfrm rot="16200000" flipH="1">
              <a:off x="1359774" y="4789011"/>
              <a:ext cx="16536" cy="735058"/>
            </a:xfrm>
            <a:prstGeom prst="curvedConnector3">
              <a:avLst>
                <a:gd name="adj1" fmla="val 148243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2" name="Gekrümmte Verbindung 311"/>
            <p:cNvCxnSpPr>
              <a:endCxn id="655" idx="2"/>
            </p:cNvCxnSpPr>
            <p:nvPr/>
          </p:nvCxnSpPr>
          <p:spPr bwMode="auto">
            <a:xfrm rot="16200000" flipH="1">
              <a:off x="2186627" y="4507700"/>
              <a:ext cx="16536" cy="1297679"/>
            </a:xfrm>
            <a:prstGeom prst="curvedConnector3">
              <a:avLst>
                <a:gd name="adj1" fmla="val 148243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50" name="Pfeile2"/>
          <p:cNvGrpSpPr/>
          <p:nvPr/>
        </p:nvGrpSpPr>
        <p:grpSpPr>
          <a:xfrm>
            <a:off x="1593079" y="5159158"/>
            <a:ext cx="2880243" cy="16536"/>
            <a:chOff x="1625737" y="5148272"/>
            <a:chExt cx="2880243" cy="16536"/>
          </a:xfrm>
        </p:grpSpPr>
        <p:cxnSp>
          <p:nvCxnSpPr>
            <p:cNvPr id="320" name="Gekrümmte Verbindung 319"/>
            <p:cNvCxnSpPr>
              <a:endCxn id="635" idx="2"/>
            </p:cNvCxnSpPr>
            <p:nvPr/>
          </p:nvCxnSpPr>
          <p:spPr bwMode="auto">
            <a:xfrm rot="16200000" flipH="1">
              <a:off x="2503509" y="4270500"/>
              <a:ext cx="16536" cy="1772080"/>
            </a:xfrm>
            <a:prstGeom prst="curvedConnector3">
              <a:avLst>
                <a:gd name="adj1" fmla="val 148243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4" name="Gekrümmte Verbindung 323"/>
            <p:cNvCxnSpPr>
              <a:endCxn id="638" idx="2"/>
            </p:cNvCxnSpPr>
            <p:nvPr/>
          </p:nvCxnSpPr>
          <p:spPr bwMode="auto">
            <a:xfrm rot="16200000" flipH="1">
              <a:off x="2915779" y="4128688"/>
              <a:ext cx="16536" cy="2055703"/>
            </a:xfrm>
            <a:prstGeom prst="curvedConnector3">
              <a:avLst>
                <a:gd name="adj1" fmla="val 194325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7" name="Gekrümmte Verbindung 326"/>
            <p:cNvCxnSpPr>
              <a:endCxn id="641" idx="2"/>
            </p:cNvCxnSpPr>
            <p:nvPr/>
          </p:nvCxnSpPr>
          <p:spPr bwMode="auto">
            <a:xfrm rot="16200000" flipH="1">
              <a:off x="3330362" y="3989189"/>
              <a:ext cx="16536" cy="2334701"/>
            </a:xfrm>
            <a:prstGeom prst="curvedConnector3">
              <a:avLst>
                <a:gd name="adj1" fmla="val 2404065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10" name="description2"/>
          <p:cNvGrpSpPr/>
          <p:nvPr/>
        </p:nvGrpSpPr>
        <p:grpSpPr>
          <a:xfrm>
            <a:off x="3154002" y="5625955"/>
            <a:ext cx="1508486" cy="246221"/>
            <a:chOff x="3286816" y="3182779"/>
            <a:chExt cx="1508486" cy="246221"/>
          </a:xfrm>
        </p:grpSpPr>
        <p:grpSp>
          <p:nvGrpSpPr>
            <p:cNvPr id="311" name="description1"/>
            <p:cNvGrpSpPr/>
            <p:nvPr/>
          </p:nvGrpSpPr>
          <p:grpSpPr>
            <a:xfrm>
              <a:off x="3286816" y="3182779"/>
              <a:ext cx="784582" cy="246221"/>
              <a:chOff x="4372672" y="3725707"/>
              <a:chExt cx="784582" cy="246221"/>
            </a:xfrm>
          </p:grpSpPr>
          <p:sp>
            <p:nvSpPr>
              <p:cNvPr id="316" name="Hit4"/>
              <p:cNvSpPr txBox="1"/>
              <p:nvPr/>
            </p:nvSpPr>
            <p:spPr>
              <a:xfrm>
                <a:off x="4372672" y="3725707"/>
                <a:ext cx="332142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&lt;7</a:t>
                </a:r>
                <a:endParaRPr lang="en-US" dirty="0"/>
              </a:p>
            </p:txBody>
          </p:sp>
          <p:sp>
            <p:nvSpPr>
              <p:cNvPr id="317" name="Hit4"/>
              <p:cNvSpPr txBox="1"/>
              <p:nvPr/>
            </p:nvSpPr>
            <p:spPr>
              <a:xfrm>
                <a:off x="4825112" y="3725707"/>
                <a:ext cx="332142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&gt;7</a:t>
                </a:r>
                <a:endParaRPr lang="en-US" dirty="0"/>
              </a:p>
            </p:txBody>
          </p:sp>
        </p:grpSp>
        <p:grpSp>
          <p:nvGrpSpPr>
            <p:cNvPr id="313" name="description1"/>
            <p:cNvGrpSpPr/>
            <p:nvPr/>
          </p:nvGrpSpPr>
          <p:grpSpPr>
            <a:xfrm>
              <a:off x="3938584" y="3182779"/>
              <a:ext cx="856718" cy="246221"/>
              <a:chOff x="2533102" y="3725707"/>
              <a:chExt cx="856718" cy="246221"/>
            </a:xfrm>
          </p:grpSpPr>
          <p:sp>
            <p:nvSpPr>
              <p:cNvPr id="314" name="Hit4"/>
              <p:cNvSpPr txBox="1"/>
              <p:nvPr/>
            </p:nvSpPr>
            <p:spPr>
              <a:xfrm>
                <a:off x="2533102" y="3725707"/>
                <a:ext cx="404278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&lt;15</a:t>
                </a:r>
                <a:endParaRPr lang="en-US" dirty="0"/>
              </a:p>
            </p:txBody>
          </p:sp>
          <p:sp>
            <p:nvSpPr>
              <p:cNvPr id="315" name="Hit4"/>
              <p:cNvSpPr txBox="1"/>
              <p:nvPr/>
            </p:nvSpPr>
            <p:spPr>
              <a:xfrm>
                <a:off x="2985542" y="3725707"/>
                <a:ext cx="404278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&gt;15</a:t>
                </a:r>
                <a:endParaRPr lang="en-US" dirty="0"/>
              </a:p>
            </p:txBody>
          </p:sp>
        </p:grpSp>
      </p:grpSp>
      <p:grpSp>
        <p:nvGrpSpPr>
          <p:cNvPr id="318" name="description1"/>
          <p:cNvGrpSpPr/>
          <p:nvPr/>
        </p:nvGrpSpPr>
        <p:grpSpPr>
          <a:xfrm>
            <a:off x="1453082" y="5419736"/>
            <a:ext cx="1622948" cy="246221"/>
            <a:chOff x="2900890" y="3182779"/>
            <a:chExt cx="1622948" cy="246221"/>
          </a:xfrm>
        </p:grpSpPr>
        <p:grpSp>
          <p:nvGrpSpPr>
            <p:cNvPr id="319" name="description1"/>
            <p:cNvGrpSpPr/>
            <p:nvPr/>
          </p:nvGrpSpPr>
          <p:grpSpPr>
            <a:xfrm>
              <a:off x="2900890" y="3182779"/>
              <a:ext cx="947206" cy="246221"/>
              <a:chOff x="3986746" y="3725707"/>
              <a:chExt cx="947206" cy="246221"/>
            </a:xfrm>
          </p:grpSpPr>
          <p:sp>
            <p:nvSpPr>
              <p:cNvPr id="325" name="Hit4"/>
              <p:cNvSpPr txBox="1"/>
              <p:nvPr/>
            </p:nvSpPr>
            <p:spPr>
              <a:xfrm>
                <a:off x="3986746" y="3725707"/>
                <a:ext cx="404278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&lt;24</a:t>
                </a:r>
                <a:endParaRPr lang="en-US" dirty="0"/>
              </a:p>
            </p:txBody>
          </p:sp>
          <p:sp>
            <p:nvSpPr>
              <p:cNvPr id="326" name="Hit4"/>
              <p:cNvSpPr txBox="1"/>
              <p:nvPr/>
            </p:nvSpPr>
            <p:spPr>
              <a:xfrm>
                <a:off x="4529674" y="3725707"/>
                <a:ext cx="404278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&gt;24</a:t>
                </a:r>
                <a:endParaRPr lang="en-US" dirty="0"/>
              </a:p>
            </p:txBody>
          </p:sp>
        </p:grpSp>
        <p:grpSp>
          <p:nvGrpSpPr>
            <p:cNvPr id="321" name="description1"/>
            <p:cNvGrpSpPr/>
            <p:nvPr/>
          </p:nvGrpSpPr>
          <p:grpSpPr>
            <a:xfrm>
              <a:off x="3715282" y="3182779"/>
              <a:ext cx="808556" cy="246221"/>
              <a:chOff x="2309800" y="3725707"/>
              <a:chExt cx="808556" cy="246221"/>
            </a:xfrm>
          </p:grpSpPr>
          <p:sp>
            <p:nvSpPr>
              <p:cNvPr id="322" name="Hit4"/>
              <p:cNvSpPr txBox="1"/>
              <p:nvPr/>
            </p:nvSpPr>
            <p:spPr>
              <a:xfrm>
                <a:off x="2309800" y="3725707"/>
                <a:ext cx="404278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&lt;73</a:t>
                </a:r>
                <a:endParaRPr lang="en-US" dirty="0"/>
              </a:p>
            </p:txBody>
          </p:sp>
          <p:sp>
            <p:nvSpPr>
              <p:cNvPr id="323" name="Hit4"/>
              <p:cNvSpPr txBox="1"/>
              <p:nvPr/>
            </p:nvSpPr>
            <p:spPr>
              <a:xfrm>
                <a:off x="2714078" y="3725707"/>
                <a:ext cx="404278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&gt;73</a:t>
                </a:r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Motivation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Prerequisites</a:t>
            </a:r>
          </a:p>
          <a:p>
            <a:pPr marL="857250" lvl="1" indent="-457200"/>
            <a:r>
              <a:rPr lang="en-US" dirty="0" smtClean="0"/>
              <a:t>Binary search</a:t>
            </a:r>
          </a:p>
          <a:p>
            <a:pPr marL="857250" lvl="1" indent="-457200"/>
            <a:r>
              <a:rPr lang="en-US" dirty="0" err="1" smtClean="0"/>
              <a:t>SIMDized</a:t>
            </a:r>
            <a:r>
              <a:rPr lang="en-US" dirty="0" smtClean="0"/>
              <a:t> Binary Search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k-</a:t>
            </a:r>
            <a:r>
              <a:rPr lang="en-US" dirty="0" err="1" smtClean="0"/>
              <a:t>Ary</a:t>
            </a:r>
            <a:r>
              <a:rPr lang="en-US" dirty="0" smtClean="0"/>
              <a:t> Search</a:t>
            </a:r>
          </a:p>
          <a:p>
            <a:pPr marL="914400" lvl="1" indent="-457200"/>
            <a:r>
              <a:rPr lang="en-US" dirty="0" smtClean="0"/>
              <a:t>Sorted Array</a:t>
            </a:r>
          </a:p>
          <a:p>
            <a:pPr marL="914400" lvl="1" indent="-457200"/>
            <a:r>
              <a:rPr lang="en-US" dirty="0" err="1" smtClean="0"/>
              <a:t>Linearized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Tree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3300"/>
                </a:solidFill>
              </a:rPr>
              <a:t>Experiments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19064" y="1125538"/>
            <a:ext cx="8569325" cy="4970462"/>
          </a:xfrm>
        </p:spPr>
        <p:txBody>
          <a:bodyPr/>
          <a:lstStyle/>
          <a:p>
            <a:r>
              <a:rPr lang="en-US" dirty="0" smtClean="0"/>
              <a:t>Setup</a:t>
            </a:r>
          </a:p>
          <a:p>
            <a:pPr lvl="1">
              <a:defRPr/>
            </a:pPr>
            <a:r>
              <a:rPr lang="en-US" dirty="0" smtClean="0"/>
              <a:t>Multiple runs with uniform distributed keys between 2</a:t>
            </a:r>
            <a:r>
              <a:rPr lang="en-US" baseline="30000" dirty="0" smtClean="0"/>
              <a:t>7</a:t>
            </a:r>
            <a:r>
              <a:rPr lang="en-US" dirty="0" smtClean="0"/>
              <a:t> and 2</a:t>
            </a:r>
            <a:r>
              <a:rPr lang="en-US" baseline="30000" dirty="0" smtClean="0"/>
              <a:t>25</a:t>
            </a:r>
          </a:p>
          <a:p>
            <a:pPr lvl="1">
              <a:defRPr/>
            </a:pPr>
            <a:r>
              <a:rPr lang="en-US" dirty="0" smtClean="0"/>
              <a:t>Each run: search for 4096 uniform distributed keys</a:t>
            </a:r>
          </a:p>
          <a:p>
            <a:pPr lvl="1">
              <a:defRPr/>
            </a:pPr>
            <a:r>
              <a:rPr lang="en-US" dirty="0" smtClean="0"/>
              <a:t>Different key sizes: 4-byte integer and double precision floating point</a:t>
            </a:r>
          </a:p>
          <a:p>
            <a:r>
              <a:rPr lang="en-US" dirty="0" smtClean="0"/>
              <a:t>Algorithms</a:t>
            </a:r>
          </a:p>
          <a:p>
            <a:pPr lvl="1"/>
            <a:r>
              <a:rPr lang="en-US" dirty="0" smtClean="0"/>
              <a:t>Binary search (Bin)</a:t>
            </a:r>
          </a:p>
          <a:p>
            <a:pPr lvl="1"/>
            <a:r>
              <a:rPr lang="en-US" dirty="0" err="1" smtClean="0"/>
              <a:t>SIMDized</a:t>
            </a:r>
            <a:r>
              <a:rPr lang="en-US" dirty="0" smtClean="0"/>
              <a:t> binary search (Bin4)</a:t>
            </a:r>
          </a:p>
          <a:p>
            <a:pPr lvl="1"/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on a sorted array (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on a </a:t>
            </a:r>
            <a:r>
              <a:rPr lang="en-US" dirty="0" err="1" smtClean="0"/>
              <a:t>linearized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tree (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-</a:t>
            </a:r>
            <a:r>
              <a:rPr lang="en-US" dirty="0" err="1" smtClean="0"/>
              <a:t>lt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Different platforms</a:t>
            </a:r>
          </a:p>
          <a:p>
            <a:pPr lvl="1"/>
            <a:r>
              <a:rPr lang="en-US" dirty="0" smtClean="0"/>
              <a:t>IBM Cell PPE (PowerPC-970 compatible)</a:t>
            </a:r>
          </a:p>
          <a:p>
            <a:pPr lvl="1"/>
            <a:r>
              <a:rPr lang="en-US" dirty="0" smtClean="0"/>
              <a:t>IBM Cell SPE (local store only / main memory)</a:t>
            </a:r>
          </a:p>
          <a:p>
            <a:pPr lvl="1"/>
            <a:r>
              <a:rPr lang="en-US" dirty="0" smtClean="0"/>
              <a:t>Intel Nehalem 920 – 2.66 GHz</a:t>
            </a:r>
          </a:p>
          <a:p>
            <a:pPr lvl="1"/>
            <a:r>
              <a:rPr lang="en-US" dirty="0" smtClean="0"/>
              <a:t>AMD </a:t>
            </a:r>
            <a:r>
              <a:rPr lang="en-US" dirty="0" err="1" smtClean="0"/>
              <a:t>Phenom</a:t>
            </a:r>
            <a:r>
              <a:rPr lang="en-US" dirty="0" smtClean="0"/>
              <a:t> 920 – 2.8 GHz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8" name="Inhaltsplatzhalter 1"/>
          <p:cNvSpPr txBox="1">
            <a:spLocks/>
          </p:cNvSpPr>
          <p:nvPr/>
        </p:nvSpPr>
        <p:spPr bwMode="auto">
          <a:xfrm>
            <a:off x="319064" y="1125538"/>
            <a:ext cx="8569325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Setup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800" b="0" kern="0" noProof="0" dirty="0" smtClean="0">
                <a:solidFill>
                  <a:srgbClr val="001D4B"/>
                </a:solidFill>
                <a:latin typeface="+mn-lt"/>
              </a:rPr>
              <a:t>Multiple runs with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uniform distributed keys between 2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7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 and 2</a:t>
            </a:r>
            <a:r>
              <a:rPr kumimoji="0" lang="en-US" sz="1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25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Each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 run: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search for 4096 uniform distributed keys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Different key sizes: 4-byte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integer and double precision floating point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Binary search (Bin)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SIMDized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 binary search (Bin4)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k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-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ary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 search on a sorted array (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k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-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ary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k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-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ary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 search on a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linearized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k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-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ary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 search tree (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k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-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ary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-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lt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platforms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IBM Cell PPE (PowerPC-970 compatible)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IBM Cell SPE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(local store only /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main memory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Intel Nehalem 920 – 2.66 GHz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AMD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Phenom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  <a:t> 920 – 2.8 GHz</a:t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4B"/>
                </a:solidFill>
                <a:effectLst/>
                <a:uLnTx/>
                <a:uFillTx/>
                <a:latin typeface="+mn-lt"/>
              </a:rPr>
            </a:b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1D4B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9187" y="1166800"/>
            <a:ext cx="42767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9064" y="1123955"/>
            <a:ext cx="428625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Outcomes</a:t>
            </a:r>
          </a:p>
          <a:p>
            <a:pPr lvl="1"/>
            <a:r>
              <a:rPr lang="en-US" dirty="0" smtClean="0"/>
              <a:t>Binary search performs worst</a:t>
            </a:r>
          </a:p>
          <a:p>
            <a:pPr lvl="1"/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on a </a:t>
            </a:r>
            <a:r>
              <a:rPr lang="en-US" dirty="0" err="1" smtClean="0"/>
              <a:t>linearized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tree performs best</a:t>
            </a:r>
          </a:p>
          <a:p>
            <a:pPr lvl="1"/>
            <a:r>
              <a:rPr lang="en-US" dirty="0" smtClean="0"/>
              <a:t>Occurring spikes result from non-aligned DMA-accesses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Results: Cell BE SPE</a:t>
            </a:r>
            <a:endParaRPr lang="en-US" dirty="0"/>
          </a:p>
        </p:txBody>
      </p:sp>
      <p:sp>
        <p:nvSpPr>
          <p:cNvPr id="10" name="Pfeil nach oben und unten 9"/>
          <p:cNvSpPr/>
          <p:nvPr/>
        </p:nvSpPr>
        <p:spPr bwMode="auto">
          <a:xfrm>
            <a:off x="3726786" y="1859882"/>
            <a:ext cx="177394" cy="1027156"/>
          </a:xfrm>
          <a:prstGeom prst="upDownArrow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</a:endParaRPr>
          </a:p>
        </p:txBody>
      </p:sp>
      <p:sp>
        <p:nvSpPr>
          <p:cNvPr id="11" name="Pfeil nach oben und unten 10"/>
          <p:cNvSpPr/>
          <p:nvPr/>
        </p:nvSpPr>
        <p:spPr bwMode="auto">
          <a:xfrm>
            <a:off x="2599362" y="2640458"/>
            <a:ext cx="184563" cy="436110"/>
          </a:xfrm>
          <a:prstGeom prst="upDownArrow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671752" y="2668783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1.5x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831118" y="2433632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2.5x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4" name="Pfeil nach oben und unten 13"/>
          <p:cNvSpPr/>
          <p:nvPr/>
        </p:nvSpPr>
        <p:spPr bwMode="auto">
          <a:xfrm>
            <a:off x="6841648" y="2147298"/>
            <a:ext cx="185875" cy="395013"/>
          </a:xfrm>
          <a:prstGeom prst="upDownArrow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952685" y="2125855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1.3x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Pfeil nach oben und unten 15"/>
          <p:cNvSpPr/>
          <p:nvPr/>
        </p:nvSpPr>
        <p:spPr bwMode="auto">
          <a:xfrm>
            <a:off x="7790828" y="1417833"/>
            <a:ext cx="181918" cy="767615"/>
          </a:xfrm>
          <a:prstGeom prst="upDownArrow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7887575" y="1673415"/>
            <a:ext cx="609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1.6x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81466" y="4062416"/>
            <a:ext cx="11239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Hit4"/>
          <p:cNvSpPr txBox="1"/>
          <p:nvPr/>
        </p:nvSpPr>
        <p:spPr>
          <a:xfrm>
            <a:off x="2219312" y="1011067"/>
            <a:ext cx="978153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32-bit Integer</a:t>
            </a:r>
            <a:endParaRPr lang="en-US" dirty="0"/>
          </a:p>
        </p:txBody>
      </p:sp>
      <p:sp>
        <p:nvSpPr>
          <p:cNvPr id="21" name="Hit4"/>
          <p:cNvSpPr txBox="1"/>
          <p:nvPr/>
        </p:nvSpPr>
        <p:spPr>
          <a:xfrm>
            <a:off x="6653224" y="985824"/>
            <a:ext cx="132921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64-bit Floating Point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52976" y="1133480"/>
            <a:ext cx="427672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76" y="1123955"/>
            <a:ext cx="428625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Outcomes</a:t>
            </a:r>
          </a:p>
          <a:p>
            <a:pPr lvl="1"/>
            <a:r>
              <a:rPr lang="en-US" dirty="0" smtClean="0"/>
              <a:t>Binary search and </a:t>
            </a:r>
            <a:r>
              <a:rPr lang="en-US" dirty="0" err="1" smtClean="0"/>
              <a:t>SIMDized</a:t>
            </a:r>
            <a:r>
              <a:rPr lang="en-US" dirty="0" smtClean="0"/>
              <a:t> binary search perform similar</a:t>
            </a:r>
          </a:p>
          <a:p>
            <a:pPr lvl="1"/>
            <a:r>
              <a:rPr lang="en-US" dirty="0" smtClean="0"/>
              <a:t>Both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algorithms scale well for a huge number of keys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Results: Intel Core i7</a:t>
            </a:r>
            <a:endParaRPr lang="en-US" dirty="0"/>
          </a:p>
        </p:txBody>
      </p:sp>
      <p:sp>
        <p:nvSpPr>
          <p:cNvPr id="11" name="Pfeil nach oben und unten 10"/>
          <p:cNvSpPr/>
          <p:nvPr/>
        </p:nvSpPr>
        <p:spPr bwMode="auto">
          <a:xfrm>
            <a:off x="3737060" y="1859882"/>
            <a:ext cx="180976" cy="1252800"/>
          </a:xfrm>
          <a:prstGeom prst="upDownArrow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</a:endParaRPr>
          </a:p>
        </p:txBody>
      </p:sp>
      <p:sp>
        <p:nvSpPr>
          <p:cNvPr id="12" name="Pfeil nach oben und unten 11"/>
          <p:cNvSpPr/>
          <p:nvPr/>
        </p:nvSpPr>
        <p:spPr bwMode="auto">
          <a:xfrm>
            <a:off x="3938584" y="1347776"/>
            <a:ext cx="180976" cy="814392"/>
          </a:xfrm>
          <a:prstGeom prst="upDownArrow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029072" y="1553995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1.7x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841392" y="2433632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4x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Pfeil nach oben und unten 14"/>
          <p:cNvSpPr/>
          <p:nvPr/>
        </p:nvSpPr>
        <p:spPr bwMode="auto">
          <a:xfrm>
            <a:off x="8372496" y="1347776"/>
            <a:ext cx="180976" cy="814392"/>
          </a:xfrm>
          <a:prstGeom prst="upDownArrow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8462984" y="1438264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1.5x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7" name="Pfeil nach oben und unten 16"/>
          <p:cNvSpPr/>
          <p:nvPr/>
        </p:nvSpPr>
        <p:spPr bwMode="auto">
          <a:xfrm>
            <a:off x="8170972" y="2002007"/>
            <a:ext cx="180976" cy="933456"/>
          </a:xfrm>
          <a:prstGeom prst="upDownArrow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icrosoft Sans Serif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8257437" y="2277812"/>
            <a:ext cx="578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2.5x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81466" y="4062416"/>
            <a:ext cx="11239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Hit4"/>
          <p:cNvSpPr txBox="1"/>
          <p:nvPr/>
        </p:nvSpPr>
        <p:spPr>
          <a:xfrm>
            <a:off x="2219312" y="1011067"/>
            <a:ext cx="978153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32-bit Integer</a:t>
            </a:r>
            <a:endParaRPr lang="en-US" dirty="0"/>
          </a:p>
        </p:txBody>
      </p:sp>
      <p:sp>
        <p:nvSpPr>
          <p:cNvPr id="24" name="Hit4"/>
          <p:cNvSpPr txBox="1"/>
          <p:nvPr/>
        </p:nvSpPr>
        <p:spPr>
          <a:xfrm>
            <a:off x="6653224" y="985824"/>
            <a:ext cx="1329210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64-bit Floating Point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  <p:bldP spid="15" grpId="0" animBg="1"/>
      <p:bldP spid="16" grpId="0"/>
      <p:bldP spid="17" grpId="0" animBg="1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Motivation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Prerequisites</a:t>
            </a:r>
          </a:p>
          <a:p>
            <a:pPr marL="857250" lvl="1" indent="-457200"/>
            <a:r>
              <a:rPr lang="en-US" dirty="0" smtClean="0"/>
              <a:t>Binary search</a:t>
            </a:r>
          </a:p>
          <a:p>
            <a:pPr marL="857250" lvl="1" indent="-457200"/>
            <a:r>
              <a:rPr lang="en-US" dirty="0" err="1" smtClean="0"/>
              <a:t>SIMDized</a:t>
            </a:r>
            <a:r>
              <a:rPr lang="en-US" dirty="0" smtClean="0"/>
              <a:t> Binary Search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k-</a:t>
            </a:r>
            <a:r>
              <a:rPr lang="en-US" dirty="0" err="1" smtClean="0"/>
              <a:t>Ary</a:t>
            </a:r>
            <a:r>
              <a:rPr lang="en-US" dirty="0" smtClean="0"/>
              <a:t> Search</a:t>
            </a:r>
          </a:p>
          <a:p>
            <a:pPr marL="914400" lvl="1" indent="-457200"/>
            <a:r>
              <a:rPr lang="en-US" dirty="0" smtClean="0"/>
              <a:t>Sorted Array</a:t>
            </a:r>
          </a:p>
          <a:p>
            <a:pPr marL="914400" lvl="1" indent="-457200"/>
            <a:r>
              <a:rPr lang="en-US" dirty="0" err="1" smtClean="0"/>
              <a:t>Linearized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Tree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Experiments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Conclusion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Situation</a:t>
            </a:r>
          </a:p>
          <a:p>
            <a:pPr lvl="1"/>
            <a:r>
              <a:rPr lang="en-US" dirty="0" smtClean="0"/>
              <a:t>Sort-based techniques are important</a:t>
            </a:r>
          </a:p>
          <a:p>
            <a:pPr lvl="1"/>
            <a:r>
              <a:rPr lang="en-US" dirty="0" smtClean="0"/>
              <a:t>Modern CPUs provide SIMD instructions</a:t>
            </a:r>
          </a:p>
          <a:p>
            <a:endParaRPr lang="en-US" sz="1000" dirty="0" smtClean="0"/>
          </a:p>
          <a:p>
            <a:r>
              <a:rPr lang="en-US" dirty="0" smtClean="0"/>
              <a:t>Our Contribution</a:t>
            </a:r>
          </a:p>
          <a:p>
            <a:pPr lvl="1"/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on Modern Processors</a:t>
            </a:r>
          </a:p>
          <a:p>
            <a:endParaRPr lang="en-US" sz="1000" dirty="0" smtClean="0"/>
          </a:p>
          <a:p>
            <a:r>
              <a:rPr lang="en-US" dirty="0" smtClean="0"/>
              <a:t>Expected Future Scaling</a:t>
            </a:r>
          </a:p>
          <a:p>
            <a:pPr lvl="1"/>
            <a:endParaRPr lang="en-US" dirty="0" smtClean="0"/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endParaRPr lang="en-US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/>
        </p:nvGraphicFramePr>
        <p:xfrm>
          <a:off x="1695359" y="3677616"/>
          <a:ext cx="5862745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6807"/>
                <a:gridCol w="648646"/>
                <a:gridCol w="648646"/>
                <a:gridCol w="648646"/>
              </a:tblGrid>
              <a:tr h="189234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 keys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15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20</a:t>
                      </a:r>
                      <a:endParaRPr lang="en-US" baseline="30000" dirty="0"/>
                    </a:p>
                  </a:txBody>
                  <a:tcPr/>
                </a:tc>
              </a:tr>
              <a:tr h="169637">
                <a:tc>
                  <a:txBody>
                    <a:bodyPr/>
                    <a:lstStyle/>
                    <a:p>
                      <a:r>
                        <a:rPr lang="en-US" dirty="0" smtClean="0"/>
                        <a:t>Binary 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16963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SIMDized</a:t>
                      </a:r>
                      <a:r>
                        <a:rPr lang="en-US" baseline="0" dirty="0" smtClean="0"/>
                        <a:t> binary search (k=5)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169637">
                <a:tc>
                  <a:txBody>
                    <a:bodyPr/>
                    <a:lstStyle/>
                    <a:p>
                      <a:r>
                        <a:rPr lang="en-US" i="1" dirty="0" smtClean="0"/>
                        <a:t>k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ary</a:t>
                      </a:r>
                      <a:r>
                        <a:rPr lang="en-US" dirty="0" smtClean="0"/>
                        <a:t> search (k=5)   - SSE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181337">
                <a:tc>
                  <a:txBody>
                    <a:bodyPr/>
                    <a:lstStyle/>
                    <a:p>
                      <a:r>
                        <a:rPr lang="en-US" i="1" dirty="0" smtClean="0"/>
                        <a:t>k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ary</a:t>
                      </a:r>
                      <a:r>
                        <a:rPr lang="en-US" dirty="0" smtClean="0"/>
                        <a:t> search (k=9)  </a:t>
                      </a:r>
                      <a:r>
                        <a:rPr lang="en-US" baseline="0" dirty="0" smtClean="0"/>
                        <a:t> - AVX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296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k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ary</a:t>
                      </a:r>
                      <a:r>
                        <a:rPr lang="en-US" dirty="0" smtClean="0"/>
                        <a:t> search (k=17) - </a:t>
                      </a:r>
                      <a:r>
                        <a:rPr lang="en-US" dirty="0" err="1" smtClean="0"/>
                        <a:t>Larrabee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i="1" dirty="0" smtClean="0">
                <a:solidFill>
                  <a:srgbClr val="FFFFFF"/>
                </a:solidFill>
              </a:rPr>
              <a:t>k</a:t>
            </a:r>
            <a:r>
              <a:rPr lang="en-GB" dirty="0" smtClean="0">
                <a:solidFill>
                  <a:srgbClr val="FFFFFF"/>
                </a:solidFill>
              </a:rPr>
              <a:t>-</a:t>
            </a:r>
            <a:r>
              <a:rPr lang="en-GB" dirty="0" err="1" smtClean="0">
                <a:solidFill>
                  <a:srgbClr val="FFFFFF"/>
                </a:solidFill>
              </a:rPr>
              <a:t>Ary</a:t>
            </a:r>
            <a:r>
              <a:rPr lang="en-GB" dirty="0" smtClean="0">
                <a:solidFill>
                  <a:srgbClr val="FFFFFF"/>
                </a:solidFill>
              </a:rPr>
              <a:t> </a:t>
            </a:r>
            <a:r>
              <a:rPr lang="en-GB" dirty="0" smtClean="0">
                <a:solidFill>
                  <a:srgbClr val="FFFFFF"/>
                </a:solidFill>
              </a:rPr>
              <a:t>Search </a:t>
            </a:r>
            <a:r>
              <a:rPr lang="en-GB" dirty="0" smtClean="0">
                <a:solidFill>
                  <a:srgbClr val="FFFFFF"/>
                </a:solidFill>
              </a:rPr>
              <a:t>on </a:t>
            </a:r>
            <a:r>
              <a:rPr lang="en-GB" dirty="0" smtClean="0">
                <a:solidFill>
                  <a:srgbClr val="FFFFFF"/>
                </a:solidFill>
              </a:rPr>
              <a:t>Modern </a:t>
            </a:r>
            <a:r>
              <a:rPr lang="en-GB" dirty="0" smtClean="0">
                <a:solidFill>
                  <a:srgbClr val="FFFFFF"/>
                </a:solidFill>
              </a:rPr>
              <a:t>Processors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990600" y="1200150"/>
            <a:ext cx="7467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anchor="ctr"/>
          <a:lstStyle/>
          <a:p>
            <a:pPr>
              <a:spcBef>
                <a:spcPct val="50000"/>
              </a:spcBef>
            </a:pPr>
            <a:r>
              <a:rPr lang="de-DE">
                <a:solidFill>
                  <a:srgbClr val="FFFFFF"/>
                </a:solidFill>
                <a:latin typeface="Verdana" pitchFamily="34" charset="0"/>
              </a:rPr>
              <a:t>Fakultät Informatik</a:t>
            </a:r>
            <a:r>
              <a:rPr lang="de-DE" b="0">
                <a:solidFill>
                  <a:srgbClr val="FFFFFF"/>
                </a:solidFill>
                <a:latin typeface="Verdana" pitchFamily="34" charset="0"/>
              </a:rPr>
              <a:t>, Institut Systemarchitektur, Professur Datenbanken</a:t>
            </a:r>
            <a:endParaRPr lang="de-DE" sz="2400" b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830263" y="5484813"/>
            <a:ext cx="75041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Benjami</a:t>
            </a:r>
            <a:r>
              <a:rPr lang="de-DE" sz="2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 Schlegel, </a:t>
            </a:r>
            <a:br>
              <a:rPr lang="de-DE" sz="2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de-DE" sz="2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Rainer Gemulla, </a:t>
            </a:r>
            <a:br>
              <a:rPr lang="de-DE" sz="2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de-DE" sz="2000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Wolfgang Lehner</a:t>
            </a:r>
            <a:endParaRPr kumimoji="0" lang="de-DE" sz="2000" b="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990600" y="3800475"/>
            <a:ext cx="7758113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90000" bIns="46800" anchor="ctr"/>
          <a:lstStyle/>
          <a:p>
            <a:pPr>
              <a:buClr>
                <a:srgbClr val="808080"/>
              </a:buClr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 smtClean="0">
                <a:solidFill>
                  <a:srgbClr val="FFFFFF"/>
                </a:solidFill>
                <a:latin typeface="Verdana" pitchFamily="34" charset="0"/>
              </a:rPr>
              <a:t>Sigmod</a:t>
            </a:r>
            <a:r>
              <a:rPr lang="en-GB" sz="2000" dirty="0" smtClean="0">
                <a:solidFill>
                  <a:srgbClr val="FFFFFF"/>
                </a:solidFill>
                <a:latin typeface="Verdana" pitchFamily="34" charset="0"/>
              </a:rPr>
              <a:t>/</a:t>
            </a:r>
            <a:r>
              <a:rPr lang="en-GB" sz="2000" dirty="0" err="1" smtClean="0">
                <a:solidFill>
                  <a:srgbClr val="FFFFFF"/>
                </a:solidFill>
                <a:latin typeface="Verdana" pitchFamily="34" charset="0"/>
              </a:rPr>
              <a:t>DaMon</a:t>
            </a:r>
            <a:r>
              <a:rPr lang="en-GB" sz="2000" dirty="0" smtClean="0">
                <a:solidFill>
                  <a:srgbClr val="FFFFFF"/>
                </a:solidFill>
                <a:latin typeface="Verdana" pitchFamily="34" charset="0"/>
              </a:rPr>
              <a:t> </a:t>
            </a:r>
            <a:r>
              <a:rPr lang="en-GB" sz="2000" dirty="0" smtClean="0">
                <a:solidFill>
                  <a:srgbClr val="FFFFFF"/>
                </a:solidFill>
                <a:latin typeface="Verdana" pitchFamily="34" charset="0"/>
              </a:rPr>
              <a:t>2009</a:t>
            </a:r>
            <a:endParaRPr lang="en-GB" sz="2000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Searching </a:t>
            </a:r>
          </a:p>
          <a:p>
            <a:pPr lvl="1"/>
            <a:r>
              <a:rPr lang="en-US" dirty="0" smtClean="0"/>
              <a:t>Is a fundamental operation in </a:t>
            </a:r>
            <a:br>
              <a:rPr lang="en-US" dirty="0" smtClean="0"/>
            </a:br>
            <a:r>
              <a:rPr lang="en-US" dirty="0" smtClean="0"/>
              <a:t>computer science</a:t>
            </a:r>
          </a:p>
          <a:p>
            <a:pPr lvl="1"/>
            <a:r>
              <a:rPr lang="en-US" dirty="0" smtClean="0"/>
              <a:t>Many application areas </a:t>
            </a:r>
            <a:br>
              <a:rPr lang="en-US" dirty="0" smtClean="0"/>
            </a:br>
            <a:r>
              <a:rPr lang="en-US" dirty="0" smtClean="0"/>
              <a:t>(e.g. databases, …)</a:t>
            </a:r>
          </a:p>
          <a:p>
            <a:pPr lvl="1"/>
            <a:r>
              <a:rPr lang="en-US" dirty="0" smtClean="0"/>
              <a:t>Demand for high performance</a:t>
            </a:r>
          </a:p>
          <a:p>
            <a:endParaRPr lang="en-US" dirty="0" smtClean="0"/>
          </a:p>
          <a:p>
            <a:r>
              <a:rPr lang="en-US" dirty="0" smtClean="0"/>
              <a:t>Different Types of Searching</a:t>
            </a:r>
          </a:p>
          <a:p>
            <a:pPr lvl="1"/>
            <a:r>
              <a:rPr lang="en-US" dirty="0" smtClean="0"/>
              <a:t>Point queries</a:t>
            </a:r>
          </a:p>
          <a:p>
            <a:pPr lvl="1"/>
            <a:r>
              <a:rPr lang="en-US" dirty="0" smtClean="0"/>
              <a:t>Nearest-neighbor key queries</a:t>
            </a:r>
          </a:p>
          <a:p>
            <a:pPr lvl="1"/>
            <a:r>
              <a:rPr lang="en-US" dirty="0" smtClean="0"/>
              <a:t>Range queries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Motivation</a:t>
            </a:r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6392" y="1485904"/>
            <a:ext cx="27622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search</a:t>
            </a:r>
          </a:p>
          <a:p>
            <a:pPr lvl="1"/>
            <a:r>
              <a:rPr lang="en-US" dirty="0" smtClean="0"/>
              <a:t>Linear complexity</a:t>
            </a:r>
          </a:p>
          <a:p>
            <a:pPr lvl="1"/>
            <a:r>
              <a:rPr lang="en-US" dirty="0" smtClean="0"/>
              <a:t>Useful for small datasets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Hash-based search</a:t>
            </a:r>
          </a:p>
          <a:p>
            <a:pPr lvl="1"/>
            <a:r>
              <a:rPr lang="en-US" dirty="0" smtClean="0"/>
              <a:t>Constant (best) complexity</a:t>
            </a:r>
          </a:p>
          <a:p>
            <a:pPr lvl="1"/>
            <a:r>
              <a:rPr lang="en-US" dirty="0" smtClean="0"/>
              <a:t>Additional space requirements</a:t>
            </a:r>
          </a:p>
          <a:p>
            <a:pPr lvl="1"/>
            <a:r>
              <a:rPr lang="en-US" dirty="0" smtClean="0"/>
              <a:t>Bad performance for range/nearest-key queries</a:t>
            </a:r>
          </a:p>
          <a:p>
            <a:endParaRPr lang="en-US" sz="1000" dirty="0" smtClean="0"/>
          </a:p>
          <a:p>
            <a:r>
              <a:rPr lang="en-US" dirty="0" smtClean="0"/>
              <a:t>Tree-based search</a:t>
            </a:r>
          </a:p>
          <a:p>
            <a:pPr lvl="1"/>
            <a:r>
              <a:rPr lang="en-US" dirty="0" smtClean="0"/>
              <a:t>Logarithmic complexity</a:t>
            </a:r>
          </a:p>
          <a:p>
            <a:pPr lvl="1"/>
            <a:r>
              <a:rPr lang="en-US" dirty="0" smtClean="0"/>
              <a:t>Good update properties</a:t>
            </a:r>
          </a:p>
          <a:p>
            <a:endParaRPr lang="en-US" sz="1000" dirty="0" smtClean="0"/>
          </a:p>
          <a:p>
            <a:r>
              <a:rPr lang="en-US" dirty="0" smtClean="0"/>
              <a:t>Sort-based search</a:t>
            </a:r>
          </a:p>
          <a:p>
            <a:pPr lvl="1"/>
            <a:r>
              <a:rPr lang="en-US" dirty="0" smtClean="0"/>
              <a:t>Logarithmic complexity</a:t>
            </a:r>
          </a:p>
          <a:p>
            <a:pPr lvl="1"/>
            <a:r>
              <a:rPr lang="en-US" dirty="0" smtClean="0"/>
              <a:t>No additional space requirements</a:t>
            </a:r>
          </a:p>
          <a:p>
            <a:pPr lvl="1"/>
            <a:r>
              <a:rPr lang="en-US" dirty="0" smtClean="0"/>
              <a:t>Cache-conscious range scans</a:t>
            </a:r>
          </a:p>
          <a:p>
            <a:endParaRPr lang="en-US" sz="1000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60" name="Fußzeilenplatzhalter 5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61" name="Foliennummernplatzhalt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Motivation - Search algorithms</a:t>
            </a:r>
          </a:p>
        </p:txBody>
      </p:sp>
      <p:grpSp>
        <p:nvGrpSpPr>
          <p:cNvPr id="189" name="Gruppieren 188"/>
          <p:cNvGrpSpPr/>
          <p:nvPr/>
        </p:nvGrpSpPr>
        <p:grpSpPr>
          <a:xfrm>
            <a:off x="6599749" y="1637366"/>
            <a:ext cx="1229819" cy="324976"/>
            <a:chOff x="6599749" y="1890704"/>
            <a:chExt cx="1229819" cy="324976"/>
          </a:xfrm>
        </p:grpSpPr>
        <p:sp>
          <p:nvSpPr>
            <p:cNvPr id="7" name="Rechteck 6"/>
            <p:cNvSpPr/>
            <p:nvPr/>
          </p:nvSpPr>
          <p:spPr bwMode="auto">
            <a:xfrm>
              <a:off x="6832585" y="2071680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6976586" y="2070886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7120586" y="2071680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7253568" y="2070886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7397568" y="2070886"/>
              <a:ext cx="144000" cy="144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7541568" y="2070886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3" name="Rechteck 12"/>
            <p:cNvSpPr/>
            <p:nvPr/>
          </p:nvSpPr>
          <p:spPr bwMode="auto">
            <a:xfrm>
              <a:off x="7685568" y="2070886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cxnSp>
          <p:nvCxnSpPr>
            <p:cNvPr id="17" name="Form 16"/>
            <p:cNvCxnSpPr>
              <a:endCxn id="7" idx="0"/>
            </p:cNvCxnSpPr>
            <p:nvPr/>
          </p:nvCxnSpPr>
          <p:spPr bwMode="auto">
            <a:xfrm>
              <a:off x="6599749" y="1890704"/>
              <a:ext cx="304836" cy="180976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Form 18"/>
            <p:cNvCxnSpPr>
              <a:stCxn id="7" idx="0"/>
              <a:endCxn id="8" idx="0"/>
            </p:cNvCxnSpPr>
            <p:nvPr/>
          </p:nvCxnSpPr>
          <p:spPr bwMode="auto">
            <a:xfrm rot="5400000" flipH="1" flipV="1">
              <a:off x="6976188" y="1999283"/>
              <a:ext cx="794" cy="144001"/>
            </a:xfrm>
            <a:prstGeom prst="curvedConnector3">
              <a:avLst>
                <a:gd name="adj1" fmla="val 2889093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Form 18"/>
            <p:cNvCxnSpPr>
              <a:stCxn id="8" idx="0"/>
              <a:endCxn id="9" idx="0"/>
            </p:cNvCxnSpPr>
            <p:nvPr/>
          </p:nvCxnSpPr>
          <p:spPr bwMode="auto">
            <a:xfrm rot="16200000" flipH="1">
              <a:off x="7120189" y="1999283"/>
              <a:ext cx="794" cy="144000"/>
            </a:xfrm>
            <a:prstGeom prst="curvedConnector3">
              <a:avLst>
                <a:gd name="adj1" fmla="val -2879093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Form 18"/>
            <p:cNvCxnSpPr>
              <a:stCxn id="9" idx="0"/>
              <a:endCxn id="10" idx="0"/>
            </p:cNvCxnSpPr>
            <p:nvPr/>
          </p:nvCxnSpPr>
          <p:spPr bwMode="auto">
            <a:xfrm rot="5400000" flipH="1" flipV="1">
              <a:off x="7258680" y="2004792"/>
              <a:ext cx="794" cy="132982"/>
            </a:xfrm>
            <a:prstGeom prst="curvedConnector3">
              <a:avLst>
                <a:gd name="adj1" fmla="val 2889093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Form 18"/>
            <p:cNvCxnSpPr>
              <a:stCxn id="10" idx="0"/>
              <a:endCxn id="11" idx="0"/>
            </p:cNvCxnSpPr>
            <p:nvPr/>
          </p:nvCxnSpPr>
          <p:spPr bwMode="auto">
            <a:xfrm rot="5400000" flipH="1" flipV="1">
              <a:off x="7397568" y="1998886"/>
              <a:ext cx="1588" cy="1440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90" name="Gruppieren 189"/>
          <p:cNvGrpSpPr/>
          <p:nvPr/>
        </p:nvGrpSpPr>
        <p:grpSpPr>
          <a:xfrm>
            <a:off x="6832585" y="5238760"/>
            <a:ext cx="996983" cy="506748"/>
            <a:chOff x="6832585" y="2741276"/>
            <a:chExt cx="996983" cy="506748"/>
          </a:xfrm>
        </p:grpSpPr>
        <p:sp>
          <p:nvSpPr>
            <p:cNvPr id="115" name="Rechteck 114"/>
            <p:cNvSpPr/>
            <p:nvPr/>
          </p:nvSpPr>
          <p:spPr bwMode="auto">
            <a:xfrm>
              <a:off x="6832585" y="3104024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16" name="Rechteck 115"/>
            <p:cNvSpPr/>
            <p:nvPr/>
          </p:nvSpPr>
          <p:spPr bwMode="auto">
            <a:xfrm>
              <a:off x="6976586" y="3104024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17" name="Rechteck 116"/>
            <p:cNvSpPr/>
            <p:nvPr/>
          </p:nvSpPr>
          <p:spPr bwMode="auto">
            <a:xfrm>
              <a:off x="7120586" y="3104024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18" name="Rechteck 117"/>
            <p:cNvSpPr/>
            <p:nvPr/>
          </p:nvSpPr>
          <p:spPr bwMode="auto">
            <a:xfrm>
              <a:off x="7253568" y="3104024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19" name="Rechteck 118"/>
            <p:cNvSpPr/>
            <p:nvPr/>
          </p:nvSpPr>
          <p:spPr bwMode="auto">
            <a:xfrm>
              <a:off x="7397568" y="3104024"/>
              <a:ext cx="144000" cy="144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20" name="Rechteck 119"/>
            <p:cNvSpPr/>
            <p:nvPr/>
          </p:nvSpPr>
          <p:spPr bwMode="auto">
            <a:xfrm>
              <a:off x="7541568" y="3104024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21" name="Rechteck 120"/>
            <p:cNvSpPr/>
            <p:nvPr/>
          </p:nvSpPr>
          <p:spPr bwMode="auto">
            <a:xfrm>
              <a:off x="7685568" y="3104024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cxnSp>
          <p:nvCxnSpPr>
            <p:cNvPr id="125" name="Form 18"/>
            <p:cNvCxnSpPr>
              <a:endCxn id="118" idx="0"/>
            </p:cNvCxnSpPr>
            <p:nvPr/>
          </p:nvCxnSpPr>
          <p:spPr bwMode="auto">
            <a:xfrm rot="16200000" flipH="1">
              <a:off x="7077704" y="2856159"/>
              <a:ext cx="362747" cy="132982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6" name="Form 18"/>
            <p:cNvCxnSpPr>
              <a:stCxn id="118" idx="0"/>
              <a:endCxn id="120" idx="0"/>
            </p:cNvCxnSpPr>
            <p:nvPr/>
          </p:nvCxnSpPr>
          <p:spPr bwMode="auto">
            <a:xfrm rot="5400000" flipH="1" flipV="1">
              <a:off x="7469568" y="2960024"/>
              <a:ext cx="1588" cy="288000"/>
            </a:xfrm>
            <a:prstGeom prst="curvedConnector3">
              <a:avLst>
                <a:gd name="adj1" fmla="val 1439546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1" name="Form 18"/>
            <p:cNvCxnSpPr>
              <a:stCxn id="120" idx="0"/>
              <a:endCxn id="119" idx="0"/>
            </p:cNvCxnSpPr>
            <p:nvPr/>
          </p:nvCxnSpPr>
          <p:spPr bwMode="auto">
            <a:xfrm rot="16200000" flipV="1">
              <a:off x="7541568" y="3032024"/>
              <a:ext cx="1588" cy="144000"/>
            </a:xfrm>
            <a:prstGeom prst="curvedConnector3">
              <a:avLst>
                <a:gd name="adj1" fmla="val 7925569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91" name="Gruppieren 190"/>
          <p:cNvGrpSpPr/>
          <p:nvPr/>
        </p:nvGrpSpPr>
        <p:grpSpPr>
          <a:xfrm>
            <a:off x="6834200" y="4062416"/>
            <a:ext cx="996983" cy="723110"/>
            <a:chOff x="6834200" y="3610770"/>
            <a:chExt cx="996983" cy="723110"/>
          </a:xfrm>
        </p:grpSpPr>
        <p:sp>
          <p:nvSpPr>
            <p:cNvPr id="135" name="Rechteck 134"/>
            <p:cNvSpPr/>
            <p:nvPr/>
          </p:nvSpPr>
          <p:spPr bwMode="auto">
            <a:xfrm>
              <a:off x="6834200" y="4189085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36" name="Rechteck 135"/>
            <p:cNvSpPr/>
            <p:nvPr/>
          </p:nvSpPr>
          <p:spPr bwMode="auto">
            <a:xfrm>
              <a:off x="6978201" y="3971928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37" name="Rechteck 136"/>
            <p:cNvSpPr/>
            <p:nvPr/>
          </p:nvSpPr>
          <p:spPr bwMode="auto">
            <a:xfrm>
              <a:off x="7122201" y="4189880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38" name="Rechteck 137"/>
            <p:cNvSpPr/>
            <p:nvPr/>
          </p:nvSpPr>
          <p:spPr bwMode="auto">
            <a:xfrm>
              <a:off x="7255183" y="3790952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39" name="Rechteck 138"/>
            <p:cNvSpPr/>
            <p:nvPr/>
          </p:nvSpPr>
          <p:spPr bwMode="auto">
            <a:xfrm>
              <a:off x="7399183" y="4188291"/>
              <a:ext cx="144000" cy="144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40" name="Rechteck 139"/>
            <p:cNvSpPr/>
            <p:nvPr/>
          </p:nvSpPr>
          <p:spPr bwMode="auto">
            <a:xfrm>
              <a:off x="7543183" y="3971928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41" name="Rechteck 140"/>
            <p:cNvSpPr/>
            <p:nvPr/>
          </p:nvSpPr>
          <p:spPr bwMode="auto">
            <a:xfrm>
              <a:off x="7687183" y="4189880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cxnSp>
          <p:nvCxnSpPr>
            <p:cNvPr id="144" name="Form 18"/>
            <p:cNvCxnSpPr>
              <a:endCxn id="138" idx="0"/>
            </p:cNvCxnSpPr>
            <p:nvPr/>
          </p:nvCxnSpPr>
          <p:spPr bwMode="auto">
            <a:xfrm>
              <a:off x="7048586" y="3610770"/>
              <a:ext cx="278597" cy="180182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7" name="Form 18"/>
            <p:cNvCxnSpPr>
              <a:stCxn id="138" idx="3"/>
              <a:endCxn id="140" idx="0"/>
            </p:cNvCxnSpPr>
            <p:nvPr/>
          </p:nvCxnSpPr>
          <p:spPr bwMode="auto">
            <a:xfrm>
              <a:off x="7399183" y="3862952"/>
              <a:ext cx="216000" cy="108976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0" name="Form 18"/>
            <p:cNvCxnSpPr>
              <a:stCxn id="140" idx="1"/>
              <a:endCxn id="139" idx="0"/>
            </p:cNvCxnSpPr>
            <p:nvPr/>
          </p:nvCxnSpPr>
          <p:spPr bwMode="auto">
            <a:xfrm rot="10800000" flipV="1">
              <a:off x="7471183" y="4043927"/>
              <a:ext cx="72000" cy="144363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4" name="Gerade Verbindung 153"/>
            <p:cNvCxnSpPr>
              <a:stCxn id="136" idx="0"/>
              <a:endCxn id="138" idx="1"/>
            </p:cNvCxnSpPr>
            <p:nvPr/>
          </p:nvCxnSpPr>
          <p:spPr bwMode="auto">
            <a:xfrm rot="5400000" flipH="1" flipV="1">
              <a:off x="7098204" y="3814949"/>
              <a:ext cx="108976" cy="20498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Gerade Verbindung 157"/>
            <p:cNvCxnSpPr>
              <a:stCxn id="136" idx="2"/>
              <a:endCxn id="137" idx="0"/>
            </p:cNvCxnSpPr>
            <p:nvPr/>
          </p:nvCxnSpPr>
          <p:spPr bwMode="auto">
            <a:xfrm rot="16200000" flipH="1">
              <a:off x="7085225" y="4080904"/>
              <a:ext cx="73952" cy="144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Gerade Verbindung 160"/>
            <p:cNvCxnSpPr>
              <a:stCxn id="136" idx="2"/>
              <a:endCxn id="135" idx="0"/>
            </p:cNvCxnSpPr>
            <p:nvPr/>
          </p:nvCxnSpPr>
          <p:spPr bwMode="auto">
            <a:xfrm rot="5400000">
              <a:off x="6941623" y="4080506"/>
              <a:ext cx="73157" cy="14400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Gerade Verbindung 163"/>
            <p:cNvCxnSpPr>
              <a:stCxn id="140" idx="0"/>
              <a:endCxn id="138" idx="3"/>
            </p:cNvCxnSpPr>
            <p:nvPr/>
          </p:nvCxnSpPr>
          <p:spPr bwMode="auto">
            <a:xfrm rot="16200000" flipV="1">
              <a:off x="7452695" y="3809440"/>
              <a:ext cx="108976" cy="216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Gerade Verbindung 166"/>
            <p:cNvCxnSpPr>
              <a:stCxn id="141" idx="0"/>
              <a:endCxn id="140" idx="2"/>
            </p:cNvCxnSpPr>
            <p:nvPr/>
          </p:nvCxnSpPr>
          <p:spPr bwMode="auto">
            <a:xfrm rot="16200000" flipV="1">
              <a:off x="7650207" y="4080904"/>
              <a:ext cx="73952" cy="144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Gerade Verbindung 169"/>
            <p:cNvCxnSpPr>
              <a:stCxn id="139" idx="0"/>
              <a:endCxn id="140" idx="2"/>
            </p:cNvCxnSpPr>
            <p:nvPr/>
          </p:nvCxnSpPr>
          <p:spPr bwMode="auto">
            <a:xfrm rot="5400000" flipH="1" flipV="1">
              <a:off x="7507002" y="4080110"/>
              <a:ext cx="72363" cy="144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0" name="Gruppieren 69"/>
          <p:cNvGrpSpPr/>
          <p:nvPr/>
        </p:nvGrpSpPr>
        <p:grpSpPr>
          <a:xfrm>
            <a:off x="6834200" y="2632734"/>
            <a:ext cx="924982" cy="886754"/>
            <a:chOff x="6906201" y="4695832"/>
            <a:chExt cx="924982" cy="886754"/>
          </a:xfrm>
        </p:grpSpPr>
        <p:cxnSp>
          <p:nvCxnSpPr>
            <p:cNvPr id="193" name="Gerade Verbindung 192"/>
            <p:cNvCxnSpPr>
              <a:stCxn id="181" idx="1"/>
              <a:endCxn id="180" idx="3"/>
            </p:cNvCxnSpPr>
            <p:nvPr/>
          </p:nvCxnSpPr>
          <p:spPr bwMode="auto">
            <a:xfrm rot="16200000" flipV="1">
              <a:off x="7356857" y="5309339"/>
              <a:ext cx="254928" cy="356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8" name="Rechteck 177"/>
            <p:cNvSpPr/>
            <p:nvPr/>
          </p:nvSpPr>
          <p:spPr bwMode="auto">
            <a:xfrm rot="5400000">
              <a:off x="7591514" y="5039658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79" name="Rechteck 178"/>
            <p:cNvSpPr/>
            <p:nvPr/>
          </p:nvSpPr>
          <p:spPr bwMode="auto">
            <a:xfrm rot="5400000">
              <a:off x="7410538" y="5239122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80" name="Rechteck 179"/>
            <p:cNvSpPr/>
            <p:nvPr/>
          </p:nvSpPr>
          <p:spPr bwMode="auto">
            <a:xfrm rot="5400000">
              <a:off x="7410538" y="5039658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81" name="Rechteck 180"/>
            <p:cNvSpPr/>
            <p:nvPr/>
          </p:nvSpPr>
          <p:spPr bwMode="auto">
            <a:xfrm rot="5400000">
              <a:off x="7414104" y="5438586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82" name="Rechteck 181"/>
            <p:cNvSpPr/>
            <p:nvPr/>
          </p:nvSpPr>
          <p:spPr bwMode="auto">
            <a:xfrm rot="5400000">
              <a:off x="7229562" y="5039658"/>
              <a:ext cx="144000" cy="144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83" name="Rechteck 182"/>
            <p:cNvSpPr/>
            <p:nvPr/>
          </p:nvSpPr>
          <p:spPr bwMode="auto">
            <a:xfrm rot="5400000">
              <a:off x="7048586" y="5039658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cxnSp>
          <p:nvCxnSpPr>
            <p:cNvPr id="185" name="Form 18"/>
            <p:cNvCxnSpPr>
              <a:stCxn id="59" idx="2"/>
              <a:endCxn id="182" idx="1"/>
            </p:cNvCxnSpPr>
            <p:nvPr/>
          </p:nvCxnSpPr>
          <p:spPr bwMode="auto">
            <a:xfrm rot="5400000">
              <a:off x="7253702" y="4924668"/>
              <a:ext cx="162850" cy="6713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6" name="Gerade Verbindung 195"/>
            <p:cNvCxnSpPr>
              <a:stCxn id="183" idx="3"/>
              <a:endCxn id="184" idx="3"/>
            </p:cNvCxnSpPr>
            <p:nvPr/>
          </p:nvCxnSpPr>
          <p:spPr bwMode="auto">
            <a:xfrm rot="5400000">
              <a:off x="7020854" y="5283390"/>
              <a:ext cx="199464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Rechteck 183"/>
            <p:cNvSpPr/>
            <p:nvPr/>
          </p:nvSpPr>
          <p:spPr bwMode="auto">
            <a:xfrm rot="5400000">
              <a:off x="7048586" y="5239122"/>
              <a:ext cx="144000" cy="14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59" name="Rechteck 58"/>
            <p:cNvSpPr/>
            <p:nvPr/>
          </p:nvSpPr>
          <p:spPr bwMode="auto">
            <a:xfrm>
              <a:off x="6906201" y="4695832"/>
              <a:ext cx="924982" cy="18097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h(x)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Motivation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Prerequisites</a:t>
            </a:r>
          </a:p>
          <a:p>
            <a:pPr marL="857250" lvl="1" indent="-457200"/>
            <a:r>
              <a:rPr lang="en-US" dirty="0" smtClean="0">
                <a:solidFill>
                  <a:srgbClr val="FF0000"/>
                </a:solidFill>
              </a:rPr>
              <a:t>Binary search</a:t>
            </a:r>
          </a:p>
          <a:p>
            <a:pPr marL="857250" lvl="1" indent="-457200"/>
            <a:r>
              <a:rPr lang="en-US" dirty="0" err="1" smtClean="0">
                <a:solidFill>
                  <a:srgbClr val="FF0000"/>
                </a:solidFill>
              </a:rPr>
              <a:t>SIMDized</a:t>
            </a:r>
            <a:r>
              <a:rPr lang="en-US" dirty="0" smtClean="0">
                <a:solidFill>
                  <a:srgbClr val="FF0000"/>
                </a:solidFill>
              </a:rPr>
              <a:t> Binary Search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k-</a:t>
            </a:r>
            <a:r>
              <a:rPr lang="en-US" dirty="0" err="1" smtClean="0"/>
              <a:t>Ary</a:t>
            </a:r>
            <a:r>
              <a:rPr lang="en-US" dirty="0" smtClean="0"/>
              <a:t> Search</a:t>
            </a:r>
          </a:p>
          <a:p>
            <a:pPr marL="914400" lvl="1" indent="-457200"/>
            <a:r>
              <a:rPr lang="en-US" dirty="0" smtClean="0"/>
              <a:t>Sorted Array</a:t>
            </a:r>
          </a:p>
          <a:p>
            <a:pPr marL="914400" lvl="1" indent="-457200"/>
            <a:r>
              <a:rPr lang="en-US" dirty="0" err="1" smtClean="0"/>
              <a:t>Linearized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Tree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Experiments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Divide the search space in each iteration into two partitions</a:t>
            </a:r>
          </a:p>
          <a:p>
            <a:pPr lvl="1"/>
            <a:r>
              <a:rPr lang="en-US" dirty="0" smtClean="0"/>
              <a:t>Reduce the search space to one of the partitions</a:t>
            </a:r>
          </a:p>
          <a:p>
            <a:r>
              <a:rPr lang="en-US" dirty="0" smtClean="0"/>
              <a:t>Example </a:t>
            </a:r>
          </a:p>
          <a:p>
            <a:pPr lvl="1"/>
            <a:r>
              <a:rPr lang="en-US" dirty="0" smtClean="0"/>
              <a:t>Successful search for key 4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Worst-case iterations = </a:t>
            </a:r>
            <a:r>
              <a:rPr lang="en-US" dirty="0" smtClean="0">
                <a:latin typeface="Calibri"/>
                <a:sym typeface="Symbol"/>
              </a:rPr>
              <a:t></a:t>
            </a:r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(N+1)</a:t>
            </a:r>
            <a:r>
              <a:rPr lang="en-US" dirty="0" smtClean="0">
                <a:latin typeface="Calibri"/>
                <a:sym typeface="Symbol"/>
              </a:rPr>
              <a:t>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No usage of modern CPU instruction sets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207" name="Fußzeilenplatzhalter 20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208" name="Foliennummernplatzhalter 20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Binary search on a sorted array</a:t>
            </a:r>
            <a:endParaRPr lang="en-US" dirty="0"/>
          </a:p>
        </p:txBody>
      </p:sp>
      <p:grpSp>
        <p:nvGrpSpPr>
          <p:cNvPr id="170" name="search_array"/>
          <p:cNvGrpSpPr/>
          <p:nvPr/>
        </p:nvGrpSpPr>
        <p:grpSpPr>
          <a:xfrm>
            <a:off x="1080000" y="2886072"/>
            <a:ext cx="7200000" cy="288000"/>
            <a:chOff x="360000" y="2705096"/>
            <a:chExt cx="8422200" cy="360000"/>
          </a:xfrm>
        </p:grpSpPr>
        <p:sp>
          <p:nvSpPr>
            <p:cNvPr id="172" name="Rechteck 171"/>
            <p:cNvSpPr/>
            <p:nvPr/>
          </p:nvSpPr>
          <p:spPr bwMode="auto">
            <a:xfrm>
              <a:off x="36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177" name="Rechteck 176"/>
            <p:cNvSpPr/>
            <p:nvPr/>
          </p:nvSpPr>
          <p:spPr bwMode="auto">
            <a:xfrm>
              <a:off x="68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178" name="Rechteck 177"/>
            <p:cNvSpPr/>
            <p:nvPr/>
          </p:nvSpPr>
          <p:spPr bwMode="auto">
            <a:xfrm>
              <a:off x="100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179" name="Rechteck 178"/>
            <p:cNvSpPr/>
            <p:nvPr/>
          </p:nvSpPr>
          <p:spPr bwMode="auto">
            <a:xfrm>
              <a:off x="133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180" name="Rechteck 179"/>
            <p:cNvSpPr/>
            <p:nvPr/>
          </p:nvSpPr>
          <p:spPr bwMode="auto">
            <a:xfrm>
              <a:off x="165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181" name="Rechteck 180"/>
            <p:cNvSpPr/>
            <p:nvPr/>
          </p:nvSpPr>
          <p:spPr bwMode="auto">
            <a:xfrm>
              <a:off x="198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182" name="Rechteck 181"/>
            <p:cNvSpPr/>
            <p:nvPr/>
          </p:nvSpPr>
          <p:spPr bwMode="auto">
            <a:xfrm>
              <a:off x="230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183" name="Rechteck 182"/>
            <p:cNvSpPr/>
            <p:nvPr/>
          </p:nvSpPr>
          <p:spPr bwMode="auto">
            <a:xfrm>
              <a:off x="262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184" name="Rechteck 183"/>
            <p:cNvSpPr/>
            <p:nvPr/>
          </p:nvSpPr>
          <p:spPr bwMode="auto">
            <a:xfrm>
              <a:off x="295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185" name="Rechteck 184"/>
            <p:cNvSpPr/>
            <p:nvPr/>
          </p:nvSpPr>
          <p:spPr bwMode="auto">
            <a:xfrm>
              <a:off x="327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86" name="Rechteck 185"/>
            <p:cNvSpPr/>
            <p:nvPr/>
          </p:nvSpPr>
          <p:spPr bwMode="auto">
            <a:xfrm>
              <a:off x="360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87" name="Rechteck 186"/>
            <p:cNvSpPr/>
            <p:nvPr/>
          </p:nvSpPr>
          <p:spPr bwMode="auto">
            <a:xfrm>
              <a:off x="392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188" name="Rechteck 187"/>
            <p:cNvSpPr/>
            <p:nvPr/>
          </p:nvSpPr>
          <p:spPr bwMode="auto">
            <a:xfrm>
              <a:off x="424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189" name="Rechteck 188"/>
            <p:cNvSpPr/>
            <p:nvPr/>
          </p:nvSpPr>
          <p:spPr bwMode="auto">
            <a:xfrm>
              <a:off x="457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190" name="Rechteck 189"/>
            <p:cNvSpPr/>
            <p:nvPr/>
          </p:nvSpPr>
          <p:spPr bwMode="auto">
            <a:xfrm>
              <a:off x="489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191" name="Rechteck 190"/>
            <p:cNvSpPr/>
            <p:nvPr/>
          </p:nvSpPr>
          <p:spPr bwMode="auto">
            <a:xfrm>
              <a:off x="522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192" name="Rechteck 191"/>
            <p:cNvSpPr/>
            <p:nvPr/>
          </p:nvSpPr>
          <p:spPr bwMode="auto">
            <a:xfrm>
              <a:off x="554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193" name="Rechteck 192"/>
            <p:cNvSpPr/>
            <p:nvPr/>
          </p:nvSpPr>
          <p:spPr bwMode="auto">
            <a:xfrm>
              <a:off x="586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194" name="Rechteck 193"/>
            <p:cNvSpPr/>
            <p:nvPr/>
          </p:nvSpPr>
          <p:spPr bwMode="auto">
            <a:xfrm>
              <a:off x="619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195" name="Rechteck 194"/>
            <p:cNvSpPr/>
            <p:nvPr/>
          </p:nvSpPr>
          <p:spPr bwMode="auto">
            <a:xfrm>
              <a:off x="651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196" name="Rechteck 195"/>
            <p:cNvSpPr/>
            <p:nvPr/>
          </p:nvSpPr>
          <p:spPr bwMode="auto">
            <a:xfrm>
              <a:off x="684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197" name="Rechteck 196"/>
            <p:cNvSpPr/>
            <p:nvPr/>
          </p:nvSpPr>
          <p:spPr bwMode="auto">
            <a:xfrm>
              <a:off x="716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98" name="Rechteck 197"/>
            <p:cNvSpPr/>
            <p:nvPr/>
          </p:nvSpPr>
          <p:spPr bwMode="auto">
            <a:xfrm>
              <a:off x="748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199" name="Rechteck 198"/>
            <p:cNvSpPr/>
            <p:nvPr/>
          </p:nvSpPr>
          <p:spPr bwMode="auto">
            <a:xfrm>
              <a:off x="781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200" name="Rechteck 199"/>
            <p:cNvSpPr/>
            <p:nvPr/>
          </p:nvSpPr>
          <p:spPr bwMode="auto">
            <a:xfrm>
              <a:off x="813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201" name="Rechteck 200"/>
            <p:cNvSpPr/>
            <p:nvPr/>
          </p:nvSpPr>
          <p:spPr bwMode="auto">
            <a:xfrm>
              <a:off x="84582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</p:grpSp>
      <p:sp>
        <p:nvSpPr>
          <p:cNvPr id="169" name="Hit4"/>
          <p:cNvSpPr txBox="1"/>
          <p:nvPr/>
        </p:nvSpPr>
        <p:spPr>
          <a:xfrm>
            <a:off x="1334624" y="3182779"/>
            <a:ext cx="341760" cy="2462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Hit</a:t>
            </a:r>
            <a:endParaRPr lang="en-US" dirty="0"/>
          </a:p>
        </p:txBody>
      </p:sp>
      <p:grpSp>
        <p:nvGrpSpPr>
          <p:cNvPr id="202" name="Iteration1"/>
          <p:cNvGrpSpPr/>
          <p:nvPr/>
        </p:nvGrpSpPr>
        <p:grpSpPr>
          <a:xfrm>
            <a:off x="1080000" y="2886072"/>
            <a:ext cx="7200000" cy="288000"/>
            <a:chOff x="1080000" y="5041248"/>
            <a:chExt cx="7200000" cy="288000"/>
          </a:xfrm>
        </p:grpSpPr>
        <p:sp>
          <p:nvSpPr>
            <p:cNvPr id="35" name="Rechteck 34"/>
            <p:cNvSpPr/>
            <p:nvPr/>
          </p:nvSpPr>
          <p:spPr bwMode="auto">
            <a:xfrm>
              <a:off x="1080000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36" name="Rechteck 35"/>
            <p:cNvSpPr/>
            <p:nvPr/>
          </p:nvSpPr>
          <p:spPr bwMode="auto">
            <a:xfrm>
              <a:off x="1356982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37" name="Rechteck 36"/>
            <p:cNvSpPr/>
            <p:nvPr/>
          </p:nvSpPr>
          <p:spPr bwMode="auto">
            <a:xfrm>
              <a:off x="1633965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38" name="Rechteck 37"/>
            <p:cNvSpPr/>
            <p:nvPr/>
          </p:nvSpPr>
          <p:spPr bwMode="auto">
            <a:xfrm>
              <a:off x="1910947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39" name="Rechteck 38"/>
            <p:cNvSpPr/>
            <p:nvPr/>
          </p:nvSpPr>
          <p:spPr bwMode="auto">
            <a:xfrm>
              <a:off x="2187929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40" name="Rechteck 39"/>
            <p:cNvSpPr/>
            <p:nvPr/>
          </p:nvSpPr>
          <p:spPr bwMode="auto">
            <a:xfrm>
              <a:off x="2464911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41" name="Rechteck 40"/>
            <p:cNvSpPr/>
            <p:nvPr/>
          </p:nvSpPr>
          <p:spPr bwMode="auto">
            <a:xfrm>
              <a:off x="2741894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42" name="Rechteck 41"/>
            <p:cNvSpPr/>
            <p:nvPr/>
          </p:nvSpPr>
          <p:spPr bwMode="auto">
            <a:xfrm>
              <a:off x="3018876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43" name="Rechteck 42"/>
            <p:cNvSpPr/>
            <p:nvPr/>
          </p:nvSpPr>
          <p:spPr bwMode="auto">
            <a:xfrm>
              <a:off x="3295858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4" name="Rechteck 43"/>
            <p:cNvSpPr/>
            <p:nvPr/>
          </p:nvSpPr>
          <p:spPr bwMode="auto">
            <a:xfrm>
              <a:off x="3572840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5" name="Rechteck 44"/>
            <p:cNvSpPr/>
            <p:nvPr/>
          </p:nvSpPr>
          <p:spPr bwMode="auto">
            <a:xfrm>
              <a:off x="3849823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6" name="Rechteck 45"/>
            <p:cNvSpPr/>
            <p:nvPr/>
          </p:nvSpPr>
          <p:spPr bwMode="auto">
            <a:xfrm>
              <a:off x="4126805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47" name="Rechteck 46"/>
            <p:cNvSpPr/>
            <p:nvPr/>
          </p:nvSpPr>
          <p:spPr bwMode="auto">
            <a:xfrm>
              <a:off x="4403787" y="5041248"/>
              <a:ext cx="276982" cy="288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48" name="Rechteck 47"/>
            <p:cNvSpPr/>
            <p:nvPr/>
          </p:nvSpPr>
          <p:spPr bwMode="auto">
            <a:xfrm>
              <a:off x="4680769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49" name="Rechteck 48"/>
            <p:cNvSpPr/>
            <p:nvPr/>
          </p:nvSpPr>
          <p:spPr bwMode="auto">
            <a:xfrm>
              <a:off x="4957752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50" name="Rechteck 49"/>
            <p:cNvSpPr/>
            <p:nvPr/>
          </p:nvSpPr>
          <p:spPr bwMode="auto">
            <a:xfrm>
              <a:off x="5234734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51" name="Rechteck 50"/>
            <p:cNvSpPr/>
            <p:nvPr/>
          </p:nvSpPr>
          <p:spPr bwMode="auto">
            <a:xfrm>
              <a:off x="5511716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52" name="Rechteck 51"/>
            <p:cNvSpPr/>
            <p:nvPr/>
          </p:nvSpPr>
          <p:spPr bwMode="auto">
            <a:xfrm>
              <a:off x="5788698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53" name="Rechteck 52"/>
            <p:cNvSpPr/>
            <p:nvPr/>
          </p:nvSpPr>
          <p:spPr bwMode="auto">
            <a:xfrm>
              <a:off x="6065681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54" name="Rechteck 53"/>
            <p:cNvSpPr/>
            <p:nvPr/>
          </p:nvSpPr>
          <p:spPr bwMode="auto">
            <a:xfrm>
              <a:off x="6342663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55" name="Rechteck 54"/>
            <p:cNvSpPr/>
            <p:nvPr/>
          </p:nvSpPr>
          <p:spPr bwMode="auto">
            <a:xfrm>
              <a:off x="6619645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56" name="Rechteck 55"/>
            <p:cNvSpPr/>
            <p:nvPr/>
          </p:nvSpPr>
          <p:spPr bwMode="auto">
            <a:xfrm>
              <a:off x="6896627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57" name="Rechteck 56"/>
            <p:cNvSpPr/>
            <p:nvPr/>
          </p:nvSpPr>
          <p:spPr bwMode="auto">
            <a:xfrm>
              <a:off x="7173610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58" name="Rechteck 57"/>
            <p:cNvSpPr/>
            <p:nvPr/>
          </p:nvSpPr>
          <p:spPr bwMode="auto">
            <a:xfrm>
              <a:off x="7450592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59" name="Rechteck 58"/>
            <p:cNvSpPr/>
            <p:nvPr/>
          </p:nvSpPr>
          <p:spPr bwMode="auto">
            <a:xfrm>
              <a:off x="7727574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60" name="Rechteck 59"/>
            <p:cNvSpPr/>
            <p:nvPr/>
          </p:nvSpPr>
          <p:spPr bwMode="auto">
            <a:xfrm>
              <a:off x="8003018" y="5041248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171" name="Rechteck 170"/>
            <p:cNvSpPr/>
            <p:nvPr/>
          </p:nvSpPr>
          <p:spPr bwMode="auto">
            <a:xfrm>
              <a:off x="1080000" y="5041248"/>
              <a:ext cx="7200000" cy="288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203" name="Iteration2"/>
          <p:cNvGrpSpPr/>
          <p:nvPr/>
        </p:nvGrpSpPr>
        <p:grpSpPr>
          <a:xfrm>
            <a:off x="1080000" y="2886072"/>
            <a:ext cx="7200000" cy="288000"/>
            <a:chOff x="1080000" y="4407832"/>
            <a:chExt cx="7200000" cy="288000"/>
          </a:xfrm>
        </p:grpSpPr>
        <p:sp>
          <p:nvSpPr>
            <p:cNvPr id="62" name="Rechteck 61"/>
            <p:cNvSpPr/>
            <p:nvPr/>
          </p:nvSpPr>
          <p:spPr bwMode="auto">
            <a:xfrm>
              <a:off x="1080000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63" name="Rechteck 62"/>
            <p:cNvSpPr/>
            <p:nvPr/>
          </p:nvSpPr>
          <p:spPr bwMode="auto">
            <a:xfrm>
              <a:off x="1356982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64" name="Rechteck 63"/>
            <p:cNvSpPr/>
            <p:nvPr/>
          </p:nvSpPr>
          <p:spPr bwMode="auto">
            <a:xfrm>
              <a:off x="1633965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65" name="Rechteck 64"/>
            <p:cNvSpPr/>
            <p:nvPr/>
          </p:nvSpPr>
          <p:spPr bwMode="auto">
            <a:xfrm>
              <a:off x="1910947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66" name="Rechteck 65"/>
            <p:cNvSpPr/>
            <p:nvPr/>
          </p:nvSpPr>
          <p:spPr bwMode="auto">
            <a:xfrm>
              <a:off x="2187929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67" name="Rechteck 66"/>
            <p:cNvSpPr/>
            <p:nvPr/>
          </p:nvSpPr>
          <p:spPr bwMode="auto">
            <a:xfrm>
              <a:off x="2464911" y="4407832"/>
              <a:ext cx="276982" cy="288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68" name="Rechteck 67"/>
            <p:cNvSpPr/>
            <p:nvPr/>
          </p:nvSpPr>
          <p:spPr bwMode="auto">
            <a:xfrm>
              <a:off x="2741894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69" name="Rechteck 68"/>
            <p:cNvSpPr/>
            <p:nvPr/>
          </p:nvSpPr>
          <p:spPr bwMode="auto">
            <a:xfrm>
              <a:off x="3018876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70" name="Rechteck 69"/>
            <p:cNvSpPr/>
            <p:nvPr/>
          </p:nvSpPr>
          <p:spPr bwMode="auto">
            <a:xfrm>
              <a:off x="3295858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71" name="Rechteck 70"/>
            <p:cNvSpPr/>
            <p:nvPr/>
          </p:nvSpPr>
          <p:spPr bwMode="auto">
            <a:xfrm>
              <a:off x="3572840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72" name="Rechteck 71"/>
            <p:cNvSpPr/>
            <p:nvPr/>
          </p:nvSpPr>
          <p:spPr bwMode="auto">
            <a:xfrm>
              <a:off x="3849823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73" name="Rechteck 72"/>
            <p:cNvSpPr/>
            <p:nvPr/>
          </p:nvSpPr>
          <p:spPr bwMode="auto">
            <a:xfrm>
              <a:off x="4126805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74" name="Rechteck 73"/>
            <p:cNvSpPr/>
            <p:nvPr/>
          </p:nvSpPr>
          <p:spPr bwMode="auto">
            <a:xfrm>
              <a:off x="4403787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75" name="Rechteck 74"/>
            <p:cNvSpPr/>
            <p:nvPr/>
          </p:nvSpPr>
          <p:spPr bwMode="auto">
            <a:xfrm>
              <a:off x="4680769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76" name="Rechteck 75"/>
            <p:cNvSpPr/>
            <p:nvPr/>
          </p:nvSpPr>
          <p:spPr bwMode="auto">
            <a:xfrm>
              <a:off x="4957752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77" name="Rechteck 76"/>
            <p:cNvSpPr/>
            <p:nvPr/>
          </p:nvSpPr>
          <p:spPr bwMode="auto">
            <a:xfrm>
              <a:off x="5234734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78" name="Rechteck 77"/>
            <p:cNvSpPr/>
            <p:nvPr/>
          </p:nvSpPr>
          <p:spPr bwMode="auto">
            <a:xfrm>
              <a:off x="5511716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79" name="Rechteck 78"/>
            <p:cNvSpPr/>
            <p:nvPr/>
          </p:nvSpPr>
          <p:spPr bwMode="auto">
            <a:xfrm>
              <a:off x="5788698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80" name="Rechteck 79"/>
            <p:cNvSpPr/>
            <p:nvPr/>
          </p:nvSpPr>
          <p:spPr bwMode="auto">
            <a:xfrm>
              <a:off x="6065681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81" name="Rechteck 80"/>
            <p:cNvSpPr/>
            <p:nvPr/>
          </p:nvSpPr>
          <p:spPr bwMode="auto">
            <a:xfrm>
              <a:off x="6342663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82" name="Rechteck 81"/>
            <p:cNvSpPr/>
            <p:nvPr/>
          </p:nvSpPr>
          <p:spPr bwMode="auto">
            <a:xfrm>
              <a:off x="6619645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83" name="Rechteck 82"/>
            <p:cNvSpPr/>
            <p:nvPr/>
          </p:nvSpPr>
          <p:spPr bwMode="auto">
            <a:xfrm>
              <a:off x="6896627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84" name="Rechteck 83"/>
            <p:cNvSpPr/>
            <p:nvPr/>
          </p:nvSpPr>
          <p:spPr bwMode="auto">
            <a:xfrm>
              <a:off x="7173610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85" name="Rechteck 84"/>
            <p:cNvSpPr/>
            <p:nvPr/>
          </p:nvSpPr>
          <p:spPr bwMode="auto">
            <a:xfrm>
              <a:off x="7450592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86" name="Rechteck 85"/>
            <p:cNvSpPr/>
            <p:nvPr/>
          </p:nvSpPr>
          <p:spPr bwMode="auto">
            <a:xfrm>
              <a:off x="7727574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87" name="Rechteck 86"/>
            <p:cNvSpPr/>
            <p:nvPr/>
          </p:nvSpPr>
          <p:spPr bwMode="auto">
            <a:xfrm>
              <a:off x="8003018" y="44078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173" name="Rechteck 172"/>
            <p:cNvSpPr/>
            <p:nvPr/>
          </p:nvSpPr>
          <p:spPr bwMode="auto">
            <a:xfrm>
              <a:off x="1082008" y="4407832"/>
              <a:ext cx="3321779" cy="288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204" name="Iteration3"/>
          <p:cNvGrpSpPr/>
          <p:nvPr/>
        </p:nvGrpSpPr>
        <p:grpSpPr>
          <a:xfrm>
            <a:off x="1080000" y="2886072"/>
            <a:ext cx="7200000" cy="288000"/>
            <a:chOff x="1080000" y="3412464"/>
            <a:chExt cx="7200000" cy="288000"/>
          </a:xfrm>
        </p:grpSpPr>
        <p:sp>
          <p:nvSpPr>
            <p:cNvPr id="89" name="Rechteck 88"/>
            <p:cNvSpPr/>
            <p:nvPr/>
          </p:nvSpPr>
          <p:spPr bwMode="auto">
            <a:xfrm>
              <a:off x="1080000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90" name="Rechteck 89"/>
            <p:cNvSpPr/>
            <p:nvPr/>
          </p:nvSpPr>
          <p:spPr bwMode="auto">
            <a:xfrm>
              <a:off x="1356982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91" name="Rechteck 90"/>
            <p:cNvSpPr/>
            <p:nvPr/>
          </p:nvSpPr>
          <p:spPr bwMode="auto">
            <a:xfrm>
              <a:off x="1633965" y="3412464"/>
              <a:ext cx="276982" cy="288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92" name="Rechteck 91"/>
            <p:cNvSpPr/>
            <p:nvPr/>
          </p:nvSpPr>
          <p:spPr bwMode="auto">
            <a:xfrm>
              <a:off x="1910947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93" name="Rechteck 92"/>
            <p:cNvSpPr/>
            <p:nvPr/>
          </p:nvSpPr>
          <p:spPr bwMode="auto">
            <a:xfrm>
              <a:off x="2187929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94" name="Rechteck 93"/>
            <p:cNvSpPr/>
            <p:nvPr/>
          </p:nvSpPr>
          <p:spPr bwMode="auto">
            <a:xfrm>
              <a:off x="2464911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95" name="Rechteck 94"/>
            <p:cNvSpPr/>
            <p:nvPr/>
          </p:nvSpPr>
          <p:spPr bwMode="auto">
            <a:xfrm>
              <a:off x="2741894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96" name="Rechteck 95"/>
            <p:cNvSpPr/>
            <p:nvPr/>
          </p:nvSpPr>
          <p:spPr bwMode="auto">
            <a:xfrm>
              <a:off x="3018876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97" name="Rechteck 96"/>
            <p:cNvSpPr/>
            <p:nvPr/>
          </p:nvSpPr>
          <p:spPr bwMode="auto">
            <a:xfrm>
              <a:off x="3295858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98" name="Rechteck 97"/>
            <p:cNvSpPr/>
            <p:nvPr/>
          </p:nvSpPr>
          <p:spPr bwMode="auto">
            <a:xfrm>
              <a:off x="3572840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99" name="Rechteck 98"/>
            <p:cNvSpPr/>
            <p:nvPr/>
          </p:nvSpPr>
          <p:spPr bwMode="auto">
            <a:xfrm>
              <a:off x="3849823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00" name="Rechteck 99"/>
            <p:cNvSpPr/>
            <p:nvPr/>
          </p:nvSpPr>
          <p:spPr bwMode="auto">
            <a:xfrm>
              <a:off x="4126805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101" name="Rechteck 100"/>
            <p:cNvSpPr/>
            <p:nvPr/>
          </p:nvSpPr>
          <p:spPr bwMode="auto">
            <a:xfrm>
              <a:off x="4403787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102" name="Rechteck 101"/>
            <p:cNvSpPr/>
            <p:nvPr/>
          </p:nvSpPr>
          <p:spPr bwMode="auto">
            <a:xfrm>
              <a:off x="4680769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103" name="Rechteck 102"/>
            <p:cNvSpPr/>
            <p:nvPr/>
          </p:nvSpPr>
          <p:spPr bwMode="auto">
            <a:xfrm>
              <a:off x="4957752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104" name="Rechteck 103"/>
            <p:cNvSpPr/>
            <p:nvPr/>
          </p:nvSpPr>
          <p:spPr bwMode="auto">
            <a:xfrm>
              <a:off x="5234734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105" name="Rechteck 104"/>
            <p:cNvSpPr/>
            <p:nvPr/>
          </p:nvSpPr>
          <p:spPr bwMode="auto">
            <a:xfrm>
              <a:off x="5511716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106" name="Rechteck 105"/>
            <p:cNvSpPr/>
            <p:nvPr/>
          </p:nvSpPr>
          <p:spPr bwMode="auto">
            <a:xfrm>
              <a:off x="5788698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107" name="Rechteck 106"/>
            <p:cNvSpPr/>
            <p:nvPr/>
          </p:nvSpPr>
          <p:spPr bwMode="auto">
            <a:xfrm>
              <a:off x="6065681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108" name="Rechteck 107"/>
            <p:cNvSpPr/>
            <p:nvPr/>
          </p:nvSpPr>
          <p:spPr bwMode="auto">
            <a:xfrm>
              <a:off x="6342663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109" name="Rechteck 108"/>
            <p:cNvSpPr/>
            <p:nvPr/>
          </p:nvSpPr>
          <p:spPr bwMode="auto">
            <a:xfrm>
              <a:off x="6619645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110" name="Rechteck 109"/>
            <p:cNvSpPr/>
            <p:nvPr/>
          </p:nvSpPr>
          <p:spPr bwMode="auto">
            <a:xfrm>
              <a:off x="6896627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11" name="Rechteck 110"/>
            <p:cNvSpPr/>
            <p:nvPr/>
          </p:nvSpPr>
          <p:spPr bwMode="auto">
            <a:xfrm>
              <a:off x="7173610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112" name="Rechteck 111"/>
            <p:cNvSpPr/>
            <p:nvPr/>
          </p:nvSpPr>
          <p:spPr bwMode="auto">
            <a:xfrm>
              <a:off x="7450592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113" name="Rechteck 112"/>
            <p:cNvSpPr/>
            <p:nvPr/>
          </p:nvSpPr>
          <p:spPr bwMode="auto">
            <a:xfrm>
              <a:off x="7727574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114" name="Rechteck 113"/>
            <p:cNvSpPr/>
            <p:nvPr/>
          </p:nvSpPr>
          <p:spPr bwMode="auto">
            <a:xfrm>
              <a:off x="8003018" y="3412464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174" name="Rechteck 173"/>
            <p:cNvSpPr/>
            <p:nvPr/>
          </p:nvSpPr>
          <p:spPr bwMode="auto">
            <a:xfrm>
              <a:off x="1080000" y="3412464"/>
              <a:ext cx="1410776" cy="288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205" name="Iteration4"/>
          <p:cNvGrpSpPr/>
          <p:nvPr/>
        </p:nvGrpSpPr>
        <p:grpSpPr>
          <a:xfrm>
            <a:off x="1080000" y="2886072"/>
            <a:ext cx="7200000" cy="288000"/>
            <a:chOff x="1080000" y="2886072"/>
            <a:chExt cx="7200000" cy="288000"/>
          </a:xfrm>
        </p:grpSpPr>
        <p:sp>
          <p:nvSpPr>
            <p:cNvPr id="116" name="Rechteck 115"/>
            <p:cNvSpPr/>
            <p:nvPr/>
          </p:nvSpPr>
          <p:spPr bwMode="auto">
            <a:xfrm>
              <a:off x="1080000" y="2886072"/>
              <a:ext cx="276982" cy="288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117" name="Rechteck 116"/>
            <p:cNvSpPr/>
            <p:nvPr/>
          </p:nvSpPr>
          <p:spPr bwMode="auto">
            <a:xfrm>
              <a:off x="1356982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118" name="Rechteck 117"/>
            <p:cNvSpPr/>
            <p:nvPr/>
          </p:nvSpPr>
          <p:spPr bwMode="auto">
            <a:xfrm>
              <a:off x="1633965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119" name="Rechteck 118"/>
            <p:cNvSpPr/>
            <p:nvPr/>
          </p:nvSpPr>
          <p:spPr bwMode="auto">
            <a:xfrm>
              <a:off x="1910947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120" name="Rechteck 119"/>
            <p:cNvSpPr/>
            <p:nvPr/>
          </p:nvSpPr>
          <p:spPr bwMode="auto">
            <a:xfrm>
              <a:off x="2187929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121" name="Rechteck 120"/>
            <p:cNvSpPr/>
            <p:nvPr/>
          </p:nvSpPr>
          <p:spPr bwMode="auto">
            <a:xfrm>
              <a:off x="2464911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122" name="Rechteck 121"/>
            <p:cNvSpPr/>
            <p:nvPr/>
          </p:nvSpPr>
          <p:spPr bwMode="auto">
            <a:xfrm>
              <a:off x="2741894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123" name="Rechteck 122"/>
            <p:cNvSpPr/>
            <p:nvPr/>
          </p:nvSpPr>
          <p:spPr bwMode="auto">
            <a:xfrm>
              <a:off x="3018876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124" name="Rechteck 123"/>
            <p:cNvSpPr/>
            <p:nvPr/>
          </p:nvSpPr>
          <p:spPr bwMode="auto">
            <a:xfrm>
              <a:off x="3295858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125" name="Rechteck 124"/>
            <p:cNvSpPr/>
            <p:nvPr/>
          </p:nvSpPr>
          <p:spPr bwMode="auto">
            <a:xfrm>
              <a:off x="3572840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26" name="Rechteck 125"/>
            <p:cNvSpPr/>
            <p:nvPr/>
          </p:nvSpPr>
          <p:spPr bwMode="auto">
            <a:xfrm>
              <a:off x="3849823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27" name="Rechteck 126"/>
            <p:cNvSpPr/>
            <p:nvPr/>
          </p:nvSpPr>
          <p:spPr bwMode="auto">
            <a:xfrm>
              <a:off x="4126805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128" name="Rechteck 127"/>
            <p:cNvSpPr/>
            <p:nvPr/>
          </p:nvSpPr>
          <p:spPr bwMode="auto">
            <a:xfrm>
              <a:off x="4403787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129" name="Rechteck 128"/>
            <p:cNvSpPr/>
            <p:nvPr/>
          </p:nvSpPr>
          <p:spPr bwMode="auto">
            <a:xfrm>
              <a:off x="4680769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130" name="Rechteck 129"/>
            <p:cNvSpPr/>
            <p:nvPr/>
          </p:nvSpPr>
          <p:spPr bwMode="auto">
            <a:xfrm>
              <a:off x="4957752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131" name="Rechteck 130"/>
            <p:cNvSpPr/>
            <p:nvPr/>
          </p:nvSpPr>
          <p:spPr bwMode="auto">
            <a:xfrm>
              <a:off x="5234734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132" name="Rechteck 131"/>
            <p:cNvSpPr/>
            <p:nvPr/>
          </p:nvSpPr>
          <p:spPr bwMode="auto">
            <a:xfrm>
              <a:off x="5511716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133" name="Rechteck 132"/>
            <p:cNvSpPr/>
            <p:nvPr/>
          </p:nvSpPr>
          <p:spPr bwMode="auto">
            <a:xfrm>
              <a:off x="5788698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134" name="Rechteck 133"/>
            <p:cNvSpPr/>
            <p:nvPr/>
          </p:nvSpPr>
          <p:spPr bwMode="auto">
            <a:xfrm>
              <a:off x="6065681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135" name="Rechteck 134"/>
            <p:cNvSpPr/>
            <p:nvPr/>
          </p:nvSpPr>
          <p:spPr bwMode="auto">
            <a:xfrm>
              <a:off x="6342663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136" name="Rechteck 135"/>
            <p:cNvSpPr/>
            <p:nvPr/>
          </p:nvSpPr>
          <p:spPr bwMode="auto">
            <a:xfrm>
              <a:off x="6619645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137" name="Rechteck 136"/>
            <p:cNvSpPr/>
            <p:nvPr/>
          </p:nvSpPr>
          <p:spPr bwMode="auto">
            <a:xfrm>
              <a:off x="6896627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38" name="Rechteck 137"/>
            <p:cNvSpPr/>
            <p:nvPr/>
          </p:nvSpPr>
          <p:spPr bwMode="auto">
            <a:xfrm>
              <a:off x="7173610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139" name="Rechteck 138"/>
            <p:cNvSpPr/>
            <p:nvPr/>
          </p:nvSpPr>
          <p:spPr bwMode="auto">
            <a:xfrm>
              <a:off x="7450592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140" name="Rechteck 139"/>
            <p:cNvSpPr/>
            <p:nvPr/>
          </p:nvSpPr>
          <p:spPr bwMode="auto">
            <a:xfrm>
              <a:off x="7727574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141" name="Rechteck 140"/>
            <p:cNvSpPr/>
            <p:nvPr/>
          </p:nvSpPr>
          <p:spPr bwMode="auto">
            <a:xfrm>
              <a:off x="8003018" y="288607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175" name="Rechteck 174"/>
            <p:cNvSpPr/>
            <p:nvPr/>
          </p:nvSpPr>
          <p:spPr bwMode="auto">
            <a:xfrm>
              <a:off x="1082008" y="2886072"/>
              <a:ext cx="551956" cy="288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206" name="Iteration5"/>
          <p:cNvGrpSpPr/>
          <p:nvPr/>
        </p:nvGrpSpPr>
        <p:grpSpPr>
          <a:xfrm>
            <a:off x="1080000" y="2886072"/>
            <a:ext cx="7200000" cy="288000"/>
            <a:chOff x="1080000" y="2433632"/>
            <a:chExt cx="7200000" cy="288000"/>
          </a:xfrm>
        </p:grpSpPr>
        <p:sp>
          <p:nvSpPr>
            <p:cNvPr id="143" name="Rechteck 142"/>
            <p:cNvSpPr/>
            <p:nvPr/>
          </p:nvSpPr>
          <p:spPr bwMode="auto">
            <a:xfrm>
              <a:off x="1080000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144" name="Rechteck 143"/>
            <p:cNvSpPr/>
            <p:nvPr/>
          </p:nvSpPr>
          <p:spPr bwMode="auto">
            <a:xfrm>
              <a:off x="1356982" y="2433632"/>
              <a:ext cx="276982" cy="288000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145" name="Rechteck 144"/>
            <p:cNvSpPr/>
            <p:nvPr/>
          </p:nvSpPr>
          <p:spPr bwMode="auto">
            <a:xfrm>
              <a:off x="1633965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146" name="Rechteck 145"/>
            <p:cNvSpPr/>
            <p:nvPr/>
          </p:nvSpPr>
          <p:spPr bwMode="auto">
            <a:xfrm>
              <a:off x="1910947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147" name="Rechteck 146"/>
            <p:cNvSpPr/>
            <p:nvPr/>
          </p:nvSpPr>
          <p:spPr bwMode="auto">
            <a:xfrm>
              <a:off x="2187929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148" name="Rechteck 147"/>
            <p:cNvSpPr/>
            <p:nvPr/>
          </p:nvSpPr>
          <p:spPr bwMode="auto">
            <a:xfrm>
              <a:off x="2464911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149" name="Rechteck 148"/>
            <p:cNvSpPr/>
            <p:nvPr/>
          </p:nvSpPr>
          <p:spPr bwMode="auto">
            <a:xfrm>
              <a:off x="2741894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150" name="Rechteck 149"/>
            <p:cNvSpPr/>
            <p:nvPr/>
          </p:nvSpPr>
          <p:spPr bwMode="auto">
            <a:xfrm>
              <a:off x="3018876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151" name="Rechteck 150"/>
            <p:cNvSpPr/>
            <p:nvPr/>
          </p:nvSpPr>
          <p:spPr bwMode="auto">
            <a:xfrm>
              <a:off x="3295858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152" name="Rechteck 151"/>
            <p:cNvSpPr/>
            <p:nvPr/>
          </p:nvSpPr>
          <p:spPr bwMode="auto">
            <a:xfrm>
              <a:off x="3572840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53" name="Rechteck 152"/>
            <p:cNvSpPr/>
            <p:nvPr/>
          </p:nvSpPr>
          <p:spPr bwMode="auto">
            <a:xfrm>
              <a:off x="3849823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54" name="Rechteck 153"/>
            <p:cNvSpPr/>
            <p:nvPr/>
          </p:nvSpPr>
          <p:spPr bwMode="auto">
            <a:xfrm>
              <a:off x="4126805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155" name="Rechteck 154"/>
            <p:cNvSpPr/>
            <p:nvPr/>
          </p:nvSpPr>
          <p:spPr bwMode="auto">
            <a:xfrm>
              <a:off x="4403787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156" name="Rechteck 155"/>
            <p:cNvSpPr/>
            <p:nvPr/>
          </p:nvSpPr>
          <p:spPr bwMode="auto">
            <a:xfrm>
              <a:off x="4680769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157" name="Rechteck 156"/>
            <p:cNvSpPr/>
            <p:nvPr/>
          </p:nvSpPr>
          <p:spPr bwMode="auto">
            <a:xfrm>
              <a:off x="4957752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158" name="Rechteck 157"/>
            <p:cNvSpPr/>
            <p:nvPr/>
          </p:nvSpPr>
          <p:spPr bwMode="auto">
            <a:xfrm>
              <a:off x="5234734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159" name="Rechteck 158"/>
            <p:cNvSpPr/>
            <p:nvPr/>
          </p:nvSpPr>
          <p:spPr bwMode="auto">
            <a:xfrm>
              <a:off x="5511716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160" name="Rechteck 159"/>
            <p:cNvSpPr/>
            <p:nvPr/>
          </p:nvSpPr>
          <p:spPr bwMode="auto">
            <a:xfrm>
              <a:off x="5788698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161" name="Rechteck 160"/>
            <p:cNvSpPr/>
            <p:nvPr/>
          </p:nvSpPr>
          <p:spPr bwMode="auto">
            <a:xfrm>
              <a:off x="6065681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162" name="Rechteck 161"/>
            <p:cNvSpPr/>
            <p:nvPr/>
          </p:nvSpPr>
          <p:spPr bwMode="auto">
            <a:xfrm>
              <a:off x="6342663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163" name="Rechteck 162"/>
            <p:cNvSpPr/>
            <p:nvPr/>
          </p:nvSpPr>
          <p:spPr bwMode="auto">
            <a:xfrm>
              <a:off x="6619645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164" name="Rechteck 163"/>
            <p:cNvSpPr/>
            <p:nvPr/>
          </p:nvSpPr>
          <p:spPr bwMode="auto">
            <a:xfrm>
              <a:off x="6896627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165" name="Rechteck 164"/>
            <p:cNvSpPr/>
            <p:nvPr/>
          </p:nvSpPr>
          <p:spPr bwMode="auto">
            <a:xfrm>
              <a:off x="7173610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166" name="Rechteck 165"/>
            <p:cNvSpPr/>
            <p:nvPr/>
          </p:nvSpPr>
          <p:spPr bwMode="auto">
            <a:xfrm>
              <a:off x="7450592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167" name="Rechteck 166"/>
            <p:cNvSpPr/>
            <p:nvPr/>
          </p:nvSpPr>
          <p:spPr bwMode="auto">
            <a:xfrm>
              <a:off x="7727574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168" name="Rechteck 167"/>
            <p:cNvSpPr/>
            <p:nvPr/>
          </p:nvSpPr>
          <p:spPr bwMode="auto">
            <a:xfrm>
              <a:off x="8003018" y="2433632"/>
              <a:ext cx="276982" cy="288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176" name="Rechteck 175"/>
            <p:cNvSpPr/>
            <p:nvPr/>
          </p:nvSpPr>
          <p:spPr bwMode="auto">
            <a:xfrm>
              <a:off x="1356982" y="2433632"/>
              <a:ext cx="276982" cy="288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aphicFrame>
        <p:nvGraphicFramePr>
          <p:cNvPr id="209" name="Tabelle 208"/>
          <p:cNvGraphicFramePr>
            <a:graphicFrameLocks noGrp="1"/>
          </p:cNvGraphicFramePr>
          <p:nvPr/>
        </p:nvGraphicFramePr>
        <p:xfrm>
          <a:off x="1042968" y="4243392"/>
          <a:ext cx="4710049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0309"/>
                <a:gridCol w="576580"/>
                <a:gridCol w="576580"/>
                <a:gridCol w="5765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keys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15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20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Binary 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12" name="description1"/>
          <p:cNvGrpSpPr/>
          <p:nvPr/>
        </p:nvGrpSpPr>
        <p:grpSpPr>
          <a:xfrm>
            <a:off x="4029072" y="3182779"/>
            <a:ext cx="947206" cy="246221"/>
            <a:chOff x="4029072" y="3725707"/>
            <a:chExt cx="947206" cy="246221"/>
          </a:xfrm>
        </p:grpSpPr>
        <p:sp>
          <p:nvSpPr>
            <p:cNvPr id="210" name="Hit4"/>
            <p:cNvSpPr txBox="1"/>
            <p:nvPr/>
          </p:nvSpPr>
          <p:spPr>
            <a:xfrm>
              <a:off x="4029072" y="3725707"/>
              <a:ext cx="40427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&lt;48</a:t>
              </a:r>
              <a:endParaRPr lang="en-US" dirty="0"/>
            </a:p>
          </p:txBody>
        </p:sp>
        <p:sp>
          <p:nvSpPr>
            <p:cNvPr id="211" name="Hit4"/>
            <p:cNvSpPr txBox="1"/>
            <p:nvPr/>
          </p:nvSpPr>
          <p:spPr>
            <a:xfrm>
              <a:off x="4572000" y="3725707"/>
              <a:ext cx="40427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&gt;48</a:t>
              </a:r>
              <a:endParaRPr lang="en-US" dirty="0"/>
            </a:p>
          </p:txBody>
        </p:sp>
      </p:grpSp>
      <p:grpSp>
        <p:nvGrpSpPr>
          <p:cNvPr id="213" name="description2"/>
          <p:cNvGrpSpPr/>
          <p:nvPr/>
        </p:nvGrpSpPr>
        <p:grpSpPr>
          <a:xfrm>
            <a:off x="2128824" y="3182779"/>
            <a:ext cx="947206" cy="246221"/>
            <a:chOff x="4029072" y="3725707"/>
            <a:chExt cx="947206" cy="246221"/>
          </a:xfrm>
        </p:grpSpPr>
        <p:sp>
          <p:nvSpPr>
            <p:cNvPr id="214" name="Hit4"/>
            <p:cNvSpPr txBox="1"/>
            <p:nvPr/>
          </p:nvSpPr>
          <p:spPr>
            <a:xfrm>
              <a:off x="4029072" y="3725707"/>
              <a:ext cx="40427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&lt;15</a:t>
              </a:r>
              <a:endParaRPr lang="en-US" dirty="0"/>
            </a:p>
          </p:txBody>
        </p:sp>
        <p:sp>
          <p:nvSpPr>
            <p:cNvPr id="215" name="Hit4"/>
            <p:cNvSpPr txBox="1"/>
            <p:nvPr/>
          </p:nvSpPr>
          <p:spPr>
            <a:xfrm>
              <a:off x="4572000" y="3725707"/>
              <a:ext cx="40427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&gt;15</a:t>
              </a:r>
              <a:endParaRPr lang="en-US" dirty="0"/>
            </a:p>
          </p:txBody>
        </p:sp>
      </p:grpSp>
      <p:grpSp>
        <p:nvGrpSpPr>
          <p:cNvPr id="216" name="description3"/>
          <p:cNvGrpSpPr/>
          <p:nvPr/>
        </p:nvGrpSpPr>
        <p:grpSpPr>
          <a:xfrm>
            <a:off x="1314432" y="3182779"/>
            <a:ext cx="875070" cy="246221"/>
            <a:chOff x="4029072" y="3725707"/>
            <a:chExt cx="875070" cy="246221"/>
          </a:xfrm>
        </p:grpSpPr>
        <p:sp>
          <p:nvSpPr>
            <p:cNvPr id="217" name="Hit4"/>
            <p:cNvSpPr txBox="1"/>
            <p:nvPr/>
          </p:nvSpPr>
          <p:spPr>
            <a:xfrm>
              <a:off x="4029072" y="3725707"/>
              <a:ext cx="332142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&lt;7</a:t>
              </a:r>
              <a:endParaRPr lang="en-US" dirty="0"/>
            </a:p>
          </p:txBody>
        </p:sp>
        <p:sp>
          <p:nvSpPr>
            <p:cNvPr id="218" name="Hit4"/>
            <p:cNvSpPr txBox="1"/>
            <p:nvPr/>
          </p:nvSpPr>
          <p:spPr>
            <a:xfrm>
              <a:off x="4572000" y="3725707"/>
              <a:ext cx="332142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&gt;7</a:t>
              </a:r>
              <a:endParaRPr lang="en-US" dirty="0"/>
            </a:p>
          </p:txBody>
        </p:sp>
      </p:grpSp>
      <p:grpSp>
        <p:nvGrpSpPr>
          <p:cNvPr id="219" name="description4"/>
          <p:cNvGrpSpPr/>
          <p:nvPr/>
        </p:nvGrpSpPr>
        <p:grpSpPr>
          <a:xfrm>
            <a:off x="801314" y="3182779"/>
            <a:ext cx="875070" cy="246221"/>
            <a:chOff x="4029072" y="3725707"/>
            <a:chExt cx="875070" cy="246221"/>
          </a:xfrm>
        </p:grpSpPr>
        <p:sp>
          <p:nvSpPr>
            <p:cNvPr id="220" name="Hit4"/>
            <p:cNvSpPr txBox="1"/>
            <p:nvPr/>
          </p:nvSpPr>
          <p:spPr>
            <a:xfrm>
              <a:off x="4029072" y="3725707"/>
              <a:ext cx="332142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&lt;1</a:t>
              </a:r>
              <a:endParaRPr lang="en-US" dirty="0"/>
            </a:p>
          </p:txBody>
        </p:sp>
        <p:sp>
          <p:nvSpPr>
            <p:cNvPr id="221" name="Hit4"/>
            <p:cNvSpPr txBox="1"/>
            <p:nvPr/>
          </p:nvSpPr>
          <p:spPr>
            <a:xfrm>
              <a:off x="4572000" y="3725707"/>
              <a:ext cx="332142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&gt;1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SIMD instructions</a:t>
            </a:r>
          </a:p>
          <a:p>
            <a:pPr lvl="1"/>
            <a:r>
              <a:rPr lang="en-US" dirty="0" smtClean="0"/>
              <a:t>Current: SSE, SSE2, SSE3, SSSE3, SSE4A, SSE4.2, </a:t>
            </a:r>
            <a:r>
              <a:rPr lang="en-US" dirty="0" err="1" smtClean="0"/>
              <a:t>Altivec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Future: AVX, SSE5, …</a:t>
            </a:r>
          </a:p>
          <a:p>
            <a:pPr lvl="1"/>
            <a:r>
              <a:rPr lang="en-US" dirty="0" smtClean="0"/>
              <a:t>(k-1) parallel operation executions for one instruction</a:t>
            </a:r>
          </a:p>
          <a:p>
            <a:pPr lvl="1"/>
            <a:r>
              <a:rPr lang="en-US" dirty="0" smtClean="0"/>
              <a:t>Execution time similar to scalar operations</a:t>
            </a:r>
          </a:p>
          <a:p>
            <a:pPr lvl="1"/>
            <a:r>
              <a:rPr lang="en-US" dirty="0" smtClean="0"/>
              <a:t>For free with current processors</a:t>
            </a:r>
          </a:p>
          <a:p>
            <a:endParaRPr lang="en-US" dirty="0" smtClean="0"/>
          </a:p>
          <a:p>
            <a:r>
              <a:rPr lang="en-US" dirty="0" smtClean="0"/>
              <a:t>SIMD instructions applicable for searching</a:t>
            </a:r>
          </a:p>
          <a:p>
            <a:pPr lvl="1"/>
            <a:r>
              <a:rPr lang="en-US" dirty="0" smtClean="0"/>
              <a:t>Loading</a:t>
            </a:r>
          </a:p>
          <a:p>
            <a:pPr lvl="1"/>
            <a:r>
              <a:rPr lang="en-US" dirty="0" smtClean="0"/>
              <a:t>Element-wise (e.g., compare two vectors)</a:t>
            </a:r>
          </a:p>
          <a:p>
            <a:pPr lvl="1"/>
            <a:r>
              <a:rPr lang="en-US" dirty="0" smtClean="0"/>
              <a:t>Horizontal (e.g., horizontal sum of a vector)</a:t>
            </a:r>
          </a:p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Modern Processors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Same like plain binary search</a:t>
            </a:r>
          </a:p>
          <a:p>
            <a:pPr lvl="1"/>
            <a:r>
              <a:rPr lang="en-US" dirty="0" smtClean="0"/>
              <a:t>But: compares (k-1) subsequent keys per iteration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Successful search for key 4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Worst-case iterations = </a:t>
            </a:r>
            <a:r>
              <a:rPr lang="en-US" dirty="0" smtClean="0">
                <a:latin typeface="Calibri"/>
                <a:sym typeface="Symbol"/>
              </a:rPr>
              <a:t></a:t>
            </a:r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(N/(k-1)+1)</a:t>
            </a:r>
            <a:r>
              <a:rPr lang="en-US" dirty="0" smtClean="0">
                <a:latin typeface="Calibri"/>
                <a:sym typeface="Symbol"/>
              </a:rPr>
              <a:t> </a:t>
            </a:r>
            <a:r>
              <a:rPr lang="en-US" dirty="0" smtClean="0">
                <a:latin typeface="Calibri"/>
              </a:rPr>
              <a:t>≈ </a:t>
            </a:r>
            <a:r>
              <a:rPr lang="en-US" dirty="0" smtClean="0">
                <a:latin typeface="Calibri"/>
                <a:sym typeface="Symbol"/>
              </a:rPr>
              <a:t></a:t>
            </a:r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(N+1)</a:t>
            </a:r>
            <a:r>
              <a:rPr lang="en-US" dirty="0" smtClean="0">
                <a:latin typeface="Calibri"/>
                <a:sym typeface="Symbol"/>
              </a:rPr>
              <a:t> - </a:t>
            </a:r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(k-1)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Advantage</a:t>
            </a:r>
          </a:p>
          <a:p>
            <a:pPr lvl="1"/>
            <a:r>
              <a:rPr lang="en-US" dirty="0" smtClean="0"/>
              <a:t>Constant reduction of log</a:t>
            </a:r>
            <a:r>
              <a:rPr lang="en-US" baseline="-25000" dirty="0" smtClean="0"/>
              <a:t>2</a:t>
            </a:r>
            <a:r>
              <a:rPr lang="en-US" dirty="0" smtClean="0"/>
              <a:t>(k-1) iterations</a:t>
            </a:r>
          </a:p>
          <a:p>
            <a:pPr lvl="1"/>
            <a:endParaRPr lang="en-US" dirty="0"/>
          </a:p>
        </p:txBody>
      </p:sp>
      <p:sp>
        <p:nvSpPr>
          <p:cNvPr id="153" name="Datumsplatzhalter 15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120" name="Fußzeilenplatzhalter 1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121" name="Foliennummernplatzhalter 1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err="1" smtClean="0"/>
              <a:t>SIMDized</a:t>
            </a:r>
            <a:r>
              <a:rPr lang="en-US" dirty="0" smtClean="0"/>
              <a:t> binary search on a sorted array  </a:t>
            </a:r>
            <a:endParaRPr lang="en-US" dirty="0"/>
          </a:p>
        </p:txBody>
      </p:sp>
      <p:graphicFrame>
        <p:nvGraphicFramePr>
          <p:cNvPr id="252" name="Tabelle 251"/>
          <p:cNvGraphicFramePr>
            <a:graphicFrameLocks noGrp="1"/>
          </p:cNvGraphicFramePr>
          <p:nvPr/>
        </p:nvGraphicFramePr>
        <p:xfrm>
          <a:off x="1038295" y="4216728"/>
          <a:ext cx="54656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5959"/>
                <a:gridCol w="576580"/>
                <a:gridCol w="576580"/>
                <a:gridCol w="5765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 keys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15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20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Binary 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SIMDized</a:t>
                      </a:r>
                      <a:r>
                        <a:rPr lang="en-US" baseline="0" dirty="0" smtClean="0"/>
                        <a:t> binary search (k=5)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3" name="Hit4"/>
          <p:cNvSpPr txBox="1"/>
          <p:nvPr/>
        </p:nvSpPr>
        <p:spPr>
          <a:xfrm>
            <a:off x="1314432" y="320278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</a:t>
            </a:r>
            <a:endParaRPr lang="en-US" dirty="0"/>
          </a:p>
        </p:txBody>
      </p:sp>
      <p:grpSp>
        <p:nvGrpSpPr>
          <p:cNvPr id="254" name="search4_1"/>
          <p:cNvGrpSpPr/>
          <p:nvPr/>
        </p:nvGrpSpPr>
        <p:grpSpPr>
          <a:xfrm>
            <a:off x="1080000" y="2886072"/>
            <a:ext cx="7200000" cy="288000"/>
            <a:chOff x="360000" y="2703600"/>
            <a:chExt cx="8422200" cy="361496"/>
          </a:xfrm>
        </p:grpSpPr>
        <p:sp>
          <p:nvSpPr>
            <p:cNvPr id="255" name="Rechteck 254"/>
            <p:cNvSpPr/>
            <p:nvPr/>
          </p:nvSpPr>
          <p:spPr bwMode="auto">
            <a:xfrm>
              <a:off x="36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256" name="Rechteck 255"/>
            <p:cNvSpPr/>
            <p:nvPr/>
          </p:nvSpPr>
          <p:spPr bwMode="auto">
            <a:xfrm>
              <a:off x="68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257" name="Rechteck 256"/>
            <p:cNvSpPr/>
            <p:nvPr/>
          </p:nvSpPr>
          <p:spPr bwMode="auto">
            <a:xfrm>
              <a:off x="1008000" y="2703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258" name="Rechteck 257"/>
            <p:cNvSpPr/>
            <p:nvPr/>
          </p:nvSpPr>
          <p:spPr bwMode="auto">
            <a:xfrm>
              <a:off x="133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259" name="Rechteck 258"/>
            <p:cNvSpPr/>
            <p:nvPr/>
          </p:nvSpPr>
          <p:spPr bwMode="auto">
            <a:xfrm>
              <a:off x="165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261" name="Rechteck 260"/>
            <p:cNvSpPr/>
            <p:nvPr/>
          </p:nvSpPr>
          <p:spPr bwMode="auto">
            <a:xfrm>
              <a:off x="198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262" name="Rechteck 261"/>
            <p:cNvSpPr/>
            <p:nvPr/>
          </p:nvSpPr>
          <p:spPr bwMode="auto">
            <a:xfrm>
              <a:off x="230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263" name="Rechteck 262"/>
            <p:cNvSpPr/>
            <p:nvPr/>
          </p:nvSpPr>
          <p:spPr bwMode="auto">
            <a:xfrm>
              <a:off x="262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264" name="Rechteck 263"/>
            <p:cNvSpPr/>
            <p:nvPr/>
          </p:nvSpPr>
          <p:spPr bwMode="auto">
            <a:xfrm>
              <a:off x="295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265" name="Rechteck 264"/>
            <p:cNvSpPr/>
            <p:nvPr/>
          </p:nvSpPr>
          <p:spPr bwMode="auto">
            <a:xfrm>
              <a:off x="327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266" name="Rechteck 265"/>
            <p:cNvSpPr/>
            <p:nvPr/>
          </p:nvSpPr>
          <p:spPr bwMode="auto">
            <a:xfrm>
              <a:off x="3600000" y="2703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267" name="Rechteck 266"/>
            <p:cNvSpPr/>
            <p:nvPr/>
          </p:nvSpPr>
          <p:spPr bwMode="auto">
            <a:xfrm>
              <a:off x="392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268" name="Rechteck 267"/>
            <p:cNvSpPr/>
            <p:nvPr/>
          </p:nvSpPr>
          <p:spPr bwMode="auto">
            <a:xfrm>
              <a:off x="424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269" name="Rechteck 268"/>
            <p:cNvSpPr/>
            <p:nvPr/>
          </p:nvSpPr>
          <p:spPr bwMode="auto">
            <a:xfrm>
              <a:off x="457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270" name="Rechteck 269"/>
            <p:cNvSpPr/>
            <p:nvPr/>
          </p:nvSpPr>
          <p:spPr bwMode="auto">
            <a:xfrm>
              <a:off x="489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319" name="Rechteck 318"/>
            <p:cNvSpPr/>
            <p:nvPr/>
          </p:nvSpPr>
          <p:spPr bwMode="auto">
            <a:xfrm>
              <a:off x="522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320" name="Rechteck 319"/>
            <p:cNvSpPr/>
            <p:nvPr/>
          </p:nvSpPr>
          <p:spPr bwMode="auto">
            <a:xfrm>
              <a:off x="554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321" name="Rechteck 320"/>
            <p:cNvSpPr/>
            <p:nvPr/>
          </p:nvSpPr>
          <p:spPr bwMode="auto">
            <a:xfrm>
              <a:off x="586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322" name="Rechteck 321"/>
            <p:cNvSpPr/>
            <p:nvPr/>
          </p:nvSpPr>
          <p:spPr bwMode="auto">
            <a:xfrm>
              <a:off x="619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323" name="Rechteck 322"/>
            <p:cNvSpPr/>
            <p:nvPr/>
          </p:nvSpPr>
          <p:spPr bwMode="auto">
            <a:xfrm>
              <a:off x="651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324" name="Rechteck 323"/>
            <p:cNvSpPr/>
            <p:nvPr/>
          </p:nvSpPr>
          <p:spPr bwMode="auto">
            <a:xfrm>
              <a:off x="684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325" name="Rechteck 324"/>
            <p:cNvSpPr/>
            <p:nvPr/>
          </p:nvSpPr>
          <p:spPr bwMode="auto">
            <a:xfrm>
              <a:off x="7164000" y="2703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326" name="Rechteck 325"/>
            <p:cNvSpPr/>
            <p:nvPr/>
          </p:nvSpPr>
          <p:spPr bwMode="auto">
            <a:xfrm>
              <a:off x="748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327" name="Rechteck 326"/>
            <p:cNvSpPr/>
            <p:nvPr/>
          </p:nvSpPr>
          <p:spPr bwMode="auto">
            <a:xfrm>
              <a:off x="781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328" name="Rechteck 327"/>
            <p:cNvSpPr/>
            <p:nvPr/>
          </p:nvSpPr>
          <p:spPr bwMode="auto">
            <a:xfrm>
              <a:off x="813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329" name="Rechteck 328"/>
            <p:cNvSpPr/>
            <p:nvPr/>
          </p:nvSpPr>
          <p:spPr bwMode="auto">
            <a:xfrm>
              <a:off x="84582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</p:grpSp>
      <p:grpSp>
        <p:nvGrpSpPr>
          <p:cNvPr id="330" name="iteration1"/>
          <p:cNvGrpSpPr/>
          <p:nvPr/>
        </p:nvGrpSpPr>
        <p:grpSpPr>
          <a:xfrm>
            <a:off x="1080000" y="2886072"/>
            <a:ext cx="7200000" cy="286808"/>
            <a:chOff x="1080000" y="3397120"/>
            <a:chExt cx="7200000" cy="286808"/>
          </a:xfrm>
        </p:grpSpPr>
        <p:sp>
          <p:nvSpPr>
            <p:cNvPr id="331" name="Rechteck 330"/>
            <p:cNvSpPr/>
            <p:nvPr/>
          </p:nvSpPr>
          <p:spPr bwMode="auto">
            <a:xfrm>
              <a:off x="1080000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332" name="Rechteck 331"/>
            <p:cNvSpPr/>
            <p:nvPr/>
          </p:nvSpPr>
          <p:spPr bwMode="auto">
            <a:xfrm>
              <a:off x="1356982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333" name="Rechteck 332"/>
            <p:cNvSpPr/>
            <p:nvPr/>
          </p:nvSpPr>
          <p:spPr bwMode="auto">
            <a:xfrm>
              <a:off x="1633965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334" name="Rechteck 333"/>
            <p:cNvSpPr/>
            <p:nvPr/>
          </p:nvSpPr>
          <p:spPr bwMode="auto">
            <a:xfrm>
              <a:off x="1910947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335" name="Rechteck 334"/>
            <p:cNvSpPr/>
            <p:nvPr/>
          </p:nvSpPr>
          <p:spPr bwMode="auto">
            <a:xfrm>
              <a:off x="2187929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336" name="Rechteck 335"/>
            <p:cNvSpPr/>
            <p:nvPr/>
          </p:nvSpPr>
          <p:spPr bwMode="auto">
            <a:xfrm>
              <a:off x="2464911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337" name="Rechteck 336"/>
            <p:cNvSpPr/>
            <p:nvPr/>
          </p:nvSpPr>
          <p:spPr bwMode="auto">
            <a:xfrm>
              <a:off x="2741894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338" name="Rechteck 337"/>
            <p:cNvSpPr/>
            <p:nvPr/>
          </p:nvSpPr>
          <p:spPr bwMode="auto">
            <a:xfrm>
              <a:off x="3018876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339" name="Rechteck 338"/>
            <p:cNvSpPr/>
            <p:nvPr/>
          </p:nvSpPr>
          <p:spPr bwMode="auto">
            <a:xfrm>
              <a:off x="3295858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340" name="Rechteck 339"/>
            <p:cNvSpPr/>
            <p:nvPr/>
          </p:nvSpPr>
          <p:spPr bwMode="auto">
            <a:xfrm>
              <a:off x="3572840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341" name="Rechteck 340"/>
            <p:cNvSpPr/>
            <p:nvPr/>
          </p:nvSpPr>
          <p:spPr bwMode="auto">
            <a:xfrm>
              <a:off x="3849823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342" name="Rechteck 341"/>
            <p:cNvSpPr/>
            <p:nvPr/>
          </p:nvSpPr>
          <p:spPr bwMode="auto">
            <a:xfrm>
              <a:off x="4126805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343" name="Rechteck 342"/>
            <p:cNvSpPr/>
            <p:nvPr/>
          </p:nvSpPr>
          <p:spPr bwMode="auto">
            <a:xfrm>
              <a:off x="4403787" y="3397120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344" name="Rechteck 343"/>
            <p:cNvSpPr/>
            <p:nvPr/>
          </p:nvSpPr>
          <p:spPr bwMode="auto">
            <a:xfrm>
              <a:off x="4680769" y="3397120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345" name="Rechteck 344"/>
            <p:cNvSpPr/>
            <p:nvPr/>
          </p:nvSpPr>
          <p:spPr bwMode="auto">
            <a:xfrm>
              <a:off x="4957752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447" name="Rechteck 446"/>
            <p:cNvSpPr/>
            <p:nvPr/>
          </p:nvSpPr>
          <p:spPr bwMode="auto">
            <a:xfrm>
              <a:off x="5234734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448" name="Rechteck 447"/>
            <p:cNvSpPr/>
            <p:nvPr/>
          </p:nvSpPr>
          <p:spPr bwMode="auto">
            <a:xfrm>
              <a:off x="5511716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449" name="Rechteck 448"/>
            <p:cNvSpPr/>
            <p:nvPr/>
          </p:nvSpPr>
          <p:spPr bwMode="auto">
            <a:xfrm>
              <a:off x="5788698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450" name="Rechteck 449"/>
            <p:cNvSpPr/>
            <p:nvPr/>
          </p:nvSpPr>
          <p:spPr bwMode="auto">
            <a:xfrm>
              <a:off x="6065681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452" name="Rechteck 451"/>
            <p:cNvSpPr/>
            <p:nvPr/>
          </p:nvSpPr>
          <p:spPr bwMode="auto">
            <a:xfrm>
              <a:off x="6342663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453" name="Rechteck 452"/>
            <p:cNvSpPr/>
            <p:nvPr/>
          </p:nvSpPr>
          <p:spPr bwMode="auto">
            <a:xfrm>
              <a:off x="6619645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454" name="Rechteck 453"/>
            <p:cNvSpPr/>
            <p:nvPr/>
          </p:nvSpPr>
          <p:spPr bwMode="auto">
            <a:xfrm>
              <a:off x="6896627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55" name="Rechteck 454"/>
            <p:cNvSpPr/>
            <p:nvPr/>
          </p:nvSpPr>
          <p:spPr bwMode="auto">
            <a:xfrm>
              <a:off x="7173610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456" name="Rechteck 455"/>
            <p:cNvSpPr/>
            <p:nvPr/>
          </p:nvSpPr>
          <p:spPr bwMode="auto">
            <a:xfrm>
              <a:off x="7450592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457" name="Rechteck 456"/>
            <p:cNvSpPr/>
            <p:nvPr/>
          </p:nvSpPr>
          <p:spPr bwMode="auto">
            <a:xfrm>
              <a:off x="7727574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458" name="Rechteck 457"/>
            <p:cNvSpPr/>
            <p:nvPr/>
          </p:nvSpPr>
          <p:spPr bwMode="auto">
            <a:xfrm>
              <a:off x="8003018" y="339712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459" name="Rechteck 458"/>
            <p:cNvSpPr/>
            <p:nvPr/>
          </p:nvSpPr>
          <p:spPr bwMode="auto">
            <a:xfrm>
              <a:off x="1080000" y="3397120"/>
              <a:ext cx="7200000" cy="2868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460" name="iteration2"/>
          <p:cNvGrpSpPr/>
          <p:nvPr/>
        </p:nvGrpSpPr>
        <p:grpSpPr>
          <a:xfrm>
            <a:off x="1080000" y="2886072"/>
            <a:ext cx="7200000" cy="286808"/>
            <a:chOff x="1080000" y="2327800"/>
            <a:chExt cx="7200000" cy="286808"/>
          </a:xfrm>
        </p:grpSpPr>
        <p:sp>
          <p:nvSpPr>
            <p:cNvPr id="461" name="Rechteck 460"/>
            <p:cNvSpPr/>
            <p:nvPr/>
          </p:nvSpPr>
          <p:spPr bwMode="auto">
            <a:xfrm>
              <a:off x="1080000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462" name="Rechteck 461"/>
            <p:cNvSpPr/>
            <p:nvPr/>
          </p:nvSpPr>
          <p:spPr bwMode="auto">
            <a:xfrm>
              <a:off x="1356982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463" name="Rechteck 462"/>
            <p:cNvSpPr/>
            <p:nvPr/>
          </p:nvSpPr>
          <p:spPr bwMode="auto">
            <a:xfrm>
              <a:off x="1633965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464" name="Rechteck 463"/>
            <p:cNvSpPr/>
            <p:nvPr/>
          </p:nvSpPr>
          <p:spPr bwMode="auto">
            <a:xfrm>
              <a:off x="1910947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465" name="Rechteck 464"/>
            <p:cNvSpPr/>
            <p:nvPr/>
          </p:nvSpPr>
          <p:spPr bwMode="auto">
            <a:xfrm>
              <a:off x="2187929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466" name="Rechteck 465"/>
            <p:cNvSpPr/>
            <p:nvPr/>
          </p:nvSpPr>
          <p:spPr bwMode="auto">
            <a:xfrm>
              <a:off x="2464911" y="2327800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467" name="Rechteck 466"/>
            <p:cNvSpPr/>
            <p:nvPr/>
          </p:nvSpPr>
          <p:spPr bwMode="auto">
            <a:xfrm>
              <a:off x="2741894" y="2327800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468" name="Rechteck 467"/>
            <p:cNvSpPr/>
            <p:nvPr/>
          </p:nvSpPr>
          <p:spPr bwMode="auto">
            <a:xfrm>
              <a:off x="3018876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469" name="Rechteck 468"/>
            <p:cNvSpPr/>
            <p:nvPr/>
          </p:nvSpPr>
          <p:spPr bwMode="auto">
            <a:xfrm>
              <a:off x="3295858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70" name="Rechteck 469"/>
            <p:cNvSpPr/>
            <p:nvPr/>
          </p:nvSpPr>
          <p:spPr bwMode="auto">
            <a:xfrm>
              <a:off x="3572840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71" name="Rechteck 470"/>
            <p:cNvSpPr/>
            <p:nvPr/>
          </p:nvSpPr>
          <p:spPr bwMode="auto">
            <a:xfrm>
              <a:off x="3849823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72" name="Rechteck 471"/>
            <p:cNvSpPr/>
            <p:nvPr/>
          </p:nvSpPr>
          <p:spPr bwMode="auto">
            <a:xfrm>
              <a:off x="4126805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473" name="Rechteck 472"/>
            <p:cNvSpPr/>
            <p:nvPr/>
          </p:nvSpPr>
          <p:spPr bwMode="auto">
            <a:xfrm>
              <a:off x="4403787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474" name="Rechteck 473"/>
            <p:cNvSpPr/>
            <p:nvPr/>
          </p:nvSpPr>
          <p:spPr bwMode="auto">
            <a:xfrm>
              <a:off x="4680769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475" name="Rechteck 474"/>
            <p:cNvSpPr/>
            <p:nvPr/>
          </p:nvSpPr>
          <p:spPr bwMode="auto">
            <a:xfrm>
              <a:off x="4957752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476" name="Rechteck 475"/>
            <p:cNvSpPr/>
            <p:nvPr/>
          </p:nvSpPr>
          <p:spPr bwMode="auto">
            <a:xfrm>
              <a:off x="5234734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477" name="Rechteck 476"/>
            <p:cNvSpPr/>
            <p:nvPr/>
          </p:nvSpPr>
          <p:spPr bwMode="auto">
            <a:xfrm>
              <a:off x="5511716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478" name="Rechteck 477"/>
            <p:cNvSpPr/>
            <p:nvPr/>
          </p:nvSpPr>
          <p:spPr bwMode="auto">
            <a:xfrm>
              <a:off x="5788698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479" name="Rechteck 478"/>
            <p:cNvSpPr/>
            <p:nvPr/>
          </p:nvSpPr>
          <p:spPr bwMode="auto">
            <a:xfrm>
              <a:off x="6065681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480" name="Rechteck 479"/>
            <p:cNvSpPr/>
            <p:nvPr/>
          </p:nvSpPr>
          <p:spPr bwMode="auto">
            <a:xfrm>
              <a:off x="6342663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481" name="Rechteck 480"/>
            <p:cNvSpPr/>
            <p:nvPr/>
          </p:nvSpPr>
          <p:spPr bwMode="auto">
            <a:xfrm>
              <a:off x="6619645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482" name="Rechteck 481"/>
            <p:cNvSpPr/>
            <p:nvPr/>
          </p:nvSpPr>
          <p:spPr bwMode="auto">
            <a:xfrm>
              <a:off x="6896627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83" name="Rechteck 482"/>
            <p:cNvSpPr/>
            <p:nvPr/>
          </p:nvSpPr>
          <p:spPr bwMode="auto">
            <a:xfrm>
              <a:off x="7173610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484" name="Rechteck 483"/>
            <p:cNvSpPr/>
            <p:nvPr/>
          </p:nvSpPr>
          <p:spPr bwMode="auto">
            <a:xfrm>
              <a:off x="7450592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485" name="Rechteck 484"/>
            <p:cNvSpPr/>
            <p:nvPr/>
          </p:nvSpPr>
          <p:spPr bwMode="auto">
            <a:xfrm>
              <a:off x="7727574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486" name="Rechteck 485"/>
            <p:cNvSpPr/>
            <p:nvPr/>
          </p:nvSpPr>
          <p:spPr bwMode="auto">
            <a:xfrm>
              <a:off x="8003018" y="232780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487" name="Rechteck 486"/>
            <p:cNvSpPr/>
            <p:nvPr/>
          </p:nvSpPr>
          <p:spPr bwMode="auto">
            <a:xfrm>
              <a:off x="1082008" y="2327800"/>
              <a:ext cx="3321779" cy="2868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488" name="iteration3"/>
          <p:cNvGrpSpPr/>
          <p:nvPr/>
        </p:nvGrpSpPr>
        <p:grpSpPr>
          <a:xfrm>
            <a:off x="1080000" y="2886072"/>
            <a:ext cx="7200000" cy="288000"/>
            <a:chOff x="1080000" y="1619240"/>
            <a:chExt cx="7200000" cy="288000"/>
          </a:xfrm>
        </p:grpSpPr>
        <p:sp>
          <p:nvSpPr>
            <p:cNvPr id="489" name="Rechteck 488"/>
            <p:cNvSpPr/>
            <p:nvPr/>
          </p:nvSpPr>
          <p:spPr bwMode="auto">
            <a:xfrm>
              <a:off x="1080000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490" name="Rechteck 489"/>
            <p:cNvSpPr/>
            <p:nvPr/>
          </p:nvSpPr>
          <p:spPr bwMode="auto">
            <a:xfrm>
              <a:off x="1356982" y="1620432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491" name="Rechteck 490"/>
            <p:cNvSpPr/>
            <p:nvPr/>
          </p:nvSpPr>
          <p:spPr bwMode="auto">
            <a:xfrm>
              <a:off x="1633965" y="1619240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492" name="Rechteck 491"/>
            <p:cNvSpPr/>
            <p:nvPr/>
          </p:nvSpPr>
          <p:spPr bwMode="auto">
            <a:xfrm>
              <a:off x="1910947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493" name="Rechteck 492"/>
            <p:cNvSpPr/>
            <p:nvPr/>
          </p:nvSpPr>
          <p:spPr bwMode="auto">
            <a:xfrm>
              <a:off x="2187929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494" name="Rechteck 493"/>
            <p:cNvSpPr/>
            <p:nvPr/>
          </p:nvSpPr>
          <p:spPr bwMode="auto">
            <a:xfrm>
              <a:off x="2464911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495" name="Rechteck 494"/>
            <p:cNvSpPr/>
            <p:nvPr/>
          </p:nvSpPr>
          <p:spPr bwMode="auto">
            <a:xfrm>
              <a:off x="2741894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496" name="Rechteck 495"/>
            <p:cNvSpPr/>
            <p:nvPr/>
          </p:nvSpPr>
          <p:spPr bwMode="auto">
            <a:xfrm>
              <a:off x="3018876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497" name="Rechteck 496"/>
            <p:cNvSpPr/>
            <p:nvPr/>
          </p:nvSpPr>
          <p:spPr bwMode="auto">
            <a:xfrm>
              <a:off x="3295858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98" name="Rechteck 497"/>
            <p:cNvSpPr/>
            <p:nvPr/>
          </p:nvSpPr>
          <p:spPr bwMode="auto">
            <a:xfrm>
              <a:off x="3572840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99" name="Rechteck 498"/>
            <p:cNvSpPr/>
            <p:nvPr/>
          </p:nvSpPr>
          <p:spPr bwMode="auto">
            <a:xfrm>
              <a:off x="3849823" y="161924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500" name="Rechteck 499"/>
            <p:cNvSpPr/>
            <p:nvPr/>
          </p:nvSpPr>
          <p:spPr bwMode="auto">
            <a:xfrm>
              <a:off x="4126805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501" name="Rechteck 500"/>
            <p:cNvSpPr/>
            <p:nvPr/>
          </p:nvSpPr>
          <p:spPr bwMode="auto">
            <a:xfrm>
              <a:off x="4403787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502" name="Rechteck 501"/>
            <p:cNvSpPr/>
            <p:nvPr/>
          </p:nvSpPr>
          <p:spPr bwMode="auto">
            <a:xfrm>
              <a:off x="4680769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503" name="Rechteck 502"/>
            <p:cNvSpPr/>
            <p:nvPr/>
          </p:nvSpPr>
          <p:spPr bwMode="auto">
            <a:xfrm>
              <a:off x="4957752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504" name="Rechteck 503"/>
            <p:cNvSpPr/>
            <p:nvPr/>
          </p:nvSpPr>
          <p:spPr bwMode="auto">
            <a:xfrm>
              <a:off x="5234734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505" name="Rechteck 504"/>
            <p:cNvSpPr/>
            <p:nvPr/>
          </p:nvSpPr>
          <p:spPr bwMode="auto">
            <a:xfrm>
              <a:off x="5511716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506" name="Rechteck 505"/>
            <p:cNvSpPr/>
            <p:nvPr/>
          </p:nvSpPr>
          <p:spPr bwMode="auto">
            <a:xfrm>
              <a:off x="5788698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507" name="Rechteck 506"/>
            <p:cNvSpPr/>
            <p:nvPr/>
          </p:nvSpPr>
          <p:spPr bwMode="auto">
            <a:xfrm>
              <a:off x="6065681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508" name="Rechteck 507"/>
            <p:cNvSpPr/>
            <p:nvPr/>
          </p:nvSpPr>
          <p:spPr bwMode="auto">
            <a:xfrm>
              <a:off x="6342663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509" name="Rechteck 508"/>
            <p:cNvSpPr/>
            <p:nvPr/>
          </p:nvSpPr>
          <p:spPr bwMode="auto">
            <a:xfrm>
              <a:off x="6619645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510" name="Rechteck 509"/>
            <p:cNvSpPr/>
            <p:nvPr/>
          </p:nvSpPr>
          <p:spPr bwMode="auto">
            <a:xfrm>
              <a:off x="6896627" y="1619240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511" name="Rechteck 510"/>
            <p:cNvSpPr/>
            <p:nvPr/>
          </p:nvSpPr>
          <p:spPr bwMode="auto">
            <a:xfrm>
              <a:off x="7173610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512" name="Rechteck 511"/>
            <p:cNvSpPr/>
            <p:nvPr/>
          </p:nvSpPr>
          <p:spPr bwMode="auto">
            <a:xfrm>
              <a:off x="7450592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513" name="Rechteck 512"/>
            <p:cNvSpPr/>
            <p:nvPr/>
          </p:nvSpPr>
          <p:spPr bwMode="auto">
            <a:xfrm>
              <a:off x="7727574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514" name="Rechteck 513"/>
            <p:cNvSpPr/>
            <p:nvPr/>
          </p:nvSpPr>
          <p:spPr bwMode="auto">
            <a:xfrm>
              <a:off x="8003018" y="1620432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515" name="Rechteck 514"/>
            <p:cNvSpPr/>
            <p:nvPr/>
          </p:nvSpPr>
          <p:spPr bwMode="auto">
            <a:xfrm>
              <a:off x="1082008" y="1619240"/>
              <a:ext cx="1382903" cy="2868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122" name="description1"/>
          <p:cNvGrpSpPr/>
          <p:nvPr/>
        </p:nvGrpSpPr>
        <p:grpSpPr>
          <a:xfrm>
            <a:off x="4029072" y="3202780"/>
            <a:ext cx="1218670" cy="246221"/>
            <a:chOff x="3980910" y="3725707"/>
            <a:chExt cx="1218670" cy="246221"/>
          </a:xfrm>
        </p:grpSpPr>
        <p:sp>
          <p:nvSpPr>
            <p:cNvPr id="123" name="Hit4"/>
            <p:cNvSpPr txBox="1"/>
            <p:nvPr/>
          </p:nvSpPr>
          <p:spPr>
            <a:xfrm>
              <a:off x="3980910" y="3725707"/>
              <a:ext cx="40427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&lt;48</a:t>
              </a:r>
              <a:endParaRPr lang="en-US" dirty="0"/>
            </a:p>
          </p:txBody>
        </p:sp>
        <p:sp>
          <p:nvSpPr>
            <p:cNvPr id="124" name="Hit4"/>
            <p:cNvSpPr txBox="1"/>
            <p:nvPr/>
          </p:nvSpPr>
          <p:spPr>
            <a:xfrm>
              <a:off x="4795302" y="3725707"/>
              <a:ext cx="40427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&gt;55</a:t>
              </a:r>
              <a:endParaRPr lang="en-US" dirty="0"/>
            </a:p>
          </p:txBody>
        </p:sp>
      </p:grpSp>
      <p:grpSp>
        <p:nvGrpSpPr>
          <p:cNvPr id="125" name="description2"/>
          <p:cNvGrpSpPr/>
          <p:nvPr/>
        </p:nvGrpSpPr>
        <p:grpSpPr>
          <a:xfrm>
            <a:off x="2128824" y="3202780"/>
            <a:ext cx="1218670" cy="246221"/>
            <a:chOff x="3980910" y="3725707"/>
            <a:chExt cx="1218670" cy="246221"/>
          </a:xfrm>
        </p:grpSpPr>
        <p:sp>
          <p:nvSpPr>
            <p:cNvPr id="126" name="Hit4"/>
            <p:cNvSpPr txBox="1"/>
            <p:nvPr/>
          </p:nvSpPr>
          <p:spPr>
            <a:xfrm>
              <a:off x="3980910" y="3725707"/>
              <a:ext cx="40427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&lt;15</a:t>
              </a:r>
              <a:endParaRPr lang="en-US" dirty="0"/>
            </a:p>
          </p:txBody>
        </p:sp>
        <p:sp>
          <p:nvSpPr>
            <p:cNvPr id="127" name="Hit4"/>
            <p:cNvSpPr txBox="1"/>
            <p:nvPr/>
          </p:nvSpPr>
          <p:spPr>
            <a:xfrm>
              <a:off x="4795302" y="3725707"/>
              <a:ext cx="404278" cy="24622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&gt;18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Motivation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Prerequisites</a:t>
            </a:r>
          </a:p>
          <a:p>
            <a:pPr marL="857250" lvl="1" indent="-457200"/>
            <a:r>
              <a:rPr lang="en-US" dirty="0" smtClean="0"/>
              <a:t>Binary search</a:t>
            </a:r>
          </a:p>
          <a:p>
            <a:pPr marL="857250" lvl="1" indent="-457200"/>
            <a:r>
              <a:rPr lang="en-US" dirty="0" err="1" smtClean="0"/>
              <a:t>SIMDized</a:t>
            </a:r>
            <a:r>
              <a:rPr lang="en-US" dirty="0" smtClean="0"/>
              <a:t> Binary Search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3300"/>
                </a:solidFill>
              </a:rPr>
              <a:t>k-</a:t>
            </a:r>
            <a:r>
              <a:rPr lang="en-US" dirty="0" err="1" smtClean="0">
                <a:solidFill>
                  <a:srgbClr val="FF3300"/>
                </a:solidFill>
              </a:rPr>
              <a:t>Ary</a:t>
            </a:r>
            <a:r>
              <a:rPr lang="en-US" dirty="0" smtClean="0">
                <a:solidFill>
                  <a:srgbClr val="FF3300"/>
                </a:solidFill>
              </a:rPr>
              <a:t> Search</a:t>
            </a:r>
          </a:p>
          <a:p>
            <a:pPr marL="914400" lvl="1" indent="-457200"/>
            <a:r>
              <a:rPr lang="en-US" dirty="0" smtClean="0">
                <a:solidFill>
                  <a:srgbClr val="FF3300"/>
                </a:solidFill>
              </a:rPr>
              <a:t>Sorted Array</a:t>
            </a:r>
          </a:p>
          <a:p>
            <a:pPr marL="914400" lvl="1" indent="-457200"/>
            <a:r>
              <a:rPr lang="en-US" dirty="0" err="1" smtClean="0">
                <a:solidFill>
                  <a:srgbClr val="FF3300"/>
                </a:solidFill>
              </a:rPr>
              <a:t>Linearized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n-US" i="1" dirty="0" smtClean="0">
                <a:solidFill>
                  <a:srgbClr val="FF3300"/>
                </a:solidFill>
              </a:rPr>
              <a:t>k</a:t>
            </a:r>
            <a:r>
              <a:rPr lang="en-US" dirty="0" smtClean="0">
                <a:solidFill>
                  <a:srgbClr val="FF3300"/>
                </a:solidFill>
              </a:rPr>
              <a:t>-</a:t>
            </a:r>
            <a:r>
              <a:rPr lang="en-US" dirty="0" err="1" smtClean="0">
                <a:solidFill>
                  <a:srgbClr val="FF3300"/>
                </a:solidFill>
              </a:rPr>
              <a:t>ary</a:t>
            </a:r>
            <a:r>
              <a:rPr lang="en-US" dirty="0" smtClean="0">
                <a:solidFill>
                  <a:srgbClr val="FF3300"/>
                </a:solidFill>
              </a:rPr>
              <a:t> Search Tree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Experiments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Divide the search space into </a:t>
            </a:r>
            <a:r>
              <a:rPr lang="en-US" i="1" dirty="0" smtClean="0"/>
              <a:t>k</a:t>
            </a:r>
            <a:r>
              <a:rPr lang="en-US" dirty="0" smtClean="0"/>
              <a:t> partitions using </a:t>
            </a:r>
            <a:r>
              <a:rPr lang="en-US" i="1" dirty="0" smtClean="0"/>
              <a:t>k-1</a:t>
            </a:r>
            <a:r>
              <a:rPr lang="en-US" dirty="0" smtClean="0"/>
              <a:t> separators</a:t>
            </a:r>
          </a:p>
          <a:p>
            <a:pPr lvl="1"/>
            <a:r>
              <a:rPr lang="en-US" dirty="0" smtClean="0"/>
              <a:t>Choose a partition depending of the comparison of the separators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Successful search for key 4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Worst-case iterations = </a:t>
            </a:r>
            <a:r>
              <a:rPr lang="en-US" dirty="0" smtClean="0">
                <a:latin typeface="Calibri"/>
              </a:rPr>
              <a:t> </a:t>
            </a:r>
            <a:r>
              <a:rPr lang="en-US" dirty="0" smtClean="0">
                <a:latin typeface="Calibri"/>
                <a:sym typeface="Symbol"/>
              </a:rPr>
              <a:t>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k</a:t>
            </a:r>
            <a:r>
              <a:rPr lang="en-US" dirty="0" smtClean="0"/>
              <a:t>(N+1)</a:t>
            </a:r>
            <a:r>
              <a:rPr lang="en-US" dirty="0" smtClean="0">
                <a:latin typeface="Calibri"/>
                <a:sym typeface="Symbol"/>
              </a:rPr>
              <a:t>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Speedup = log</a:t>
            </a:r>
            <a:r>
              <a:rPr lang="en-US" baseline="-25000" dirty="0" smtClean="0"/>
              <a:t>2</a:t>
            </a:r>
            <a:r>
              <a:rPr lang="en-US" dirty="0" smtClean="0"/>
              <a:t>(k)</a:t>
            </a:r>
          </a:p>
          <a:p>
            <a:pPr lvl="1"/>
            <a:endParaRPr lang="en-US" dirty="0" smtClean="0"/>
          </a:p>
        </p:txBody>
      </p:sp>
      <p:sp>
        <p:nvSpPr>
          <p:cNvPr id="404" name="Datumsplatzhalter 40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6/28/2009</a:t>
            </a:r>
            <a:endParaRPr lang="de-DE" dirty="0"/>
          </a:p>
        </p:txBody>
      </p:sp>
      <p:sp>
        <p:nvSpPr>
          <p:cNvPr id="120" name="Fußzeilenplatzhalter 1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k-Ary Search on Modern Processors</a:t>
            </a:r>
            <a:endParaRPr lang="de-DE"/>
          </a:p>
        </p:txBody>
      </p:sp>
      <p:sp>
        <p:nvSpPr>
          <p:cNvPr id="121" name="Foliennummernplatzhalter 1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Slide </a:t>
            </a:r>
            <a:fld id="{B006D016-F483-4AF7-A46D-6203E65E552E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ary</a:t>
            </a:r>
            <a:r>
              <a:rPr lang="en-US" dirty="0" smtClean="0"/>
              <a:t> search on a sorted array</a:t>
            </a:r>
            <a:endParaRPr lang="en-US" dirty="0"/>
          </a:p>
        </p:txBody>
      </p:sp>
      <p:sp>
        <p:nvSpPr>
          <p:cNvPr id="313" name="Hit4"/>
          <p:cNvSpPr txBox="1"/>
          <p:nvPr/>
        </p:nvSpPr>
        <p:spPr>
          <a:xfrm>
            <a:off x="1334624" y="3248024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</a:t>
            </a:r>
            <a:endParaRPr lang="en-US" dirty="0"/>
          </a:p>
        </p:txBody>
      </p:sp>
      <p:graphicFrame>
        <p:nvGraphicFramePr>
          <p:cNvPr id="225" name="Tabelle 224"/>
          <p:cNvGraphicFramePr>
            <a:graphicFrameLocks noGrp="1"/>
          </p:cNvGraphicFramePr>
          <p:nvPr/>
        </p:nvGraphicFramePr>
        <p:xfrm>
          <a:off x="1038295" y="4207840"/>
          <a:ext cx="5465699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5959"/>
                <a:gridCol w="576580"/>
                <a:gridCol w="576580"/>
                <a:gridCol w="5765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 keys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15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20</a:t>
                      </a:r>
                      <a:endParaRPr lang="en-US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Binary 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SIMDized</a:t>
                      </a:r>
                      <a:r>
                        <a:rPr lang="en-US" baseline="0" dirty="0" smtClean="0"/>
                        <a:t> binary search (k=5)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k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ary</a:t>
                      </a:r>
                      <a:r>
                        <a:rPr lang="en-US" dirty="0" smtClean="0"/>
                        <a:t> search (k=5)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26" name="array"/>
          <p:cNvGrpSpPr/>
          <p:nvPr/>
        </p:nvGrpSpPr>
        <p:grpSpPr>
          <a:xfrm>
            <a:off x="1080000" y="2886072"/>
            <a:ext cx="7200000" cy="288000"/>
            <a:chOff x="360000" y="2703600"/>
            <a:chExt cx="8422200" cy="361496"/>
          </a:xfrm>
        </p:grpSpPr>
        <p:sp>
          <p:nvSpPr>
            <p:cNvPr id="227" name="Rechteck 226"/>
            <p:cNvSpPr/>
            <p:nvPr/>
          </p:nvSpPr>
          <p:spPr bwMode="auto">
            <a:xfrm>
              <a:off x="36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228" name="Rechteck 227"/>
            <p:cNvSpPr/>
            <p:nvPr/>
          </p:nvSpPr>
          <p:spPr bwMode="auto">
            <a:xfrm>
              <a:off x="68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229" name="Rechteck 228"/>
            <p:cNvSpPr/>
            <p:nvPr/>
          </p:nvSpPr>
          <p:spPr bwMode="auto">
            <a:xfrm>
              <a:off x="1008000" y="2703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311" name="Rechteck 310"/>
            <p:cNvSpPr/>
            <p:nvPr/>
          </p:nvSpPr>
          <p:spPr bwMode="auto">
            <a:xfrm>
              <a:off x="133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312" name="Rechteck 311"/>
            <p:cNvSpPr/>
            <p:nvPr/>
          </p:nvSpPr>
          <p:spPr bwMode="auto">
            <a:xfrm>
              <a:off x="165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314" name="Rechteck 313"/>
            <p:cNvSpPr/>
            <p:nvPr/>
          </p:nvSpPr>
          <p:spPr bwMode="auto">
            <a:xfrm>
              <a:off x="198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315" name="Rechteck 314"/>
            <p:cNvSpPr/>
            <p:nvPr/>
          </p:nvSpPr>
          <p:spPr bwMode="auto">
            <a:xfrm>
              <a:off x="230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316" name="Rechteck 315"/>
            <p:cNvSpPr/>
            <p:nvPr/>
          </p:nvSpPr>
          <p:spPr bwMode="auto">
            <a:xfrm>
              <a:off x="262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317" name="Rechteck 316"/>
            <p:cNvSpPr/>
            <p:nvPr/>
          </p:nvSpPr>
          <p:spPr bwMode="auto">
            <a:xfrm>
              <a:off x="295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318" name="Rechteck 317"/>
            <p:cNvSpPr/>
            <p:nvPr/>
          </p:nvSpPr>
          <p:spPr bwMode="auto">
            <a:xfrm>
              <a:off x="327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319" name="Rechteck 318"/>
            <p:cNvSpPr/>
            <p:nvPr/>
          </p:nvSpPr>
          <p:spPr bwMode="auto">
            <a:xfrm>
              <a:off x="3600000" y="2703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320" name="Rechteck 319"/>
            <p:cNvSpPr/>
            <p:nvPr/>
          </p:nvSpPr>
          <p:spPr bwMode="auto">
            <a:xfrm>
              <a:off x="392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321" name="Rechteck 320"/>
            <p:cNvSpPr/>
            <p:nvPr/>
          </p:nvSpPr>
          <p:spPr bwMode="auto">
            <a:xfrm>
              <a:off x="424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405" name="Rechteck 404"/>
            <p:cNvSpPr/>
            <p:nvPr/>
          </p:nvSpPr>
          <p:spPr bwMode="auto">
            <a:xfrm>
              <a:off x="457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406" name="Rechteck 405"/>
            <p:cNvSpPr/>
            <p:nvPr/>
          </p:nvSpPr>
          <p:spPr bwMode="auto">
            <a:xfrm>
              <a:off x="489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407" name="Rechteck 406"/>
            <p:cNvSpPr/>
            <p:nvPr/>
          </p:nvSpPr>
          <p:spPr bwMode="auto">
            <a:xfrm>
              <a:off x="522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408" name="Rechteck 407"/>
            <p:cNvSpPr/>
            <p:nvPr/>
          </p:nvSpPr>
          <p:spPr bwMode="auto">
            <a:xfrm>
              <a:off x="5544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409" name="Rechteck 408"/>
            <p:cNvSpPr/>
            <p:nvPr/>
          </p:nvSpPr>
          <p:spPr bwMode="auto">
            <a:xfrm>
              <a:off x="586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410" name="Rechteck 409"/>
            <p:cNvSpPr/>
            <p:nvPr/>
          </p:nvSpPr>
          <p:spPr bwMode="auto">
            <a:xfrm>
              <a:off x="619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411" name="Rechteck 410"/>
            <p:cNvSpPr/>
            <p:nvPr/>
          </p:nvSpPr>
          <p:spPr bwMode="auto">
            <a:xfrm>
              <a:off x="651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412" name="Rechteck 411"/>
            <p:cNvSpPr/>
            <p:nvPr/>
          </p:nvSpPr>
          <p:spPr bwMode="auto">
            <a:xfrm>
              <a:off x="6840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413" name="Rechteck 412"/>
            <p:cNvSpPr/>
            <p:nvPr/>
          </p:nvSpPr>
          <p:spPr bwMode="auto">
            <a:xfrm>
              <a:off x="7164000" y="2703600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14" name="Rechteck 413"/>
            <p:cNvSpPr/>
            <p:nvPr/>
          </p:nvSpPr>
          <p:spPr bwMode="auto">
            <a:xfrm>
              <a:off x="7488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415" name="Rechteck 414"/>
            <p:cNvSpPr/>
            <p:nvPr/>
          </p:nvSpPr>
          <p:spPr bwMode="auto">
            <a:xfrm>
              <a:off x="7812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416" name="Rechteck 415"/>
            <p:cNvSpPr/>
            <p:nvPr/>
          </p:nvSpPr>
          <p:spPr bwMode="auto">
            <a:xfrm>
              <a:off x="81360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417" name="Rechteck 416"/>
            <p:cNvSpPr/>
            <p:nvPr/>
          </p:nvSpPr>
          <p:spPr bwMode="auto">
            <a:xfrm>
              <a:off x="8458200" y="2705096"/>
              <a:ext cx="324000" cy="36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</p:grpSp>
      <p:grpSp>
        <p:nvGrpSpPr>
          <p:cNvPr id="418" name="iteration1"/>
          <p:cNvGrpSpPr/>
          <p:nvPr/>
        </p:nvGrpSpPr>
        <p:grpSpPr>
          <a:xfrm>
            <a:off x="1080000" y="2886072"/>
            <a:ext cx="7200000" cy="288000"/>
            <a:chOff x="1080000" y="2705096"/>
            <a:chExt cx="7200000" cy="288000"/>
          </a:xfrm>
        </p:grpSpPr>
        <p:sp>
          <p:nvSpPr>
            <p:cNvPr id="419" name="Rechteck 418"/>
            <p:cNvSpPr/>
            <p:nvPr/>
          </p:nvSpPr>
          <p:spPr bwMode="auto">
            <a:xfrm>
              <a:off x="1080000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420" name="Rechteck 419"/>
            <p:cNvSpPr/>
            <p:nvPr/>
          </p:nvSpPr>
          <p:spPr bwMode="auto">
            <a:xfrm>
              <a:off x="1356982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421" name="Rechteck 420"/>
            <p:cNvSpPr/>
            <p:nvPr/>
          </p:nvSpPr>
          <p:spPr bwMode="auto">
            <a:xfrm>
              <a:off x="1633965" y="2705096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422" name="Rechteck 421"/>
            <p:cNvSpPr/>
            <p:nvPr/>
          </p:nvSpPr>
          <p:spPr bwMode="auto">
            <a:xfrm>
              <a:off x="1910947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423" name="Rechteck 422"/>
            <p:cNvSpPr/>
            <p:nvPr/>
          </p:nvSpPr>
          <p:spPr bwMode="auto">
            <a:xfrm>
              <a:off x="2187929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424" name="Rechteck 423"/>
            <p:cNvSpPr/>
            <p:nvPr/>
          </p:nvSpPr>
          <p:spPr bwMode="auto">
            <a:xfrm>
              <a:off x="2464911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425" name="Rechteck 424"/>
            <p:cNvSpPr/>
            <p:nvPr/>
          </p:nvSpPr>
          <p:spPr bwMode="auto">
            <a:xfrm>
              <a:off x="2741894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426" name="Rechteck 425"/>
            <p:cNvSpPr/>
            <p:nvPr/>
          </p:nvSpPr>
          <p:spPr bwMode="auto">
            <a:xfrm>
              <a:off x="3018876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427" name="Rechteck 426"/>
            <p:cNvSpPr/>
            <p:nvPr/>
          </p:nvSpPr>
          <p:spPr bwMode="auto">
            <a:xfrm>
              <a:off x="3295858" y="2706288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28" name="Rechteck 427"/>
            <p:cNvSpPr/>
            <p:nvPr/>
          </p:nvSpPr>
          <p:spPr bwMode="auto">
            <a:xfrm>
              <a:off x="3572840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29" name="Rechteck 428"/>
            <p:cNvSpPr/>
            <p:nvPr/>
          </p:nvSpPr>
          <p:spPr bwMode="auto">
            <a:xfrm>
              <a:off x="3849823" y="2705096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30" name="Rechteck 429"/>
            <p:cNvSpPr/>
            <p:nvPr/>
          </p:nvSpPr>
          <p:spPr bwMode="auto">
            <a:xfrm>
              <a:off x="4126805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431" name="Rechteck 430"/>
            <p:cNvSpPr/>
            <p:nvPr/>
          </p:nvSpPr>
          <p:spPr bwMode="auto">
            <a:xfrm>
              <a:off x="4403787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432" name="Rechteck 431"/>
            <p:cNvSpPr/>
            <p:nvPr/>
          </p:nvSpPr>
          <p:spPr bwMode="auto">
            <a:xfrm>
              <a:off x="4680769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433" name="Rechteck 432"/>
            <p:cNvSpPr/>
            <p:nvPr/>
          </p:nvSpPr>
          <p:spPr bwMode="auto">
            <a:xfrm>
              <a:off x="4957752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434" name="Rechteck 433"/>
            <p:cNvSpPr/>
            <p:nvPr/>
          </p:nvSpPr>
          <p:spPr bwMode="auto">
            <a:xfrm>
              <a:off x="5234734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435" name="Rechteck 434"/>
            <p:cNvSpPr/>
            <p:nvPr/>
          </p:nvSpPr>
          <p:spPr bwMode="auto">
            <a:xfrm>
              <a:off x="5511716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436" name="Rechteck 435"/>
            <p:cNvSpPr/>
            <p:nvPr/>
          </p:nvSpPr>
          <p:spPr bwMode="auto">
            <a:xfrm>
              <a:off x="5788698" y="2706288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437" name="Rechteck 436"/>
            <p:cNvSpPr/>
            <p:nvPr/>
          </p:nvSpPr>
          <p:spPr bwMode="auto">
            <a:xfrm>
              <a:off x="6065681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438" name="Rechteck 437"/>
            <p:cNvSpPr/>
            <p:nvPr/>
          </p:nvSpPr>
          <p:spPr bwMode="auto">
            <a:xfrm>
              <a:off x="6342663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439" name="Rechteck 438"/>
            <p:cNvSpPr/>
            <p:nvPr/>
          </p:nvSpPr>
          <p:spPr bwMode="auto">
            <a:xfrm>
              <a:off x="6619645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440" name="Rechteck 439"/>
            <p:cNvSpPr/>
            <p:nvPr/>
          </p:nvSpPr>
          <p:spPr bwMode="auto">
            <a:xfrm>
              <a:off x="6896627" y="2705096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41" name="Rechteck 440"/>
            <p:cNvSpPr/>
            <p:nvPr/>
          </p:nvSpPr>
          <p:spPr bwMode="auto">
            <a:xfrm>
              <a:off x="7173610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442" name="Rechteck 441"/>
            <p:cNvSpPr/>
            <p:nvPr/>
          </p:nvSpPr>
          <p:spPr bwMode="auto">
            <a:xfrm>
              <a:off x="7450592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443" name="Rechteck 442"/>
            <p:cNvSpPr/>
            <p:nvPr/>
          </p:nvSpPr>
          <p:spPr bwMode="auto">
            <a:xfrm>
              <a:off x="7727574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444" name="Rechteck 443"/>
            <p:cNvSpPr/>
            <p:nvPr/>
          </p:nvSpPr>
          <p:spPr bwMode="auto">
            <a:xfrm>
              <a:off x="8003018" y="270628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445" name="Rechteck 444"/>
            <p:cNvSpPr/>
            <p:nvPr/>
          </p:nvSpPr>
          <p:spPr bwMode="auto">
            <a:xfrm>
              <a:off x="1080000" y="2705096"/>
              <a:ext cx="7200000" cy="2868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446" name="iteration2"/>
          <p:cNvGrpSpPr/>
          <p:nvPr/>
        </p:nvGrpSpPr>
        <p:grpSpPr>
          <a:xfrm>
            <a:off x="1080000" y="2886072"/>
            <a:ext cx="7200000" cy="288000"/>
            <a:chOff x="1080000" y="2252656"/>
            <a:chExt cx="7200000" cy="288000"/>
          </a:xfrm>
        </p:grpSpPr>
        <p:sp>
          <p:nvSpPr>
            <p:cNvPr id="447" name="Rechteck 446"/>
            <p:cNvSpPr/>
            <p:nvPr/>
          </p:nvSpPr>
          <p:spPr bwMode="auto">
            <a:xfrm>
              <a:off x="1080000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448" name="Rechteck 447"/>
            <p:cNvSpPr/>
            <p:nvPr/>
          </p:nvSpPr>
          <p:spPr bwMode="auto">
            <a:xfrm>
              <a:off x="1356982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449" name="Rechteck 448"/>
            <p:cNvSpPr/>
            <p:nvPr/>
          </p:nvSpPr>
          <p:spPr bwMode="auto">
            <a:xfrm>
              <a:off x="1633965" y="2252656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450" name="Rechteck 449"/>
            <p:cNvSpPr/>
            <p:nvPr/>
          </p:nvSpPr>
          <p:spPr bwMode="auto">
            <a:xfrm>
              <a:off x="1910947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451" name="Rechteck 450"/>
            <p:cNvSpPr/>
            <p:nvPr/>
          </p:nvSpPr>
          <p:spPr bwMode="auto">
            <a:xfrm>
              <a:off x="2187929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452" name="Rechteck 451"/>
            <p:cNvSpPr/>
            <p:nvPr/>
          </p:nvSpPr>
          <p:spPr bwMode="auto">
            <a:xfrm>
              <a:off x="2464911" y="2253848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453" name="Rechteck 452"/>
            <p:cNvSpPr/>
            <p:nvPr/>
          </p:nvSpPr>
          <p:spPr bwMode="auto">
            <a:xfrm>
              <a:off x="2741894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454" name="Rechteck 453"/>
            <p:cNvSpPr/>
            <p:nvPr/>
          </p:nvSpPr>
          <p:spPr bwMode="auto">
            <a:xfrm>
              <a:off x="3018876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455" name="Rechteck 454"/>
            <p:cNvSpPr/>
            <p:nvPr/>
          </p:nvSpPr>
          <p:spPr bwMode="auto">
            <a:xfrm>
              <a:off x="3295858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56" name="Rechteck 455"/>
            <p:cNvSpPr/>
            <p:nvPr/>
          </p:nvSpPr>
          <p:spPr bwMode="auto">
            <a:xfrm>
              <a:off x="3572840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57" name="Rechteck 456"/>
            <p:cNvSpPr/>
            <p:nvPr/>
          </p:nvSpPr>
          <p:spPr bwMode="auto">
            <a:xfrm>
              <a:off x="3849823" y="2252656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58" name="Rechteck 457"/>
            <p:cNvSpPr/>
            <p:nvPr/>
          </p:nvSpPr>
          <p:spPr bwMode="auto">
            <a:xfrm>
              <a:off x="4126805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459" name="Rechteck 458"/>
            <p:cNvSpPr/>
            <p:nvPr/>
          </p:nvSpPr>
          <p:spPr bwMode="auto">
            <a:xfrm>
              <a:off x="4403787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460" name="Rechteck 459"/>
            <p:cNvSpPr/>
            <p:nvPr/>
          </p:nvSpPr>
          <p:spPr bwMode="auto">
            <a:xfrm>
              <a:off x="4680769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461" name="Rechteck 460"/>
            <p:cNvSpPr/>
            <p:nvPr/>
          </p:nvSpPr>
          <p:spPr bwMode="auto">
            <a:xfrm>
              <a:off x="4957752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462" name="Rechteck 461"/>
            <p:cNvSpPr/>
            <p:nvPr/>
          </p:nvSpPr>
          <p:spPr bwMode="auto">
            <a:xfrm>
              <a:off x="5234734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463" name="Rechteck 462"/>
            <p:cNvSpPr/>
            <p:nvPr/>
          </p:nvSpPr>
          <p:spPr bwMode="auto">
            <a:xfrm>
              <a:off x="5511716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464" name="Rechteck 463"/>
            <p:cNvSpPr/>
            <p:nvPr/>
          </p:nvSpPr>
          <p:spPr bwMode="auto">
            <a:xfrm>
              <a:off x="5788698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465" name="Rechteck 464"/>
            <p:cNvSpPr/>
            <p:nvPr/>
          </p:nvSpPr>
          <p:spPr bwMode="auto">
            <a:xfrm>
              <a:off x="6065681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466" name="Rechteck 465"/>
            <p:cNvSpPr/>
            <p:nvPr/>
          </p:nvSpPr>
          <p:spPr bwMode="auto">
            <a:xfrm>
              <a:off x="6342663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467" name="Rechteck 466"/>
            <p:cNvSpPr/>
            <p:nvPr/>
          </p:nvSpPr>
          <p:spPr bwMode="auto">
            <a:xfrm>
              <a:off x="6619645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468" name="Rechteck 467"/>
            <p:cNvSpPr/>
            <p:nvPr/>
          </p:nvSpPr>
          <p:spPr bwMode="auto">
            <a:xfrm>
              <a:off x="6896627" y="2252656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69" name="Rechteck 468"/>
            <p:cNvSpPr/>
            <p:nvPr/>
          </p:nvSpPr>
          <p:spPr bwMode="auto">
            <a:xfrm>
              <a:off x="7173610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470" name="Rechteck 469"/>
            <p:cNvSpPr/>
            <p:nvPr/>
          </p:nvSpPr>
          <p:spPr bwMode="auto">
            <a:xfrm>
              <a:off x="7450592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471" name="Rechteck 470"/>
            <p:cNvSpPr/>
            <p:nvPr/>
          </p:nvSpPr>
          <p:spPr bwMode="auto">
            <a:xfrm>
              <a:off x="7727574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472" name="Rechteck 471"/>
            <p:cNvSpPr/>
            <p:nvPr/>
          </p:nvSpPr>
          <p:spPr bwMode="auto">
            <a:xfrm>
              <a:off x="8003018" y="225384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473" name="Rechteck 472"/>
            <p:cNvSpPr/>
            <p:nvPr/>
          </p:nvSpPr>
          <p:spPr bwMode="auto">
            <a:xfrm>
              <a:off x="1082008" y="2252656"/>
              <a:ext cx="2213850" cy="2868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474" name="iteration3"/>
          <p:cNvGrpSpPr/>
          <p:nvPr/>
        </p:nvGrpSpPr>
        <p:grpSpPr>
          <a:xfrm>
            <a:off x="1080000" y="2886072"/>
            <a:ext cx="7200000" cy="288003"/>
            <a:chOff x="1080000" y="1800216"/>
            <a:chExt cx="7200000" cy="288003"/>
          </a:xfrm>
        </p:grpSpPr>
        <p:sp>
          <p:nvSpPr>
            <p:cNvPr id="475" name="Rechteck 474"/>
            <p:cNvSpPr/>
            <p:nvPr/>
          </p:nvSpPr>
          <p:spPr bwMode="auto">
            <a:xfrm>
              <a:off x="1080000" y="1801408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</a:t>
              </a:r>
            </a:p>
          </p:txBody>
        </p:sp>
        <p:sp>
          <p:nvSpPr>
            <p:cNvPr id="476" name="Rechteck 475"/>
            <p:cNvSpPr/>
            <p:nvPr/>
          </p:nvSpPr>
          <p:spPr bwMode="auto">
            <a:xfrm>
              <a:off x="1356982" y="1801408"/>
              <a:ext cx="276982" cy="286808"/>
            </a:xfrm>
            <a:prstGeom prst="rect">
              <a:avLst/>
            </a:prstGeom>
            <a:solidFill>
              <a:srgbClr val="FF33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</a:t>
              </a:r>
            </a:p>
          </p:txBody>
        </p:sp>
        <p:sp>
          <p:nvSpPr>
            <p:cNvPr id="477" name="Rechteck 476"/>
            <p:cNvSpPr/>
            <p:nvPr/>
          </p:nvSpPr>
          <p:spPr bwMode="auto">
            <a:xfrm>
              <a:off x="1633965" y="1800216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</a:t>
              </a:r>
            </a:p>
          </p:txBody>
        </p:sp>
        <p:sp>
          <p:nvSpPr>
            <p:cNvPr id="478" name="Rechteck 477"/>
            <p:cNvSpPr/>
            <p:nvPr/>
          </p:nvSpPr>
          <p:spPr bwMode="auto">
            <a:xfrm>
              <a:off x="1910947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10</a:t>
              </a:r>
            </a:p>
          </p:txBody>
        </p:sp>
        <p:sp>
          <p:nvSpPr>
            <p:cNvPr id="479" name="Rechteck 478"/>
            <p:cNvSpPr/>
            <p:nvPr/>
          </p:nvSpPr>
          <p:spPr bwMode="auto">
            <a:xfrm>
              <a:off x="2187929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11</a:t>
              </a:r>
            </a:p>
          </p:txBody>
        </p:sp>
        <p:sp>
          <p:nvSpPr>
            <p:cNvPr id="480" name="Rechteck 479"/>
            <p:cNvSpPr/>
            <p:nvPr/>
          </p:nvSpPr>
          <p:spPr bwMode="auto">
            <a:xfrm>
              <a:off x="2464911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15</a:t>
              </a:r>
            </a:p>
          </p:txBody>
        </p:sp>
        <p:sp>
          <p:nvSpPr>
            <p:cNvPr id="481" name="Rechteck 480"/>
            <p:cNvSpPr/>
            <p:nvPr/>
          </p:nvSpPr>
          <p:spPr bwMode="auto">
            <a:xfrm>
              <a:off x="2741894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18</a:t>
              </a:r>
            </a:p>
          </p:txBody>
        </p:sp>
        <p:sp>
          <p:nvSpPr>
            <p:cNvPr id="482" name="Rechteck 481"/>
            <p:cNvSpPr/>
            <p:nvPr/>
          </p:nvSpPr>
          <p:spPr bwMode="auto">
            <a:xfrm>
              <a:off x="3018876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19</a:t>
              </a:r>
            </a:p>
          </p:txBody>
        </p:sp>
        <p:sp>
          <p:nvSpPr>
            <p:cNvPr id="483" name="Rechteck 482"/>
            <p:cNvSpPr/>
            <p:nvPr/>
          </p:nvSpPr>
          <p:spPr bwMode="auto">
            <a:xfrm>
              <a:off x="3295858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24</a:t>
              </a:r>
            </a:p>
          </p:txBody>
        </p:sp>
        <p:sp>
          <p:nvSpPr>
            <p:cNvPr id="484" name="Rechteck 483"/>
            <p:cNvSpPr/>
            <p:nvPr/>
          </p:nvSpPr>
          <p:spPr bwMode="auto">
            <a:xfrm>
              <a:off x="3572840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29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85" name="Rechteck 484"/>
            <p:cNvSpPr/>
            <p:nvPr/>
          </p:nvSpPr>
          <p:spPr bwMode="auto">
            <a:xfrm>
              <a:off x="3849823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35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86" name="Rechteck 485"/>
            <p:cNvSpPr/>
            <p:nvPr/>
          </p:nvSpPr>
          <p:spPr bwMode="auto">
            <a:xfrm>
              <a:off x="4126805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46</a:t>
              </a:r>
            </a:p>
          </p:txBody>
        </p:sp>
        <p:sp>
          <p:nvSpPr>
            <p:cNvPr id="487" name="Rechteck 486"/>
            <p:cNvSpPr/>
            <p:nvPr/>
          </p:nvSpPr>
          <p:spPr bwMode="auto">
            <a:xfrm>
              <a:off x="4403787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48</a:t>
              </a:r>
            </a:p>
          </p:txBody>
        </p:sp>
        <p:sp>
          <p:nvSpPr>
            <p:cNvPr id="488" name="Rechteck 487"/>
            <p:cNvSpPr/>
            <p:nvPr/>
          </p:nvSpPr>
          <p:spPr bwMode="auto">
            <a:xfrm>
              <a:off x="4680769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55</a:t>
              </a:r>
            </a:p>
          </p:txBody>
        </p:sp>
        <p:sp>
          <p:nvSpPr>
            <p:cNvPr id="489" name="Rechteck 488"/>
            <p:cNvSpPr/>
            <p:nvPr/>
          </p:nvSpPr>
          <p:spPr bwMode="auto">
            <a:xfrm>
              <a:off x="4957752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59</a:t>
              </a:r>
            </a:p>
          </p:txBody>
        </p:sp>
        <p:sp>
          <p:nvSpPr>
            <p:cNvPr id="490" name="Rechteck 489"/>
            <p:cNvSpPr/>
            <p:nvPr/>
          </p:nvSpPr>
          <p:spPr bwMode="auto">
            <a:xfrm>
              <a:off x="5234734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60</a:t>
              </a:r>
            </a:p>
          </p:txBody>
        </p:sp>
        <p:sp>
          <p:nvSpPr>
            <p:cNvPr id="491" name="Rechteck 490"/>
            <p:cNvSpPr/>
            <p:nvPr/>
          </p:nvSpPr>
          <p:spPr bwMode="auto">
            <a:xfrm>
              <a:off x="5511716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67</a:t>
              </a:r>
            </a:p>
          </p:txBody>
        </p:sp>
        <p:sp>
          <p:nvSpPr>
            <p:cNvPr id="492" name="Rechteck 491"/>
            <p:cNvSpPr/>
            <p:nvPr/>
          </p:nvSpPr>
          <p:spPr bwMode="auto">
            <a:xfrm>
              <a:off x="5788698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73</a:t>
              </a:r>
            </a:p>
          </p:txBody>
        </p:sp>
        <p:sp>
          <p:nvSpPr>
            <p:cNvPr id="493" name="Rechteck 492"/>
            <p:cNvSpPr/>
            <p:nvPr/>
          </p:nvSpPr>
          <p:spPr bwMode="auto">
            <a:xfrm>
              <a:off x="6065681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75</a:t>
              </a:r>
            </a:p>
          </p:txBody>
        </p:sp>
        <p:sp>
          <p:nvSpPr>
            <p:cNvPr id="494" name="Rechteck 493"/>
            <p:cNvSpPr/>
            <p:nvPr/>
          </p:nvSpPr>
          <p:spPr bwMode="auto">
            <a:xfrm>
              <a:off x="6342663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77</a:t>
              </a:r>
            </a:p>
          </p:txBody>
        </p:sp>
        <p:sp>
          <p:nvSpPr>
            <p:cNvPr id="495" name="Rechteck 494"/>
            <p:cNvSpPr/>
            <p:nvPr/>
          </p:nvSpPr>
          <p:spPr bwMode="auto">
            <a:xfrm>
              <a:off x="6619645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83</a:t>
              </a:r>
            </a:p>
          </p:txBody>
        </p:sp>
        <p:sp>
          <p:nvSpPr>
            <p:cNvPr id="496" name="Rechteck 495"/>
            <p:cNvSpPr/>
            <p:nvPr/>
          </p:nvSpPr>
          <p:spPr bwMode="auto">
            <a:xfrm>
              <a:off x="6896627" y="1800216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tx1"/>
                  </a:solidFill>
                </a:rPr>
                <a:t>88</a:t>
              </a: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  <p:sp>
          <p:nvSpPr>
            <p:cNvPr id="497" name="Rechteck 496"/>
            <p:cNvSpPr/>
            <p:nvPr/>
          </p:nvSpPr>
          <p:spPr bwMode="auto">
            <a:xfrm>
              <a:off x="7173610" y="1801411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92</a:t>
              </a:r>
            </a:p>
          </p:txBody>
        </p:sp>
        <p:sp>
          <p:nvSpPr>
            <p:cNvPr id="498" name="Rechteck 497"/>
            <p:cNvSpPr/>
            <p:nvPr/>
          </p:nvSpPr>
          <p:spPr bwMode="auto">
            <a:xfrm>
              <a:off x="7450592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93</a:t>
              </a:r>
            </a:p>
          </p:txBody>
        </p:sp>
        <p:sp>
          <p:nvSpPr>
            <p:cNvPr id="499" name="Rechteck 498"/>
            <p:cNvSpPr/>
            <p:nvPr/>
          </p:nvSpPr>
          <p:spPr bwMode="auto">
            <a:xfrm>
              <a:off x="7727574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97</a:t>
              </a:r>
            </a:p>
          </p:txBody>
        </p:sp>
        <p:sp>
          <p:nvSpPr>
            <p:cNvPr id="500" name="Rechteck 499"/>
            <p:cNvSpPr/>
            <p:nvPr/>
          </p:nvSpPr>
          <p:spPr bwMode="auto">
            <a:xfrm>
              <a:off x="8003018" y="1801408"/>
              <a:ext cx="276982" cy="28680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icrosoft Sans Serif" pitchFamily="34" charset="0"/>
                </a:rPr>
                <a:t>99</a:t>
              </a:r>
            </a:p>
          </p:txBody>
        </p:sp>
        <p:sp>
          <p:nvSpPr>
            <p:cNvPr id="501" name="Rechteck 500"/>
            <p:cNvSpPr/>
            <p:nvPr/>
          </p:nvSpPr>
          <p:spPr bwMode="auto">
            <a:xfrm>
              <a:off x="1082008" y="1800216"/>
              <a:ext cx="551956" cy="28680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itchFamily="34" charset="0"/>
              </a:endParaRPr>
            </a:p>
          </p:txBody>
        </p:sp>
      </p:grpSp>
      <p:grpSp>
        <p:nvGrpSpPr>
          <p:cNvPr id="128" name="description1"/>
          <p:cNvGrpSpPr/>
          <p:nvPr/>
        </p:nvGrpSpPr>
        <p:grpSpPr>
          <a:xfrm>
            <a:off x="2943216" y="3248024"/>
            <a:ext cx="3438544" cy="246221"/>
            <a:chOff x="2943216" y="3182779"/>
            <a:chExt cx="3438544" cy="246221"/>
          </a:xfrm>
        </p:grpSpPr>
        <p:grpSp>
          <p:nvGrpSpPr>
            <p:cNvPr id="122" name="description1"/>
            <p:cNvGrpSpPr/>
            <p:nvPr/>
          </p:nvGrpSpPr>
          <p:grpSpPr>
            <a:xfrm>
              <a:off x="2943216" y="3182779"/>
              <a:ext cx="947206" cy="246221"/>
              <a:chOff x="4029072" y="3725707"/>
              <a:chExt cx="947206" cy="246221"/>
            </a:xfrm>
          </p:grpSpPr>
          <p:sp>
            <p:nvSpPr>
              <p:cNvPr id="123" name="Hit4"/>
              <p:cNvSpPr txBox="1"/>
              <p:nvPr/>
            </p:nvSpPr>
            <p:spPr>
              <a:xfrm>
                <a:off x="4029072" y="3725707"/>
                <a:ext cx="404278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&lt;24</a:t>
                </a:r>
                <a:endParaRPr lang="en-US" dirty="0"/>
              </a:p>
            </p:txBody>
          </p:sp>
          <p:sp>
            <p:nvSpPr>
              <p:cNvPr id="124" name="Hit4"/>
              <p:cNvSpPr txBox="1"/>
              <p:nvPr/>
            </p:nvSpPr>
            <p:spPr>
              <a:xfrm>
                <a:off x="4572000" y="3725707"/>
                <a:ext cx="404278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&gt;24</a:t>
                </a:r>
                <a:endParaRPr lang="en-US" dirty="0"/>
              </a:p>
            </p:txBody>
          </p:sp>
        </p:grpSp>
        <p:grpSp>
          <p:nvGrpSpPr>
            <p:cNvPr id="125" name="description1"/>
            <p:cNvGrpSpPr/>
            <p:nvPr/>
          </p:nvGrpSpPr>
          <p:grpSpPr>
            <a:xfrm>
              <a:off x="5434554" y="3182779"/>
              <a:ext cx="947206" cy="246221"/>
              <a:chOff x="4029072" y="3725707"/>
              <a:chExt cx="947206" cy="246221"/>
            </a:xfrm>
          </p:grpSpPr>
          <p:sp>
            <p:nvSpPr>
              <p:cNvPr id="126" name="Hit4"/>
              <p:cNvSpPr txBox="1"/>
              <p:nvPr/>
            </p:nvSpPr>
            <p:spPr>
              <a:xfrm>
                <a:off x="4029072" y="3725707"/>
                <a:ext cx="404278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&lt;73</a:t>
                </a:r>
                <a:endParaRPr lang="en-US" dirty="0"/>
              </a:p>
            </p:txBody>
          </p:sp>
          <p:sp>
            <p:nvSpPr>
              <p:cNvPr id="127" name="Hit4"/>
              <p:cNvSpPr txBox="1"/>
              <p:nvPr/>
            </p:nvSpPr>
            <p:spPr>
              <a:xfrm>
                <a:off x="4572000" y="3725707"/>
                <a:ext cx="404278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&gt;73</a:t>
                </a:r>
                <a:endParaRPr lang="en-US" dirty="0"/>
              </a:p>
            </p:txBody>
          </p:sp>
        </p:grpSp>
      </p:grpSp>
      <p:grpSp>
        <p:nvGrpSpPr>
          <p:cNvPr id="132" name="description2"/>
          <p:cNvGrpSpPr/>
          <p:nvPr/>
        </p:nvGrpSpPr>
        <p:grpSpPr>
          <a:xfrm>
            <a:off x="1314432" y="3248024"/>
            <a:ext cx="1761598" cy="246221"/>
            <a:chOff x="3033704" y="3182779"/>
            <a:chExt cx="1761598" cy="246221"/>
          </a:xfrm>
        </p:grpSpPr>
        <p:grpSp>
          <p:nvGrpSpPr>
            <p:cNvPr id="133" name="description1"/>
            <p:cNvGrpSpPr/>
            <p:nvPr/>
          </p:nvGrpSpPr>
          <p:grpSpPr>
            <a:xfrm>
              <a:off x="3033704" y="3182779"/>
              <a:ext cx="904880" cy="246221"/>
              <a:chOff x="4119560" y="3725707"/>
              <a:chExt cx="904880" cy="246221"/>
            </a:xfrm>
          </p:grpSpPr>
          <p:sp>
            <p:nvSpPr>
              <p:cNvPr id="137" name="Hit4"/>
              <p:cNvSpPr txBox="1"/>
              <p:nvPr/>
            </p:nvSpPr>
            <p:spPr>
              <a:xfrm>
                <a:off x="4119560" y="3725707"/>
                <a:ext cx="332142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&lt;7</a:t>
                </a:r>
                <a:endParaRPr lang="en-US" dirty="0"/>
              </a:p>
            </p:txBody>
          </p:sp>
          <p:sp>
            <p:nvSpPr>
              <p:cNvPr id="138" name="Hit4"/>
              <p:cNvSpPr txBox="1"/>
              <p:nvPr/>
            </p:nvSpPr>
            <p:spPr>
              <a:xfrm>
                <a:off x="4692298" y="3725707"/>
                <a:ext cx="332142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&gt;7</a:t>
                </a:r>
                <a:endParaRPr lang="en-US" dirty="0"/>
              </a:p>
            </p:txBody>
          </p:sp>
        </p:grpSp>
        <p:grpSp>
          <p:nvGrpSpPr>
            <p:cNvPr id="134" name="description1"/>
            <p:cNvGrpSpPr/>
            <p:nvPr/>
          </p:nvGrpSpPr>
          <p:grpSpPr>
            <a:xfrm>
              <a:off x="3805770" y="3182779"/>
              <a:ext cx="989532" cy="246221"/>
              <a:chOff x="2400288" y="3725707"/>
              <a:chExt cx="989532" cy="246221"/>
            </a:xfrm>
          </p:grpSpPr>
          <p:sp>
            <p:nvSpPr>
              <p:cNvPr id="135" name="Hit4"/>
              <p:cNvSpPr txBox="1"/>
              <p:nvPr/>
            </p:nvSpPr>
            <p:spPr>
              <a:xfrm>
                <a:off x="2400288" y="3725707"/>
                <a:ext cx="404278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&lt;15</a:t>
                </a:r>
                <a:endParaRPr lang="en-US" dirty="0"/>
              </a:p>
            </p:txBody>
          </p:sp>
          <p:sp>
            <p:nvSpPr>
              <p:cNvPr id="136" name="Hit4"/>
              <p:cNvSpPr txBox="1"/>
              <p:nvPr/>
            </p:nvSpPr>
            <p:spPr>
              <a:xfrm>
                <a:off x="2985542" y="3725707"/>
                <a:ext cx="404278" cy="246221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&gt;15</a:t>
                </a:r>
                <a:endParaRPr lang="en-US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/>
    </p:bldLst>
  </p:timing>
</p:sld>
</file>

<file path=ppt/theme/theme1.xml><?xml version="1.0" encoding="utf-8"?>
<a:theme xmlns:a="http://schemas.openxmlformats.org/drawingml/2006/main" name="TUD_Master">
  <a:themeElements>
    <a:clrScheme name="TUD_Maste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UD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45720" rIns="3600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0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</a:defRPr>
        </a:defPPr>
      </a:lstStyle>
    </a:lnDef>
  </a:objectDefaults>
  <a:extraClrSchemeLst>
    <a:extraClrScheme>
      <a:clrScheme name="TUD_Mas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D_Mas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D_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1772</Words>
  <Application>Microsoft Office PowerPoint</Application>
  <PresentationFormat>Bildschirmpräsentation (4:3)</PresentationFormat>
  <Paragraphs>1083</Paragraphs>
  <Slides>18</Slides>
  <Notes>16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TUD_Master</vt:lpstr>
      <vt:lpstr>k-Ary Search on Modern Processors</vt:lpstr>
      <vt:lpstr>Motivation</vt:lpstr>
      <vt:lpstr>Motivation - Search algorithms</vt:lpstr>
      <vt:lpstr>Agenda</vt:lpstr>
      <vt:lpstr>Binary search on a sorted array</vt:lpstr>
      <vt:lpstr>Modern Processors</vt:lpstr>
      <vt:lpstr>SIMDized binary search on a sorted array  </vt:lpstr>
      <vt:lpstr>Agenda</vt:lpstr>
      <vt:lpstr>k-ary search on a sorted array</vt:lpstr>
      <vt:lpstr>k-ary search on a sorted array (cont.)</vt:lpstr>
      <vt:lpstr>k-ary search on a alternative data layout</vt:lpstr>
      <vt:lpstr>Agenda</vt:lpstr>
      <vt:lpstr>Experimental setup</vt:lpstr>
      <vt:lpstr>Results: Cell BE SPE</vt:lpstr>
      <vt:lpstr>Results: Intel Core i7</vt:lpstr>
      <vt:lpstr>Agenda</vt:lpstr>
      <vt:lpstr>Conclusion</vt:lpstr>
      <vt:lpstr>k-Ary Search on Modern Processors</vt:lpstr>
    </vt:vector>
  </TitlesOfParts>
  <Company>TU Dresden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K-nary search</dc:title>
  <dc:creator>Benjamin Schlegel</dc:creator>
  <cp:keywords/>
  <cp:lastModifiedBy>Benjamin Schlegel</cp:lastModifiedBy>
  <cp:revision>1246</cp:revision>
  <dcterms:created xsi:type="dcterms:W3CDTF">2005-02-28T13:21:50Z</dcterms:created>
  <dcterms:modified xsi:type="dcterms:W3CDTF">2009-07-01T14:37:55Z</dcterms:modified>
  <cp:contentStatus/>
</cp:coreProperties>
</file>