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6859575" cx="12195175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1">
          <p15:clr>
            <a:srgbClr val="000000"/>
          </p15:clr>
        </p15:guide>
        <p15:guide id="2" pos="3841">
          <p15:clr>
            <a:srgbClr val="000000"/>
          </p15:clr>
        </p15:guide>
      </p15:sldGuideLst>
    </p:ext>
    <p:ext uri="GoogleSlidesCustomDataVersion2">
      <go:slidesCustomData xmlns:go="http://customooxmlschemas.google.com/" r:id="rId47" roundtripDataSignature="AMtx7mjc047qd1A44HmF85x/x2Pqahz4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1" orient="horz"/>
        <p:guide pos="384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bd41dd66fe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2bd41dd66fe_0_5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d41dd66fe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bd41dd66fe_0_1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d41dd66fe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bd41dd66fe_0_2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d41dd66f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bd41dd66fe_0_2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d41dd66fe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bd41dd66fe_0_2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d41dd66fe_0_3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bd41dd66fe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bd41dd66fe_0_3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d41dd66fe_0_3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bd41dd66fe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bd41dd66fe_0_3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d41dd66fe_0_3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d41dd66fe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bd41dd66fe_0_3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bd41dd66fe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bd41dd66fe_0_3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d41dd66fe_0_3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d41dd66fe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bd41dd66fe_0_39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bd41dd66f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2bd41dd66fe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d41dd66fe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2bd41dd66fe_0_3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d41dd66fe_0_4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bd41dd66fe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bd41dd66fe_0_4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d41dd66fe_0_5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bd41dd66fe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bd41dd66fe_0_5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d41dd66fe_0_4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bd41dd66fe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2bd41dd66fe_0_4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bd41dd66fe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bd41dd66fe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bd41dd66fe_0_6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d41dd66fe_0_4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d41dd66fe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2bd41dd66fe_0_4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bd41dd66fe_0_4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bd41dd66fe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bd41dd66fe_0_4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bd41dd66fe_0_5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bd41dd66fe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2bd41dd66fe_0_5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bd41dd66fe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bd41dd66fe_0_3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bd41dd66fe_0_4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bd41dd66fe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bd41dd66fe_0_4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bd41dd66fe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2bd41dd66fe_0_3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bd41dd66fe_0_4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bd41dd66fe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bd41dd66fe_0_4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bd41dd66fe_0_5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bd41dd66fe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2bd41dd66fe_0_5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d41dd66fe_0_4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bd41dd66fe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2bd41dd66fe_0_4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bd41dd66fe_0_4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bd41dd66fe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bd41dd66fe_0_48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bd41dd66fe_0_4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bd41dd66fe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2bd41dd66fe_0_4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bd41dd66fe_0_5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bd41dd66fe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2bd41dd66fe_0_59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bd41dd66fe_0_6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bd41dd66fe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2bd41dd66fe_0_6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bd41dd66fe_0_6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bd41dd66fe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2bd41dd66fe_0_6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bd41dd66fe_0_6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bd41dd66fe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2bd41dd66fe_0_6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bd41dd66fe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bd41dd66fe_0_1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bd41dd66fe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2bd41dd66fe_0_3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bd41dd66fe_0_5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bd41dd66fe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2bd41dd66fe_0_50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d41dd66fe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2bd41dd66fe_0_2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d41dd66fe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2bd41dd66fe_0_1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bd41dd66fe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2bd41dd66fe_0_1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d41dd66fe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bd41dd66fe_0_1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d41dd66fe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bd41dd66fe_0_2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mit Bild (Schloss)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/>
          <p:nvPr>
            <p:ph type="ctrTitle"/>
          </p:nvPr>
        </p:nvSpPr>
        <p:spPr>
          <a:xfrm>
            <a:off x="1378800" y="612000"/>
            <a:ext cx="7307503" cy="468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9"/>
          <p:cNvSpPr txBox="1"/>
          <p:nvPr>
            <p:ph idx="1" type="subTitle"/>
          </p:nvPr>
        </p:nvSpPr>
        <p:spPr>
          <a:xfrm>
            <a:off x="1378800" y="1080000"/>
            <a:ext cx="7307503" cy="396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  <a:defRPr sz="2400">
                <a:solidFill>
                  <a:srgbClr val="003056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" name="Google Shape;19;p9"/>
          <p:cNvSpPr txBox="1"/>
          <p:nvPr>
            <p:ph idx="10" type="dt"/>
          </p:nvPr>
        </p:nvSpPr>
        <p:spPr>
          <a:xfrm>
            <a:off x="1378800" y="6314401"/>
            <a:ext cx="2845541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1" type="ftr"/>
          </p:nvPr>
        </p:nvSpPr>
        <p:spPr>
          <a:xfrm>
            <a:off x="1378800" y="6062400"/>
            <a:ext cx="3861805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9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2" name="Google Shape;22;p9"/>
          <p:cNvPicPr preferRelativeResize="0"/>
          <p:nvPr/>
        </p:nvPicPr>
        <p:blipFill rotWithShape="1">
          <a:blip r:embed="rId2">
            <a:alphaModFix/>
          </a:blip>
          <a:srcRect b="41149" l="0" r="0" t="13455"/>
          <a:stretch/>
        </p:blipFill>
        <p:spPr>
          <a:xfrm>
            <a:off x="0" y="2178000"/>
            <a:ext cx="12193200" cy="36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mit Bild (individuell)">
  <p:cSld name="Titelfolie mit Bild (individuell)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/>
          <p:nvPr>
            <p:ph type="ctrTitle"/>
          </p:nvPr>
        </p:nvSpPr>
        <p:spPr>
          <a:xfrm>
            <a:off x="1378800" y="612000"/>
            <a:ext cx="7307503" cy="468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" type="subTitle"/>
          </p:nvPr>
        </p:nvSpPr>
        <p:spPr>
          <a:xfrm>
            <a:off x="1378800" y="1080000"/>
            <a:ext cx="7307503" cy="396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  <a:defRPr sz="2400">
                <a:solidFill>
                  <a:srgbClr val="003056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0"/>
          <p:cNvSpPr txBox="1"/>
          <p:nvPr>
            <p:ph idx="10" type="dt"/>
          </p:nvPr>
        </p:nvSpPr>
        <p:spPr>
          <a:xfrm>
            <a:off x="1378800" y="6314401"/>
            <a:ext cx="2845541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0"/>
          <p:cNvSpPr txBox="1"/>
          <p:nvPr>
            <p:ph idx="11" type="ftr"/>
          </p:nvPr>
        </p:nvSpPr>
        <p:spPr>
          <a:xfrm>
            <a:off x="1378800" y="6062400"/>
            <a:ext cx="3861805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0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9" name="Google Shape;29;p10"/>
          <p:cNvSpPr/>
          <p:nvPr>
            <p:ph idx="2" type="pic"/>
          </p:nvPr>
        </p:nvSpPr>
        <p:spPr>
          <a:xfrm>
            <a:off x="1378800" y="2178000"/>
            <a:ext cx="9432000" cy="369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ohne Bild/Abschnittstitel">
  <p:cSld name="Titelfolie ohne Bild/Abschnittstitel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1"/>
          <p:cNvSpPr txBox="1"/>
          <p:nvPr>
            <p:ph type="ctrTitle"/>
          </p:nvPr>
        </p:nvSpPr>
        <p:spPr>
          <a:xfrm>
            <a:off x="913588" y="2713213"/>
            <a:ext cx="10368000" cy="468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" type="subTitle"/>
          </p:nvPr>
        </p:nvSpPr>
        <p:spPr>
          <a:xfrm>
            <a:off x="1831588" y="3569886"/>
            <a:ext cx="8532000" cy="396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  <a:defRPr>
                <a:solidFill>
                  <a:srgbClr val="003056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11"/>
          <p:cNvSpPr txBox="1"/>
          <p:nvPr>
            <p:ph idx="10" type="dt"/>
          </p:nvPr>
        </p:nvSpPr>
        <p:spPr>
          <a:xfrm>
            <a:off x="1378800" y="6314401"/>
            <a:ext cx="2845541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1"/>
          <p:cNvSpPr txBox="1"/>
          <p:nvPr>
            <p:ph idx="11" type="ftr"/>
          </p:nvPr>
        </p:nvSpPr>
        <p:spPr>
          <a:xfrm>
            <a:off x="1378800" y="6062400"/>
            <a:ext cx="3861805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in beliebiger Inhalt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/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" type="body"/>
          </p:nvPr>
        </p:nvSpPr>
        <p:spPr>
          <a:xfrm>
            <a:off x="1378800" y="2178000"/>
            <a:ext cx="94320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0" type="dt"/>
          </p:nvPr>
        </p:nvSpPr>
        <p:spPr>
          <a:xfrm>
            <a:off x="1378800" y="6314401"/>
            <a:ext cx="2845541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2"/>
          <p:cNvSpPr txBox="1"/>
          <p:nvPr>
            <p:ph idx="11" type="ftr"/>
          </p:nvPr>
        </p:nvSpPr>
        <p:spPr>
          <a:xfrm>
            <a:off x="1378800" y="6062400"/>
            <a:ext cx="3861805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2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Beliebige Inhalte (1:1) mit Überschrift (1:1)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/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1" type="body"/>
          </p:nvPr>
        </p:nvSpPr>
        <p:spPr>
          <a:xfrm>
            <a:off x="1378800" y="2178001"/>
            <a:ext cx="4482000" cy="3597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003056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2" type="body"/>
          </p:nvPr>
        </p:nvSpPr>
        <p:spPr>
          <a:xfrm>
            <a:off x="1378800" y="2548067"/>
            <a:ext cx="4482000" cy="3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3056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3"/>
          <p:cNvSpPr txBox="1"/>
          <p:nvPr>
            <p:ph idx="3" type="body"/>
          </p:nvPr>
        </p:nvSpPr>
        <p:spPr>
          <a:xfrm>
            <a:off x="6332400" y="2178001"/>
            <a:ext cx="4482000" cy="3597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003056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3"/>
          <p:cNvSpPr txBox="1"/>
          <p:nvPr>
            <p:ph idx="4" type="body"/>
          </p:nvPr>
        </p:nvSpPr>
        <p:spPr>
          <a:xfrm>
            <a:off x="6332400" y="2547278"/>
            <a:ext cx="4482000" cy="3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3056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13"/>
          <p:cNvSpPr txBox="1"/>
          <p:nvPr>
            <p:ph idx="10" type="dt"/>
          </p:nvPr>
        </p:nvSpPr>
        <p:spPr>
          <a:xfrm>
            <a:off x="1378800" y="6314401"/>
            <a:ext cx="2845541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3"/>
          <p:cNvSpPr txBox="1"/>
          <p:nvPr>
            <p:ph idx="11" type="ftr"/>
          </p:nvPr>
        </p:nvSpPr>
        <p:spPr>
          <a:xfrm>
            <a:off x="1378800" y="6062400"/>
            <a:ext cx="3861805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und Bild (1:1)">
  <p:cSld name="Text und Bild (1:1)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" type="body"/>
          </p:nvPr>
        </p:nvSpPr>
        <p:spPr>
          <a:xfrm>
            <a:off x="1378800" y="2178000"/>
            <a:ext cx="44820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3056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4" name="Google Shape;54;p14"/>
          <p:cNvSpPr txBox="1"/>
          <p:nvPr>
            <p:ph idx="10" type="dt"/>
          </p:nvPr>
        </p:nvSpPr>
        <p:spPr>
          <a:xfrm>
            <a:off x="1378800" y="6314401"/>
            <a:ext cx="2845541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1" type="ftr"/>
          </p:nvPr>
        </p:nvSpPr>
        <p:spPr>
          <a:xfrm>
            <a:off x="1378800" y="6062400"/>
            <a:ext cx="3861805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7" name="Google Shape;57;p14"/>
          <p:cNvSpPr/>
          <p:nvPr>
            <p:ph idx="2" type="pic"/>
          </p:nvPr>
        </p:nvSpPr>
        <p:spPr>
          <a:xfrm>
            <a:off x="6332400" y="2178000"/>
            <a:ext cx="4482000" cy="369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und Bild (asymmetrisch)">
  <p:cSld name="Text und Bild (asymmetrisch)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1378800" y="2178000"/>
            <a:ext cx="62280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3056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1" name="Google Shape;61;p15"/>
          <p:cNvSpPr txBox="1"/>
          <p:nvPr>
            <p:ph idx="10" type="dt"/>
          </p:nvPr>
        </p:nvSpPr>
        <p:spPr>
          <a:xfrm>
            <a:off x="1378800" y="6314401"/>
            <a:ext cx="2845541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1" type="ftr"/>
          </p:nvPr>
        </p:nvSpPr>
        <p:spPr>
          <a:xfrm>
            <a:off x="1378800" y="6062400"/>
            <a:ext cx="3861805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4" name="Google Shape;64;p15"/>
          <p:cNvSpPr/>
          <p:nvPr>
            <p:ph idx="2" type="pic"/>
          </p:nvPr>
        </p:nvSpPr>
        <p:spPr>
          <a:xfrm>
            <a:off x="8082225" y="2178000"/>
            <a:ext cx="2736000" cy="369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  <a:defRPr b="1" i="0" sz="30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1378800" y="2178000"/>
            <a:ext cx="94320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00305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00305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003056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1378800" y="6314401"/>
            <a:ext cx="2845541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1378800" y="6062400"/>
            <a:ext cx="3861805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5" name="Google Shape;15;p8"/>
          <p:cNvPicPr preferRelativeResize="0"/>
          <p:nvPr/>
        </p:nvPicPr>
        <p:blipFill rotWithShape="1">
          <a:blip r:embed="rId1">
            <a:alphaModFix/>
          </a:blip>
          <a:srcRect b="23645" l="10242" r="10442" t="18477"/>
          <a:stretch/>
        </p:blipFill>
        <p:spPr>
          <a:xfrm>
            <a:off x="9012195" y="486032"/>
            <a:ext cx="2018270" cy="6260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uni-mannheim.de/dws/teaching/course-details/courses-for-master-candidates/cs-715-seminar-on-solving-complex-tasks-using-large-language-models-2/#c365254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uni-mannheim.de/dws/teaching/course-details/courses-for-master-candidates/cs-715-seminar-on-solving-complex-tasks-using-large-language-models-2/#c365254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0.png"/><Relationship Id="rId8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gif"/><Relationship Id="rId4" Type="http://schemas.openxmlformats.org/officeDocument/2006/relationships/image" Target="../media/image28.gif"/><Relationship Id="rId5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Relationship Id="rId4" Type="http://schemas.openxmlformats.org/officeDocument/2006/relationships/hyperlink" Target="http://www.springer.com/de/it-informatik/lncs/conference-proceedings-guidelines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hyperlink" Target="mailto:shashank.agnihotri@uni-mannheim.d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/>
          <p:nvPr>
            <p:ph type="ctrTitle"/>
          </p:nvPr>
        </p:nvSpPr>
        <p:spPr>
          <a:xfrm>
            <a:off x="696225" y="239825"/>
            <a:ext cx="7969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3600"/>
              <a:t>LLMs and Foundation Models für Computer Vision</a:t>
            </a:r>
            <a:endParaRPr sz="3600"/>
          </a:p>
        </p:txBody>
      </p:sp>
      <p:sp>
        <p:nvSpPr>
          <p:cNvPr id="70" name="Google Shape;70;p1"/>
          <p:cNvSpPr txBox="1"/>
          <p:nvPr>
            <p:ph idx="1" type="subTitle"/>
          </p:nvPr>
        </p:nvSpPr>
        <p:spPr>
          <a:xfrm>
            <a:off x="696225" y="1343075"/>
            <a:ext cx="73074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rPr lang="de-DE"/>
              <a:t>CS 717 - Seminar</a:t>
            </a:r>
            <a:endParaRPr/>
          </a:p>
        </p:txBody>
      </p:sp>
      <p:sp>
        <p:nvSpPr>
          <p:cNvPr id="71" name="Google Shape;71;p1"/>
          <p:cNvSpPr txBox="1"/>
          <p:nvPr>
            <p:ph idx="10" type="dt"/>
          </p:nvPr>
        </p:nvSpPr>
        <p:spPr>
          <a:xfrm>
            <a:off x="1378800" y="6314401"/>
            <a:ext cx="2845541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72" name="Google Shape;72;p1"/>
          <p:cNvSpPr txBox="1"/>
          <p:nvPr>
            <p:ph idx="11" type="ftr"/>
          </p:nvPr>
        </p:nvSpPr>
        <p:spPr>
          <a:xfrm>
            <a:off x="1378800" y="6062400"/>
            <a:ext cx="3861805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sp>
        <p:nvSpPr>
          <p:cNvPr id="73" name="Google Shape;73;p1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d41dd66fe_0_508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157" name="Google Shape;157;g2bd41dd66fe_0_508"/>
          <p:cNvSpPr txBox="1"/>
          <p:nvPr>
            <p:ph idx="1" type="body"/>
          </p:nvPr>
        </p:nvSpPr>
        <p:spPr>
          <a:xfrm>
            <a:off x="1333875" y="1860300"/>
            <a:ext cx="62700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Mishal Fatima</a:t>
            </a:r>
            <a:endParaRPr b="1"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PhD student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Neural Architecture Search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Convex Optimization</a:t>
            </a:r>
            <a:endParaRPr/>
          </a:p>
          <a:p>
            <a:pPr indent="-285719" lvl="1" marL="742872" rtl="0" algn="l">
              <a:spcBef>
                <a:spcPts val="480"/>
              </a:spcBef>
              <a:spcAft>
                <a:spcPts val="0"/>
              </a:spcAft>
              <a:buSzPts val="1800"/>
              <a:buChar char="–"/>
            </a:pPr>
            <a:r>
              <a:rPr lang="de-DE"/>
              <a:t>Scene Understanding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Room: C0.01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email: mishal.fatima@uni-mannheim.de</a:t>
            </a:r>
            <a:endParaRPr/>
          </a:p>
          <a:p>
            <a:pPr indent="-190464" lvl="0" marL="342864" rt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58" name="Google Shape;158;g2bd41dd66fe_0_508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59" name="Google Shape;159;g2bd41dd66fe_0_508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60" name="Google Shape;160;g2bd41dd66fe_0_508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161" name="Google Shape;161;g2bd41dd66fe_0_508"/>
          <p:cNvPicPr preferRelativeResize="0"/>
          <p:nvPr/>
        </p:nvPicPr>
        <p:blipFill rotWithShape="1">
          <a:blip r:embed="rId3">
            <a:alphaModFix/>
          </a:blip>
          <a:srcRect b="18209" l="7074" r="67189" t="31293"/>
          <a:stretch/>
        </p:blipFill>
        <p:spPr>
          <a:xfrm>
            <a:off x="7494850" y="1238450"/>
            <a:ext cx="3593400" cy="469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d41dd66fe_0_155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167" name="Google Shape;167;g2bd41dd66fe_0_155"/>
          <p:cNvSpPr txBox="1"/>
          <p:nvPr>
            <p:ph idx="1" type="body"/>
          </p:nvPr>
        </p:nvSpPr>
        <p:spPr>
          <a:xfrm>
            <a:off x="1333875" y="1860300"/>
            <a:ext cx="54165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Yumeng Li</a:t>
            </a:r>
            <a:endParaRPr b="1"/>
          </a:p>
          <a:p>
            <a:pPr indent="-380964" lvl="0" marL="342864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PhD student</a:t>
            </a:r>
            <a:endParaRPr/>
          </a:p>
          <a:p>
            <a:pPr indent="-380964" lvl="0" marL="342864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Generative modelling</a:t>
            </a:r>
            <a:endParaRPr/>
          </a:p>
          <a:p>
            <a:pPr indent="-323819" lvl="1" marL="742872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Out-of-Distribution Generalization</a:t>
            </a:r>
            <a:endParaRPr/>
          </a:p>
          <a:p>
            <a:pPr indent="-380964" lvl="0" marL="342864" rtl="0" algn="l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de-DE"/>
              <a:t>email: Yumeng.Li@de.bosch.com</a:t>
            </a:r>
            <a:endParaRPr/>
          </a:p>
        </p:txBody>
      </p:sp>
      <p:sp>
        <p:nvSpPr>
          <p:cNvPr id="168" name="Google Shape;168;g2bd41dd66fe_0_155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69" name="Google Shape;169;g2bd41dd66fe_0_155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70" name="Google Shape;170;g2bd41dd66fe_0_155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descr="A person wearing glasses&#10;&#10;Description automatically generated with medium confidence" id="171" name="Google Shape;171;g2bd41dd66fe_0_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9076" y="1375174"/>
            <a:ext cx="4343501" cy="410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d41dd66fe_0_230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177" name="Google Shape;177;g2bd41dd66fe_0_230"/>
          <p:cNvSpPr txBox="1"/>
          <p:nvPr>
            <p:ph idx="1" type="body"/>
          </p:nvPr>
        </p:nvSpPr>
        <p:spPr>
          <a:xfrm>
            <a:off x="1333875" y="1860300"/>
            <a:ext cx="62700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Jiawen Xu</a:t>
            </a:r>
            <a:endParaRPr b="1"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Visiting </a:t>
            </a:r>
            <a:r>
              <a:rPr lang="de-DE"/>
              <a:t>PhD student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Open Set Recognition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Anomaly</a:t>
            </a:r>
            <a:r>
              <a:rPr lang="de-DE"/>
              <a:t> Detection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email: </a:t>
            </a:r>
            <a:r>
              <a:rPr lang="de-DE"/>
              <a:t>xgawain@gmail.com</a:t>
            </a:r>
            <a:endParaRPr/>
          </a:p>
          <a:p>
            <a:pPr indent="-190464" lvl="0" marL="342864" rt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78" name="Google Shape;178;g2bd41dd66fe_0_230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79" name="Google Shape;179;g2bd41dd66fe_0_230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80" name="Google Shape;180;g2bd41dd66fe_0_230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181" name="Google Shape;181;g2bd41dd66fe_0_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600" y="1524788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d41dd66fe_0_248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187" name="Google Shape;187;g2bd41dd66fe_0_248"/>
          <p:cNvSpPr txBox="1"/>
          <p:nvPr>
            <p:ph idx="1" type="body"/>
          </p:nvPr>
        </p:nvSpPr>
        <p:spPr>
          <a:xfrm>
            <a:off x="1333875" y="1860300"/>
            <a:ext cx="62700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Yushi Li</a:t>
            </a:r>
            <a:endParaRPr b="1"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PhD student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LLMs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Robotic Vision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email: </a:t>
            </a:r>
            <a:r>
              <a:rPr lang="de-DE"/>
              <a:t>Yushi.Liu2@de.bosch.com</a:t>
            </a:r>
            <a:endParaRPr/>
          </a:p>
          <a:p>
            <a:pPr indent="-190464" lvl="0" marL="342864" rt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88" name="Google Shape;188;g2bd41dd66fe_0_248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89" name="Google Shape;189;g2bd41dd66fe_0_248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90" name="Google Shape;190;g2bd41dd66fe_0_248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191" name="Google Shape;191;g2bd41dd66fe_0_248"/>
          <p:cNvPicPr preferRelativeResize="0"/>
          <p:nvPr/>
        </p:nvPicPr>
        <p:blipFill rotWithShape="1">
          <a:blip r:embed="rId3">
            <a:alphaModFix/>
          </a:blip>
          <a:srcRect b="12970" l="0" r="29765" t="22658"/>
          <a:stretch/>
        </p:blipFill>
        <p:spPr>
          <a:xfrm>
            <a:off x="7836600" y="1228962"/>
            <a:ext cx="2701426" cy="440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bd41dd66fe_0_285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Agenda</a:t>
            </a:r>
            <a:endParaRPr sz="4500"/>
          </a:p>
        </p:txBody>
      </p:sp>
      <p:sp>
        <p:nvSpPr>
          <p:cNvPr id="197" name="Google Shape;197;g2bd41dd66fe_0_285"/>
          <p:cNvSpPr txBox="1"/>
          <p:nvPr>
            <p:ph idx="1" type="body"/>
          </p:nvPr>
        </p:nvSpPr>
        <p:spPr>
          <a:xfrm>
            <a:off x="1378800" y="2178000"/>
            <a:ext cx="9728700" cy="358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rPr lang="de-DE"/>
              <a:t>Seminar Organization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Topics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Flash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How to structure your seminar paper / presentation?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Questions session</a:t>
            </a:r>
            <a:r>
              <a:rPr b="0" lang="de-DE"/>
              <a:t> </a:t>
            </a:r>
            <a:endParaRPr b="0"/>
          </a:p>
        </p:txBody>
      </p:sp>
      <p:sp>
        <p:nvSpPr>
          <p:cNvPr id="198" name="Google Shape;198;g2bd41dd66fe_0_285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99" name="Google Shape;199;g2bd41dd66fe_0_285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200" name="Google Shape;200;g2bd41dd66fe_0_285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bd41dd66fe_0_365"/>
          <p:cNvSpPr txBox="1"/>
          <p:nvPr>
            <p:ph type="title"/>
          </p:nvPr>
        </p:nvSpPr>
        <p:spPr>
          <a:xfrm>
            <a:off x="834175" y="612000"/>
            <a:ext cx="7002300" cy="70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Seminar Schedule</a:t>
            </a:r>
            <a:endParaRPr/>
          </a:p>
        </p:txBody>
      </p:sp>
      <p:sp>
        <p:nvSpPr>
          <p:cNvPr id="207" name="Google Shape;207;g2bd41dd66fe_0_365"/>
          <p:cNvSpPr txBox="1"/>
          <p:nvPr>
            <p:ph idx="2" type="body"/>
          </p:nvPr>
        </p:nvSpPr>
        <p:spPr>
          <a:xfrm>
            <a:off x="834175" y="1456625"/>
            <a:ext cx="10523400" cy="503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Kick-Off Meeting (today)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SELECT PAPERS</a:t>
            </a:r>
            <a:endParaRPr b="1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Explore literature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Explore relevant literature including your selected paper and relating papers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Schedule a tutor meeting: </a:t>
            </a:r>
            <a:r>
              <a:rPr lang="de-DE">
                <a:solidFill>
                  <a:srgbClr val="FF0000"/>
                </a:solidFill>
              </a:rPr>
              <a:t>PLEASE INCLUDE [Seminar on Computer Vision (FSS 2024)] in the email subject</a:t>
            </a:r>
            <a:endParaRPr>
              <a:solidFill>
                <a:srgbClr val="FF0000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You will be assigned to a tutor, to schedule a meeting </a:t>
            </a:r>
            <a:r>
              <a:rPr b="1" lang="de-DE"/>
              <a:t>you</a:t>
            </a:r>
            <a:r>
              <a:rPr lang="de-DE"/>
              <a:t> </a:t>
            </a:r>
            <a:r>
              <a:rPr b="1" lang="de-DE"/>
              <a:t>write your tutor an email and make an appointment</a:t>
            </a:r>
            <a:endParaRPr b="1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Give a summary about your paper and prepare questions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Flash presentation (</a:t>
            </a:r>
            <a:r>
              <a:rPr b="1" lang="de-DE"/>
              <a:t>24th of April</a:t>
            </a:r>
            <a:r>
              <a:rPr lang="de-DE"/>
              <a:t> tentative)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First submission of report</a:t>
            </a:r>
            <a:r>
              <a:rPr b="1" lang="de-DE"/>
              <a:t>(</a:t>
            </a:r>
            <a:r>
              <a:rPr b="1" lang="de-DE"/>
              <a:t>8th May</a:t>
            </a:r>
            <a:r>
              <a:rPr b="1" lang="de-DE"/>
              <a:t>)</a:t>
            </a:r>
            <a:r>
              <a:rPr lang="de-DE"/>
              <a:t> &amp; Peer review</a:t>
            </a:r>
            <a:r>
              <a:rPr b="1" lang="de-DE"/>
              <a:t>(15th May)</a:t>
            </a:r>
            <a:r>
              <a:rPr lang="de-DE"/>
              <a:t>: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Schedule a tutor meeting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Final presentation (</a:t>
            </a:r>
            <a:r>
              <a:rPr b="1" lang="de-DE"/>
              <a:t>28th/29th of May</a:t>
            </a:r>
            <a:r>
              <a:rPr lang="de-DE"/>
              <a:t> tentative)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Hand-in Report(</a:t>
            </a:r>
            <a:r>
              <a:rPr b="1" lang="de-DE"/>
              <a:t>21st of June</a:t>
            </a:r>
            <a:r>
              <a:rPr lang="de-DE"/>
              <a:t>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For more details, please look at the schedule on </a:t>
            </a:r>
            <a:r>
              <a:rPr lang="de-DE" u="sng">
                <a:solidFill>
                  <a:schemeClr val="hlink"/>
                </a:solidFill>
                <a:hlinkClick r:id="rId3"/>
              </a:rPr>
              <a:t>our webpage!</a:t>
            </a:r>
            <a:endParaRPr/>
          </a:p>
        </p:txBody>
      </p:sp>
      <p:sp>
        <p:nvSpPr>
          <p:cNvPr id="208" name="Google Shape;208;g2bd41dd66fe_0_365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bd41dd66fe_0_375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Learning Goals</a:t>
            </a:r>
            <a:endParaRPr/>
          </a:p>
        </p:txBody>
      </p:sp>
      <p:sp>
        <p:nvSpPr>
          <p:cNvPr id="215" name="Google Shape;215;g2bd41dd66fe_0_375"/>
          <p:cNvSpPr txBox="1"/>
          <p:nvPr>
            <p:ph idx="2" type="body"/>
          </p:nvPr>
        </p:nvSpPr>
        <p:spPr>
          <a:xfrm>
            <a:off x="834175" y="2200975"/>
            <a:ext cx="10523400" cy="36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Read, understand, and explore scientific literature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Summarize a current research topic in a concise report (10 single-column pages + references)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Give two presentations about your topic (3 minutes flash presentation, 15 minutes final presentation)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Moderate a scientific discussion about your topic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de-DE"/>
              <a:t>Review a (draft of a) report of a fellow student</a:t>
            </a:r>
            <a:endParaRPr/>
          </a:p>
        </p:txBody>
      </p:sp>
      <p:sp>
        <p:nvSpPr>
          <p:cNvPr id="216" name="Google Shape;216;g2bd41dd66fe_0_375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d41dd66fe_0_382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Formal Requirements</a:t>
            </a:r>
            <a:endParaRPr/>
          </a:p>
        </p:txBody>
      </p:sp>
      <p:sp>
        <p:nvSpPr>
          <p:cNvPr id="223" name="Google Shape;223;g2bd41dd66fe_0_382"/>
          <p:cNvSpPr txBox="1"/>
          <p:nvPr>
            <p:ph idx="2" type="body"/>
          </p:nvPr>
        </p:nvSpPr>
        <p:spPr>
          <a:xfrm>
            <a:off x="834175" y="1443775"/>
            <a:ext cx="10523400" cy="44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Flash Presentation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3 minutes + 2 minutes discussion and feedback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Presentation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15 minutes + 5 minutes discussion and feedback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Peer review draft of a fellow student (To be assigned by me)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Final Seminar Paper: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10 Pages, single column. 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not including bibliography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use latex template of Springer Computer Science Proceedings: http://www.springer.com/de/it-informatik/lncs/conference-proceedings-guidelines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de-DE"/>
              <a:t>Final grade: 10% flash presentation, 40% presentation, 50% written report.</a:t>
            </a:r>
            <a:endParaRPr/>
          </a:p>
        </p:txBody>
      </p:sp>
      <p:sp>
        <p:nvSpPr>
          <p:cNvPr id="224" name="Google Shape;224;g2bd41dd66fe_0_382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bd41dd66fe_0_325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Agenda</a:t>
            </a:r>
            <a:endParaRPr sz="4500"/>
          </a:p>
        </p:txBody>
      </p:sp>
      <p:sp>
        <p:nvSpPr>
          <p:cNvPr id="230" name="Google Shape;230;g2bd41dd66fe_0_325"/>
          <p:cNvSpPr txBox="1"/>
          <p:nvPr>
            <p:ph idx="1" type="body"/>
          </p:nvPr>
        </p:nvSpPr>
        <p:spPr>
          <a:xfrm>
            <a:off x="1378800" y="2178000"/>
            <a:ext cx="9728700" cy="358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Organization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2400"/>
              <a:buAutoNum type="arabicPeriod"/>
            </a:pPr>
            <a:r>
              <a:rPr lang="de-DE"/>
              <a:t>Seminar Topics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Flash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How to structure your seminar paper / presentation?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Questions session</a:t>
            </a:r>
            <a:r>
              <a:rPr b="0" lang="de-DE"/>
              <a:t> </a:t>
            </a:r>
            <a:endParaRPr b="0"/>
          </a:p>
        </p:txBody>
      </p:sp>
      <p:sp>
        <p:nvSpPr>
          <p:cNvPr id="231" name="Google Shape;231;g2bd41dd66fe_0_325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32" name="Google Shape;232;g2bd41dd66fe_0_325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233" name="Google Shape;233;g2bd41dd66fe_0_325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bd41dd66fe_0_396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Seminar Topics</a:t>
            </a:r>
            <a:endParaRPr/>
          </a:p>
        </p:txBody>
      </p:sp>
      <p:sp>
        <p:nvSpPr>
          <p:cNvPr id="240" name="Google Shape;240;g2bd41dd66fe_0_396"/>
          <p:cNvSpPr txBox="1"/>
          <p:nvPr>
            <p:ph idx="2" type="body"/>
          </p:nvPr>
        </p:nvSpPr>
        <p:spPr>
          <a:xfrm>
            <a:off x="834175" y="2200975"/>
            <a:ext cx="10523400" cy="36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This year’s seminar is on </a:t>
            </a:r>
            <a:r>
              <a:rPr b="1" lang="de-DE">
                <a:solidFill>
                  <a:srgbClr val="CC0000"/>
                </a:solidFill>
              </a:rPr>
              <a:t>LLMs and Foundation Models für Computer Vision</a:t>
            </a:r>
            <a:r>
              <a:rPr lang="de-DE"/>
              <a:t>.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Each of the papers you select is an </a:t>
            </a:r>
            <a:r>
              <a:rPr lang="de-DE">
                <a:solidFill>
                  <a:srgbClr val="FF0000"/>
                </a:solidFill>
              </a:rPr>
              <a:t>entry point to a bigger topic</a:t>
            </a:r>
            <a:r>
              <a:rPr lang="de-DE"/>
              <a:t>. Your presentation and report should go beyond what is explained in the entry paper and give an impression of the scientific context.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bd41dd66fe_0_396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42" name="Google Shape;242;g2bd41dd66fe_0_39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7250" y="3867725"/>
            <a:ext cx="6345498" cy="29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bd41dd66fe_0_13"/>
          <p:cNvSpPr txBox="1"/>
          <p:nvPr>
            <p:ph type="ctrTitle"/>
          </p:nvPr>
        </p:nvSpPr>
        <p:spPr>
          <a:xfrm>
            <a:off x="1378800" y="368175"/>
            <a:ext cx="7307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Chair for Machine Learning</a:t>
            </a:r>
            <a:endParaRPr sz="4500"/>
          </a:p>
        </p:txBody>
      </p:sp>
      <p:sp>
        <p:nvSpPr>
          <p:cNvPr id="79" name="Google Shape;79;g2bd41dd66fe_0_13"/>
          <p:cNvSpPr txBox="1"/>
          <p:nvPr>
            <p:ph idx="1" type="subTitle"/>
          </p:nvPr>
        </p:nvSpPr>
        <p:spPr>
          <a:xfrm>
            <a:off x="1455000" y="982950"/>
            <a:ext cx="73074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rPr lang="de-DE"/>
              <a:t>DWS Group</a:t>
            </a:r>
            <a:endParaRPr/>
          </a:p>
        </p:txBody>
      </p:sp>
      <p:sp>
        <p:nvSpPr>
          <p:cNvPr id="80" name="Google Shape;80;g2bd41dd66fe_0_13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81" name="Google Shape;81;g2bd41dd66fe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3688" y="1525725"/>
            <a:ext cx="8767836" cy="507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d41dd66fe_0_333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Agenda</a:t>
            </a:r>
            <a:endParaRPr sz="4500"/>
          </a:p>
        </p:txBody>
      </p:sp>
      <p:sp>
        <p:nvSpPr>
          <p:cNvPr id="248" name="Google Shape;248;g2bd41dd66fe_0_333"/>
          <p:cNvSpPr txBox="1"/>
          <p:nvPr>
            <p:ph idx="1" type="body"/>
          </p:nvPr>
        </p:nvSpPr>
        <p:spPr>
          <a:xfrm>
            <a:off x="1378800" y="2178000"/>
            <a:ext cx="9728700" cy="358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Organization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Topics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2400"/>
              <a:buAutoNum type="arabicPeriod"/>
            </a:pPr>
            <a:r>
              <a:rPr lang="de-DE"/>
              <a:t>Flash Presentation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How to structure your seminar paper / presentation?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Questions session</a:t>
            </a:r>
            <a:r>
              <a:rPr b="0" lang="de-DE"/>
              <a:t> </a:t>
            </a:r>
            <a:endParaRPr b="0"/>
          </a:p>
        </p:txBody>
      </p:sp>
      <p:sp>
        <p:nvSpPr>
          <p:cNvPr id="249" name="Google Shape;249;g2bd41dd66fe_0_333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50" name="Google Shape;250;g2bd41dd66fe_0_333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251" name="Google Shape;251;g2bd41dd66fe_0_333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bd41dd66fe_0_417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Flash Presentation</a:t>
            </a:r>
            <a:endParaRPr/>
          </a:p>
        </p:txBody>
      </p:sp>
      <p:sp>
        <p:nvSpPr>
          <p:cNvPr id="258" name="Google Shape;258;g2bd41dd66fe_0_417"/>
          <p:cNvSpPr txBox="1"/>
          <p:nvPr>
            <p:ph idx="2" type="body"/>
          </p:nvPr>
        </p:nvSpPr>
        <p:spPr>
          <a:xfrm>
            <a:off x="834175" y="2200975"/>
            <a:ext cx="10523400" cy="36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3 minutes presentation - very short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Not enough time to convey content!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Should introduce the research question and core idea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Should make your fellow student interested in the problem / paper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bd41dd66fe_0_417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60" name="Google Shape;260;g2bd41dd66fe_0_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800" y="1904175"/>
            <a:ext cx="1451800" cy="14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bd41dd66fe_0_4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5675" y="3777900"/>
            <a:ext cx="1683552" cy="159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2bd41dd66fe_0_534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-32075" y="0"/>
            <a:ext cx="12227251" cy="6859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</p:pic>
      <p:sp>
        <p:nvSpPr>
          <p:cNvPr id="268" name="Google Shape;268;g2bd41dd66fe_0_534"/>
          <p:cNvSpPr/>
          <p:nvPr/>
        </p:nvSpPr>
        <p:spPr>
          <a:xfrm>
            <a:off x="-32150" y="-1791100"/>
            <a:ext cx="12227400" cy="2034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328613" rotWithShape="0" algn="bl" dir="5400000" dist="952500">
              <a:schemeClr val="lt1">
                <a:alpha val="10000"/>
              </a:schemeClr>
            </a:outerShdw>
            <a:reflection blurRad="0" dir="0" dist="0" endA="0" endPos="55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2bd41dd66fe_0_534"/>
          <p:cNvSpPr txBox="1"/>
          <p:nvPr>
            <p:ph type="title"/>
          </p:nvPr>
        </p:nvSpPr>
        <p:spPr>
          <a:xfrm>
            <a:off x="2868688" y="3942275"/>
            <a:ext cx="6457800" cy="70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Presented by: </a:t>
            </a:r>
            <a:r>
              <a:rPr b="0" lang="de-DE"/>
              <a:t>Shashank Agnihotri</a:t>
            </a:r>
            <a:endParaRPr b="0"/>
          </a:p>
        </p:txBody>
      </p:sp>
      <p:sp>
        <p:nvSpPr>
          <p:cNvPr id="270" name="Google Shape;270;g2bd41dd66fe_0_534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71" name="Google Shape;271;g2bd41dd66fe_0_534"/>
          <p:cNvSpPr txBox="1"/>
          <p:nvPr>
            <p:ph idx="4294967295" type="ctrTitle"/>
          </p:nvPr>
        </p:nvSpPr>
        <p:spPr>
          <a:xfrm>
            <a:off x="2112838" y="1750975"/>
            <a:ext cx="7969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200"/>
              <a:t>LLMs and Foundation Models for Computer Vision</a:t>
            </a:r>
            <a:endParaRPr sz="4200"/>
          </a:p>
        </p:txBody>
      </p:sp>
      <p:sp>
        <p:nvSpPr>
          <p:cNvPr id="272" name="Google Shape;272;g2bd41dd66fe_0_534"/>
          <p:cNvSpPr txBox="1"/>
          <p:nvPr>
            <p:ph idx="4294967295" type="subTitle"/>
          </p:nvPr>
        </p:nvSpPr>
        <p:spPr>
          <a:xfrm>
            <a:off x="2443875" y="3152625"/>
            <a:ext cx="73074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rPr lang="de-DE"/>
              <a:t>Example Flash Presentation</a:t>
            </a:r>
            <a:endParaRPr/>
          </a:p>
        </p:txBody>
      </p:sp>
      <p:pic>
        <p:nvPicPr>
          <p:cNvPr id="273" name="Google Shape;273;g2bd41dd66fe_0_5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6650" y="288750"/>
            <a:ext cx="2478500" cy="105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d41dd66fe_0_424"/>
          <p:cNvSpPr txBox="1"/>
          <p:nvPr>
            <p:ph type="title"/>
          </p:nvPr>
        </p:nvSpPr>
        <p:spPr>
          <a:xfrm>
            <a:off x="834175" y="52725"/>
            <a:ext cx="81687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/>
              <a:t>Problems with current vision models</a:t>
            </a:r>
            <a:endParaRPr sz="4000"/>
          </a:p>
        </p:txBody>
      </p:sp>
      <p:sp>
        <p:nvSpPr>
          <p:cNvPr id="280" name="Google Shape;280;g2bd41dd66fe_0_424"/>
          <p:cNvSpPr txBox="1"/>
          <p:nvPr>
            <p:ph idx="2" type="body"/>
          </p:nvPr>
        </p:nvSpPr>
        <p:spPr>
          <a:xfrm>
            <a:off x="8222350" y="6479475"/>
            <a:ext cx="3959100" cy="38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700"/>
              <a:t>Source: </a:t>
            </a:r>
            <a:r>
              <a:rPr lang="de-DE" sz="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Zhao, Hengshuang, et al. "Pyramid scene parsing network." </a:t>
            </a:r>
            <a:r>
              <a:rPr i="1" lang="de-DE" sz="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Proceedings of the IEEE conference on computer vision and pattern recognition</a:t>
            </a:r>
            <a:r>
              <a:rPr lang="de-DE" sz="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2017. </a:t>
            </a:r>
            <a:endParaRPr sz="7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Kirillov, Alexander, et al. "Segment anything." </a:t>
            </a:r>
            <a:r>
              <a:rPr i="1" lang="de-DE" sz="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arXiv preprint arXiv:2304.02643</a:t>
            </a:r>
            <a:r>
              <a:rPr lang="de-DE" sz="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(2023).</a:t>
            </a:r>
            <a:endParaRPr sz="7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bd41dd66fe_0_424"/>
          <p:cNvSpPr txBox="1"/>
          <p:nvPr>
            <p:ph idx="12" type="sldNum"/>
          </p:nvPr>
        </p:nvSpPr>
        <p:spPr>
          <a:xfrm>
            <a:off x="9417601" y="6319426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82" name="Google Shape;282;g2bd41dd66fe_0_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25" y="749825"/>
            <a:ext cx="6251501" cy="58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bd41dd66fe_0_4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6326" y="782975"/>
            <a:ext cx="1248626" cy="114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bd41dd66fe_0_4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6325" y="1989225"/>
            <a:ext cx="1248624" cy="7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bd41dd66fe_0_4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6325" y="2785550"/>
            <a:ext cx="1206349" cy="6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2bd41dd66fe_0_4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325" y="3484325"/>
            <a:ext cx="1206350" cy="7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bd41dd66fe_0_4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6327" y="4267200"/>
            <a:ext cx="1206349" cy="13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bd41dd66fe_0_4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86325" y="5652100"/>
            <a:ext cx="1174275" cy="7527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bd41dd66fe_0_424"/>
          <p:cNvSpPr txBox="1"/>
          <p:nvPr/>
        </p:nvSpPr>
        <p:spPr>
          <a:xfrm>
            <a:off x="6808225" y="6449075"/>
            <a:ext cx="827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400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rPr>
              <a:t>SAM</a:t>
            </a:r>
            <a:endParaRPr b="1" sz="2400">
              <a:solidFill>
                <a:srgbClr val="0030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2bd41dd66fe_0_424"/>
          <p:cNvSpPr txBox="1"/>
          <p:nvPr/>
        </p:nvSpPr>
        <p:spPr>
          <a:xfrm>
            <a:off x="8207100" y="1501525"/>
            <a:ext cx="3670500" cy="45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3056"/>
              </a:buClr>
              <a:buSzPts val="2400"/>
              <a:buFont typeface="Calibri"/>
              <a:buChar char="●"/>
            </a:pPr>
            <a:r>
              <a:rPr lang="de-DE" sz="2400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rPr>
              <a:t>Limited Expectations</a:t>
            </a:r>
            <a:endParaRPr sz="2400">
              <a:solidFill>
                <a:srgbClr val="0030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3056"/>
              </a:buClr>
              <a:buSzPts val="2400"/>
              <a:buFont typeface="Calibri"/>
              <a:buChar char="●"/>
            </a:pPr>
            <a:r>
              <a:rPr lang="de-DE" sz="2400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rPr>
              <a:t>Retraining</a:t>
            </a:r>
            <a:r>
              <a:rPr lang="de-DE" sz="2400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rPr>
              <a:t>/Finetuning Required</a:t>
            </a:r>
            <a:endParaRPr sz="2400">
              <a:solidFill>
                <a:srgbClr val="0030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056"/>
              </a:buClr>
              <a:buSzPts val="2400"/>
              <a:buFont typeface="Calibri"/>
              <a:buChar char="●"/>
            </a:pPr>
            <a:r>
              <a:rPr lang="de-DE" sz="2400">
                <a:solidFill>
                  <a:srgbClr val="003056"/>
                </a:solidFill>
                <a:latin typeface="Calibri"/>
                <a:ea typeface="Calibri"/>
                <a:cs typeface="Calibri"/>
                <a:sym typeface="Calibri"/>
              </a:rPr>
              <a:t>Limited Generalization</a:t>
            </a:r>
            <a:endParaRPr sz="2400">
              <a:solidFill>
                <a:srgbClr val="0030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bd41dd66fe_0_654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/>
              <a:t>Overview</a:t>
            </a:r>
            <a:endParaRPr sz="4000"/>
          </a:p>
        </p:txBody>
      </p:sp>
      <p:sp>
        <p:nvSpPr>
          <p:cNvPr id="297" name="Google Shape;297;g2bd41dd66fe_0_654"/>
          <p:cNvSpPr txBox="1"/>
          <p:nvPr>
            <p:ph idx="2" type="body"/>
          </p:nvPr>
        </p:nvSpPr>
        <p:spPr>
          <a:xfrm>
            <a:off x="699425" y="6609325"/>
            <a:ext cx="10523400" cy="14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700"/>
              <a:t>Source: https://thebabar.medium.com/essential-guide-to-foundation-models-and-large-language-models-27dab58f7404</a:t>
            </a:r>
            <a:endParaRPr sz="700"/>
          </a:p>
        </p:txBody>
      </p:sp>
      <p:sp>
        <p:nvSpPr>
          <p:cNvPr id="298" name="Google Shape;298;g2bd41dd66fe_0_654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99" name="Google Shape;299;g2bd41dd66fe_0_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613" y="1178525"/>
            <a:ext cx="7919951" cy="527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bd41dd66fe_0_438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/>
              <a:t>LLMs</a:t>
            </a:r>
            <a:endParaRPr sz="4000"/>
          </a:p>
        </p:txBody>
      </p:sp>
      <p:sp>
        <p:nvSpPr>
          <p:cNvPr id="306" name="Google Shape;306;g2bd41dd66fe_0_438"/>
          <p:cNvSpPr txBox="1"/>
          <p:nvPr>
            <p:ph idx="2" type="body"/>
          </p:nvPr>
        </p:nvSpPr>
        <p:spPr>
          <a:xfrm>
            <a:off x="834175" y="6628500"/>
            <a:ext cx="10523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700"/>
              <a:t>Source: https://fernway.com/blog/elevating-the-vibe-how-we-unleashed-the-perfect-high-playlist-using-chatgpt/</a:t>
            </a:r>
            <a:endParaRPr sz="700"/>
          </a:p>
        </p:txBody>
      </p:sp>
      <p:sp>
        <p:nvSpPr>
          <p:cNvPr id="307" name="Google Shape;307;g2bd41dd66fe_0_438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08" name="Google Shape;308;g2bd41dd66fe_0_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913" y="1599524"/>
            <a:ext cx="9951925" cy="42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bd41dd66fe_0_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425" y="1743775"/>
            <a:ext cx="2407900" cy="46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bd41dd66fe_0_431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/>
              <a:t>Vision </a:t>
            </a:r>
            <a:r>
              <a:rPr lang="de-DE" sz="4000"/>
              <a:t>Foundation Models</a:t>
            </a:r>
            <a:endParaRPr sz="4000"/>
          </a:p>
        </p:txBody>
      </p:sp>
      <p:sp>
        <p:nvSpPr>
          <p:cNvPr id="316" name="Google Shape;316;g2bd41dd66fe_0_431"/>
          <p:cNvSpPr txBox="1"/>
          <p:nvPr>
            <p:ph idx="2" type="body"/>
          </p:nvPr>
        </p:nvSpPr>
        <p:spPr>
          <a:xfrm>
            <a:off x="763600" y="6416825"/>
            <a:ext cx="10523400" cy="34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700"/>
              <a:t>Source: Zou, Xueyan &amp; Yang, Jianwei &amp; Li, Feng &amp; Li, Linjie &amp; Gao, Jianfeng &amp; Lee, Yong Jae. (2023). Segment Everything Everywhere All at Once. </a:t>
            </a:r>
            <a:endParaRPr sz="7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Zhang, Yiyuan, et al. "Meta-transformer: A unified framework for multimodal learning." </a:t>
            </a:r>
            <a:r>
              <a:rPr i="1" lang="de-DE" sz="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arXiv preprint arXiv:2307.10802</a:t>
            </a:r>
            <a:r>
              <a:rPr lang="de-DE" sz="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(2023).</a:t>
            </a:r>
            <a:endParaRPr sz="700"/>
          </a:p>
        </p:txBody>
      </p:sp>
      <p:sp>
        <p:nvSpPr>
          <p:cNvPr id="317" name="Google Shape;317;g2bd41dd66fe_0_431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18" name="Google Shape;318;g2bd41dd66fe_0_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75" y="3806775"/>
            <a:ext cx="3365991" cy="18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bd41dd66fe_0_4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175" y="1782275"/>
            <a:ext cx="3365991" cy="18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bd41dd66fe_0_4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2566" y="2012700"/>
            <a:ext cx="7690209" cy="3064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g2bd41dd66fe_0_566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-32075" y="0"/>
            <a:ext cx="12227251" cy="6859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</p:pic>
      <p:sp>
        <p:nvSpPr>
          <p:cNvPr id="327" name="Google Shape;327;g2bd41dd66fe_0_566"/>
          <p:cNvSpPr/>
          <p:nvPr/>
        </p:nvSpPr>
        <p:spPr>
          <a:xfrm>
            <a:off x="-32150" y="-1791100"/>
            <a:ext cx="12227400" cy="2034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328613" rotWithShape="0" algn="bl" dir="5400000" dist="952500">
              <a:schemeClr val="lt1">
                <a:alpha val="10000"/>
              </a:schemeClr>
            </a:outerShdw>
            <a:reflection blurRad="0" dir="0" dist="0" endA="0" endPos="55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2bd41dd66fe_0_566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29" name="Google Shape;329;g2bd41dd66fe_0_566"/>
          <p:cNvSpPr txBox="1"/>
          <p:nvPr>
            <p:ph idx="4294967295" type="ctrTitle"/>
          </p:nvPr>
        </p:nvSpPr>
        <p:spPr>
          <a:xfrm>
            <a:off x="2112838" y="1750975"/>
            <a:ext cx="7969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7000"/>
              <a:t>QUESTIONS?</a:t>
            </a:r>
            <a:endParaRPr sz="7000"/>
          </a:p>
        </p:txBody>
      </p:sp>
      <p:pic>
        <p:nvPicPr>
          <p:cNvPr id="330" name="Google Shape;330;g2bd41dd66fe_0_5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6650" y="288750"/>
            <a:ext cx="2478500" cy="105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bd41dd66fe_0_341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Agenda</a:t>
            </a:r>
            <a:endParaRPr sz="4500"/>
          </a:p>
        </p:txBody>
      </p:sp>
      <p:sp>
        <p:nvSpPr>
          <p:cNvPr id="336" name="Google Shape;336;g2bd41dd66fe_0_341"/>
          <p:cNvSpPr txBox="1"/>
          <p:nvPr>
            <p:ph idx="1" type="body"/>
          </p:nvPr>
        </p:nvSpPr>
        <p:spPr>
          <a:xfrm>
            <a:off x="1378800" y="2178000"/>
            <a:ext cx="9728700" cy="358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Organization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Topics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Flash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2400"/>
              <a:buAutoNum type="arabicPeriod"/>
            </a:pPr>
            <a:r>
              <a:rPr lang="de-DE"/>
              <a:t>Seminar Presentation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How to structure your seminar paper / presentation?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Questions session</a:t>
            </a:r>
            <a:r>
              <a:rPr b="0" lang="de-DE"/>
              <a:t> </a:t>
            </a:r>
            <a:endParaRPr b="0"/>
          </a:p>
        </p:txBody>
      </p:sp>
      <p:sp>
        <p:nvSpPr>
          <p:cNvPr id="337" name="Google Shape;337;g2bd41dd66fe_0_341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38" name="Google Shape;338;g2bd41dd66fe_0_341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339" name="Google Shape;339;g2bd41dd66fe_0_341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bd41dd66fe_0_445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Final Presentation</a:t>
            </a:r>
            <a:endParaRPr/>
          </a:p>
        </p:txBody>
      </p:sp>
      <p:sp>
        <p:nvSpPr>
          <p:cNvPr id="346" name="Google Shape;346;g2bd41dd66fe_0_445"/>
          <p:cNvSpPr txBox="1"/>
          <p:nvPr>
            <p:ph idx="2" type="body"/>
          </p:nvPr>
        </p:nvSpPr>
        <p:spPr>
          <a:xfrm>
            <a:off x="834175" y="2200975"/>
            <a:ext cx="10523400" cy="36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15 minutes presentation 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Enough time to </a:t>
            </a:r>
            <a:r>
              <a:rPr b="1" lang="de-DE"/>
              <a:t>convey content</a:t>
            </a:r>
            <a:endParaRPr b="1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Should introduce the research question </a:t>
            </a:r>
            <a:r>
              <a:rPr b="1" lang="de-DE"/>
              <a:t>and</a:t>
            </a:r>
            <a:r>
              <a:rPr lang="de-DE"/>
              <a:t> the approach followed in the entry point paper, alternative approaches, results and discussion</a:t>
            </a:r>
            <a:endParaRPr/>
          </a:p>
        </p:txBody>
      </p:sp>
      <p:sp>
        <p:nvSpPr>
          <p:cNvPr id="347" name="Google Shape;347;g2bd41dd66fe_0_445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/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87" name="Google Shape;87;p4"/>
          <p:cNvSpPr txBox="1"/>
          <p:nvPr>
            <p:ph idx="1" type="body"/>
          </p:nvPr>
        </p:nvSpPr>
        <p:spPr>
          <a:xfrm>
            <a:off x="1333875" y="1860300"/>
            <a:ext cx="54165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Prof. Dr.-Ing. Margret Keuper</a:t>
            </a:r>
            <a:endParaRPr b="1"/>
          </a:p>
          <a:p>
            <a:pPr indent="-380964" lvl="0" marL="342864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Professor for Machine Learning</a:t>
            </a:r>
            <a:endParaRPr b="1"/>
          </a:p>
          <a:p>
            <a:pPr indent="-380964" lvl="0" marL="342864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Machine Learning and Computer Vision</a:t>
            </a:r>
            <a:endParaRPr/>
          </a:p>
          <a:p>
            <a:pPr indent="-323819" lvl="1" marL="742872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Video Segmentation</a:t>
            </a:r>
            <a:endParaRPr/>
          </a:p>
          <a:p>
            <a:pPr indent="-323819" lvl="1" marL="742872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Motion Analysis</a:t>
            </a:r>
            <a:endParaRPr/>
          </a:p>
          <a:p>
            <a:pPr indent="-380964" lvl="0" marL="342864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Room: B1.15</a:t>
            </a:r>
            <a:endParaRPr/>
          </a:p>
          <a:p>
            <a:pPr indent="-380964" lvl="0" marL="342864" rtl="0" algn="l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de-DE"/>
              <a:t>email: keuper@uni-mannheim.de</a:t>
            </a:r>
            <a:endParaRPr/>
          </a:p>
        </p:txBody>
      </p:sp>
      <p:sp>
        <p:nvSpPr>
          <p:cNvPr id="88" name="Google Shape;88;p4"/>
          <p:cNvSpPr txBox="1"/>
          <p:nvPr>
            <p:ph idx="12" type="sldNum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89" name="Google Shape;89;p4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90" name="Google Shape;90;p4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91" name="Google Shape;9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1522" y="1264847"/>
            <a:ext cx="3244900" cy="488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d41dd66fe_0_349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Agenda</a:t>
            </a:r>
            <a:endParaRPr sz="4500"/>
          </a:p>
        </p:txBody>
      </p:sp>
      <p:sp>
        <p:nvSpPr>
          <p:cNvPr id="353" name="Google Shape;353;g2bd41dd66fe_0_349"/>
          <p:cNvSpPr txBox="1"/>
          <p:nvPr>
            <p:ph idx="1" type="body"/>
          </p:nvPr>
        </p:nvSpPr>
        <p:spPr>
          <a:xfrm>
            <a:off x="1378800" y="2178000"/>
            <a:ext cx="9728700" cy="358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Organization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Topics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Flash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2400"/>
              <a:buAutoNum type="arabicPeriod"/>
            </a:pPr>
            <a:r>
              <a:rPr lang="de-DE"/>
              <a:t>How to structure your seminar paper / presentation?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Questions session</a:t>
            </a:r>
            <a:r>
              <a:rPr b="0" lang="de-DE"/>
              <a:t> </a:t>
            </a:r>
            <a:endParaRPr b="0"/>
          </a:p>
        </p:txBody>
      </p:sp>
      <p:sp>
        <p:nvSpPr>
          <p:cNvPr id="354" name="Google Shape;354;g2bd41dd66fe_0_349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55" name="Google Shape;355;g2bd41dd66fe_0_349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356" name="Google Shape;356;g2bd41dd66fe_0_349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bd41dd66fe_0_473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How to give a good presentation?</a:t>
            </a:r>
            <a:endParaRPr/>
          </a:p>
        </p:txBody>
      </p:sp>
      <p:sp>
        <p:nvSpPr>
          <p:cNvPr id="363" name="Google Shape;363;g2bd41dd66fe_0_473"/>
          <p:cNvSpPr txBox="1"/>
          <p:nvPr>
            <p:ph idx="2" type="body"/>
          </p:nvPr>
        </p:nvSpPr>
        <p:spPr>
          <a:xfrm>
            <a:off x="834175" y="2200975"/>
            <a:ext cx="10523400" cy="36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Learn to give a scientific presentation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different from a presentation in professional life where you present your company or product - critical discussion is desired!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Maximize benefit for the audience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Consider structure, layout, design of the presentation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What can be assumed the audience knows? What can’t?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How can we arouse interest in the audience?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Maximize knowledge transfer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Think of your audience – assume you are part of it</a:t>
            </a:r>
            <a:endParaRPr/>
          </a:p>
        </p:txBody>
      </p:sp>
      <p:sp>
        <p:nvSpPr>
          <p:cNvPr id="364" name="Google Shape;364;g2bd41dd66fe_0_473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bd41dd66fe_0_581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How to give a good presentation?</a:t>
            </a:r>
            <a:endParaRPr/>
          </a:p>
        </p:txBody>
      </p:sp>
      <p:sp>
        <p:nvSpPr>
          <p:cNvPr id="371" name="Google Shape;371;g2bd41dd66fe_0_581"/>
          <p:cNvSpPr txBox="1"/>
          <p:nvPr>
            <p:ph idx="2" type="body"/>
          </p:nvPr>
        </p:nvSpPr>
        <p:spPr>
          <a:xfrm>
            <a:off x="835900" y="1304225"/>
            <a:ext cx="10523400" cy="36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Try to convince, not to persuade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Read and use the literature in a critical way 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The authors are </a:t>
            </a:r>
            <a:r>
              <a:rPr b="1" lang="de-DE"/>
              <a:t>almost always</a:t>
            </a:r>
            <a:r>
              <a:rPr lang="de-DE"/>
              <a:t> right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Read and use different references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Typically, scientific articles are more reliable than information on the Web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You should understand 100% of what you are saying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Use your own words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Do not paraphrase or just translate from other languages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Focus on relevant aspects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Identification of the relevant aspects is the most important point and give additional information or go into details when appropriate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de-DE"/>
              <a:t>Avoid abbreviations and acronyms</a:t>
            </a:r>
            <a:endParaRPr/>
          </a:p>
        </p:txBody>
      </p:sp>
      <p:sp>
        <p:nvSpPr>
          <p:cNvPr id="372" name="Google Shape;372;g2bd41dd66fe_0_581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bd41dd66fe_0_480"/>
          <p:cNvSpPr txBox="1"/>
          <p:nvPr>
            <p:ph type="title"/>
          </p:nvPr>
        </p:nvSpPr>
        <p:spPr>
          <a:xfrm>
            <a:off x="834175" y="786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Prepare your presentation</a:t>
            </a:r>
            <a:endParaRPr/>
          </a:p>
        </p:txBody>
      </p:sp>
      <p:sp>
        <p:nvSpPr>
          <p:cNvPr id="379" name="Google Shape;379;g2bd41dd66fe_0_480"/>
          <p:cNvSpPr txBox="1"/>
          <p:nvPr>
            <p:ph idx="2" type="body"/>
          </p:nvPr>
        </p:nvSpPr>
        <p:spPr>
          <a:xfrm>
            <a:off x="834175" y="737125"/>
            <a:ext cx="10523400" cy="458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Spell check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Test your presentation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animations, colors, videos, etc.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Complete your preparation on time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Not just the night before…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Practice!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Be prepared for questions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Your answers should show that you are competent!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Be on time the day of the presentation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Take some time to check projector and laptop configuration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What if something does not work? 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Be prepared for spontaneous drawings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de-DE"/>
              <a:t>Clean the blackboard, make sure chalks / markers are available</a:t>
            </a:r>
            <a:endParaRPr/>
          </a:p>
        </p:txBody>
      </p:sp>
      <p:sp>
        <p:nvSpPr>
          <p:cNvPr id="380" name="Google Shape;380;g2bd41dd66fe_0_480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bd41dd66fe_0_487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Seminar Report</a:t>
            </a:r>
            <a:endParaRPr/>
          </a:p>
        </p:txBody>
      </p:sp>
      <p:sp>
        <p:nvSpPr>
          <p:cNvPr id="387" name="Google Shape;387;g2bd41dd66fe_0_487"/>
          <p:cNvSpPr txBox="1"/>
          <p:nvPr>
            <p:ph idx="2" type="body"/>
          </p:nvPr>
        </p:nvSpPr>
        <p:spPr>
          <a:xfrm>
            <a:off x="834175" y="1758200"/>
            <a:ext cx="10523400" cy="41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A seminar paper differs significantly from a master thesis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The topic is already defined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No need to implement or develop new algorithms 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No need to perform new experiments 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Primarily: reproduction and re-organization of content that is already available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Goal of seminar paper 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Describe the problem 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1000"/>
              </a:spcAft>
              <a:buSzPts val="2000"/>
              <a:buChar char="–"/>
            </a:pPr>
            <a:r>
              <a:rPr lang="de-DE"/>
              <a:t>describing and discuss several existing methods for handling the problem, starting from your chosen paper.</a:t>
            </a:r>
            <a:endParaRPr/>
          </a:p>
        </p:txBody>
      </p:sp>
      <p:sp>
        <p:nvSpPr>
          <p:cNvPr id="388" name="Google Shape;388;g2bd41dd66fe_0_487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bd41dd66fe_0_494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Report Template</a:t>
            </a:r>
            <a:endParaRPr/>
          </a:p>
        </p:txBody>
      </p:sp>
      <p:sp>
        <p:nvSpPr>
          <p:cNvPr id="395" name="Google Shape;395;g2bd41dd66fe_0_494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96" name="Google Shape;396;g2bd41dd66fe_0_494"/>
          <p:cNvPicPr preferRelativeResize="0"/>
          <p:nvPr/>
        </p:nvPicPr>
        <p:blipFill rotWithShape="1">
          <a:blip r:embed="rId3">
            <a:alphaModFix/>
          </a:blip>
          <a:srcRect b="18903" l="0" r="0" t="0"/>
          <a:stretch/>
        </p:blipFill>
        <p:spPr>
          <a:xfrm>
            <a:off x="3431704" y="1364666"/>
            <a:ext cx="5256583" cy="547753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2bd41dd66fe_0_494"/>
          <p:cNvSpPr txBox="1"/>
          <p:nvPr/>
        </p:nvSpPr>
        <p:spPr>
          <a:xfrm>
            <a:off x="1251276" y="2001475"/>
            <a:ext cx="2001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LaTex Template</a:t>
            </a:r>
            <a:endParaRPr sz="3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bd41dd66fe_0_596"/>
          <p:cNvSpPr txBox="1"/>
          <p:nvPr>
            <p:ph type="title"/>
          </p:nvPr>
        </p:nvSpPr>
        <p:spPr>
          <a:xfrm>
            <a:off x="835900" y="583125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How to structure the report?</a:t>
            </a:r>
            <a:endParaRPr/>
          </a:p>
        </p:txBody>
      </p:sp>
      <p:sp>
        <p:nvSpPr>
          <p:cNvPr id="404" name="Google Shape;404;g2bd41dd66fe_0_596"/>
          <p:cNvSpPr txBox="1"/>
          <p:nvPr>
            <p:ph idx="2" type="body"/>
          </p:nvPr>
        </p:nvSpPr>
        <p:spPr>
          <a:xfrm>
            <a:off x="835888" y="1555500"/>
            <a:ext cx="10523400" cy="41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Introduction and Problem Statement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Which problem is addressed?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Why is the problem important?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(Structure of your paper)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Description of Existing Approaches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Overview of existing methods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Detailed description of two selected 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Evaluation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Comparison and discussion of the used datasets, metrics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Comparison of the evaluation results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Discussion and Conclusion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What do we understand from this paper?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What are the advantages and disadvantages of this paper compared to the literature?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de-DE"/>
              <a:t>Bibliography</a:t>
            </a:r>
            <a:endParaRPr/>
          </a:p>
        </p:txBody>
      </p:sp>
      <p:sp>
        <p:nvSpPr>
          <p:cNvPr id="405" name="Google Shape;405;g2bd41dd66fe_0_596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d41dd66fe_0_603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Learn from Examples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2bd41dd66fe_0_603"/>
          <p:cNvSpPr txBox="1"/>
          <p:nvPr>
            <p:ph idx="2" type="body"/>
          </p:nvPr>
        </p:nvSpPr>
        <p:spPr>
          <a:xfrm>
            <a:off x="834175" y="1758200"/>
            <a:ext cx="10523400" cy="41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Read survey articles and identify the structure from the previous slide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Why can this paragraph be found at that position?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What is the purpose of some section / subsection?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Important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Read survey articles!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Read conference or journal papers.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Char char="–"/>
            </a:pPr>
            <a:r>
              <a:rPr b="1" lang="de-DE">
                <a:solidFill>
                  <a:srgbClr val="FF0000"/>
                </a:solidFill>
              </a:rPr>
              <a:t>Use good YouTube videos to understand the work.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Textbook on how to write a thesis 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1000"/>
              </a:spcAft>
              <a:buSzPts val="2000"/>
              <a:buChar char="–"/>
            </a:pPr>
            <a:r>
              <a:rPr lang="de-DE"/>
              <a:t>Zobel: Writing for Computer Science, 3rd Edition, Springer 2014.</a:t>
            </a:r>
            <a:endParaRPr/>
          </a:p>
        </p:txBody>
      </p:sp>
      <p:sp>
        <p:nvSpPr>
          <p:cNvPr id="413" name="Google Shape;413;g2bd41dd66fe_0_603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bd41dd66fe_0_610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Citing Different Types of Publications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2bd41dd66fe_0_610"/>
          <p:cNvSpPr txBox="1"/>
          <p:nvPr>
            <p:ph idx="2" type="body"/>
          </p:nvPr>
        </p:nvSpPr>
        <p:spPr>
          <a:xfrm>
            <a:off x="834175" y="1758200"/>
            <a:ext cx="10523400" cy="41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Journal article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Good to cite, current research results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Survey articles (very good for an overview) 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Conference and workshop paper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Good to cite, current research results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Books (sometimes cited)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Textbooks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Collections of articles/papers =&gt; Cite specific paper in book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Websites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better not cited from,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Wikipedia is not an exception!!! </a:t>
            </a:r>
            <a:r>
              <a:rPr b="1" lang="de-DE">
                <a:solidFill>
                  <a:srgbClr val="FF0000"/>
                </a:solidFill>
              </a:rPr>
              <a:t>Do not cite Wikipedia!</a:t>
            </a:r>
            <a:endParaRPr b="1">
              <a:solidFill>
                <a:srgbClr val="FF0000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Slide sets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1000"/>
              </a:spcAft>
              <a:buSzPts val="2000"/>
              <a:buChar char="–"/>
            </a:pPr>
            <a:r>
              <a:rPr lang="de-DE"/>
              <a:t>Never cite from slide sets</a:t>
            </a:r>
            <a:endParaRPr/>
          </a:p>
        </p:txBody>
      </p:sp>
      <p:sp>
        <p:nvSpPr>
          <p:cNvPr id="421" name="Google Shape;421;g2bd41dd66fe_0_610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bd41dd66fe_0_624"/>
          <p:cNvSpPr txBox="1"/>
          <p:nvPr>
            <p:ph type="title"/>
          </p:nvPr>
        </p:nvSpPr>
        <p:spPr>
          <a:xfrm>
            <a:off x="834175" y="6120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How to find related publications?</a:t>
            </a:r>
            <a:endParaRPr/>
          </a:p>
        </p:txBody>
      </p:sp>
      <p:sp>
        <p:nvSpPr>
          <p:cNvPr id="428" name="Google Shape;428;g2bd41dd66fe_0_624"/>
          <p:cNvSpPr txBox="1"/>
          <p:nvPr>
            <p:ph idx="2" type="body"/>
          </p:nvPr>
        </p:nvSpPr>
        <p:spPr>
          <a:xfrm>
            <a:off x="834175" y="1758200"/>
            <a:ext cx="10523400" cy="41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Use Standard Search Engines</a:t>
            </a:r>
            <a:endParaRPr/>
          </a:p>
          <a:p>
            <a:pPr indent="-355600" lvl="1" marL="9144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use Google Scholar</a:t>
            </a:r>
            <a:endParaRPr/>
          </a:p>
          <a:p>
            <a:pPr indent="-355600" lvl="1" marL="9144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we use it a lot ourselves 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Exploit references: Given a relevant document x</a:t>
            </a:r>
            <a:endParaRPr/>
          </a:p>
          <a:p>
            <a:pPr indent="-355600" lvl="1" marL="9144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Follow references in the past: papers y that x has cited</a:t>
            </a:r>
            <a:endParaRPr/>
          </a:p>
          <a:p>
            <a:pPr indent="-355600" lvl="1" marL="9144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de-DE"/>
              <a:t>Follow references in the future: paper y that cited x („cited by” functionality in Google scholar)</a:t>
            </a:r>
            <a:endParaRPr/>
          </a:p>
        </p:txBody>
      </p:sp>
      <p:sp>
        <p:nvSpPr>
          <p:cNvPr id="429" name="Google Shape;429;g2bd41dd66fe_0_624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d41dd66fe_0_182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97" name="Google Shape;97;g2bd41dd66fe_0_182"/>
          <p:cNvSpPr txBox="1"/>
          <p:nvPr>
            <p:ph idx="1" type="body"/>
          </p:nvPr>
        </p:nvSpPr>
        <p:spPr>
          <a:xfrm>
            <a:off x="1333875" y="1860300"/>
            <a:ext cx="54165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Steffen Jung</a:t>
            </a:r>
            <a:endParaRPr b="1"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PhD student </a:t>
            </a:r>
            <a:r>
              <a:rPr lang="de-DE">
                <a:solidFill>
                  <a:srgbClr val="FF0000"/>
                </a:solidFill>
              </a:rPr>
              <a:t>(currently visiting in USA)</a:t>
            </a:r>
            <a:endParaRPr>
              <a:solidFill>
                <a:srgbClr val="FF0000"/>
              </a:solidFill>
            </a:endParaRPr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Image Generation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Learning for Combinatorial 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Optimization Problems in Computer Vision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Room: C0.02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email: steffen.jung@mpi-inf.mpg.de</a:t>
            </a:r>
            <a:endParaRPr/>
          </a:p>
          <a:p>
            <a:pPr indent="-190464" lvl="0" marL="342864" rt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98" name="Google Shape;98;g2bd41dd66fe_0_182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99" name="Google Shape;99;g2bd41dd66fe_0_182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00" name="Google Shape;100;g2bd41dd66fe_0_182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101" name="Google Shape;101;g2bd41dd66fe_0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9655" y="1524778"/>
            <a:ext cx="52387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bd41dd66fe_0_357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Agenda</a:t>
            </a:r>
            <a:endParaRPr sz="4500"/>
          </a:p>
        </p:txBody>
      </p:sp>
      <p:sp>
        <p:nvSpPr>
          <p:cNvPr id="435" name="Google Shape;435;g2bd41dd66fe_0_357"/>
          <p:cNvSpPr txBox="1"/>
          <p:nvPr>
            <p:ph idx="1" type="body"/>
          </p:nvPr>
        </p:nvSpPr>
        <p:spPr>
          <a:xfrm>
            <a:off x="1378800" y="2178000"/>
            <a:ext cx="9728700" cy="358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Organization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Topics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Flash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Seminar Presentation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</a:pPr>
            <a:r>
              <a:rPr b="0" lang="de-DE">
                <a:solidFill>
                  <a:schemeClr val="accent1"/>
                </a:solidFill>
              </a:rPr>
              <a:t>How to structure your seminar paper / presentation?</a:t>
            </a:r>
            <a:endParaRPr b="0">
              <a:solidFill>
                <a:schemeClr val="accent1"/>
              </a:solidFill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2400"/>
              <a:buAutoNum type="arabicPeriod"/>
            </a:pPr>
            <a:r>
              <a:rPr lang="de-DE"/>
              <a:t>Questions session </a:t>
            </a:r>
            <a:endParaRPr/>
          </a:p>
        </p:txBody>
      </p:sp>
      <p:sp>
        <p:nvSpPr>
          <p:cNvPr id="436" name="Google Shape;436;g2bd41dd66fe_0_357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37" name="Google Shape;437;g2bd41dd66fe_0_357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438" name="Google Shape;438;g2bd41dd66fe_0_357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bd41dd66fe_0_501"/>
          <p:cNvSpPr txBox="1"/>
          <p:nvPr>
            <p:ph type="title"/>
          </p:nvPr>
        </p:nvSpPr>
        <p:spPr>
          <a:xfrm>
            <a:off x="2596450" y="2062200"/>
            <a:ext cx="7002300" cy="12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100"/>
              <a:t>QUESTIONS?</a:t>
            </a:r>
            <a:endParaRPr sz="8100"/>
          </a:p>
        </p:txBody>
      </p:sp>
      <p:sp>
        <p:nvSpPr>
          <p:cNvPr id="445" name="Google Shape;445;g2bd41dd66fe_0_501"/>
          <p:cNvSpPr txBox="1"/>
          <p:nvPr>
            <p:ph idx="2" type="body"/>
          </p:nvPr>
        </p:nvSpPr>
        <p:spPr>
          <a:xfrm>
            <a:off x="282350" y="5043625"/>
            <a:ext cx="115953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de-DE"/>
              <a:t>Please email: </a:t>
            </a:r>
            <a:r>
              <a:rPr lang="de-DE" u="sng">
                <a:solidFill>
                  <a:schemeClr val="hlink"/>
                </a:solidFill>
                <a:hlinkClick r:id="rId3"/>
              </a:rPr>
              <a:t>shashank.agnihotri@uni-mannheim.de</a:t>
            </a:r>
            <a:r>
              <a:rPr lang="de-DE"/>
              <a:t> for any further organisational questions.</a:t>
            </a:r>
            <a:endParaRPr/>
          </a:p>
        </p:txBody>
      </p:sp>
      <p:sp>
        <p:nvSpPr>
          <p:cNvPr id="446" name="Google Shape;446;g2bd41dd66fe_0_501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d41dd66fe_0_274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107" name="Google Shape;107;g2bd41dd66fe_0_274"/>
          <p:cNvSpPr txBox="1"/>
          <p:nvPr>
            <p:ph idx="1" type="body"/>
          </p:nvPr>
        </p:nvSpPr>
        <p:spPr>
          <a:xfrm>
            <a:off x="1333875" y="1860300"/>
            <a:ext cx="54165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Patrick Müller</a:t>
            </a:r>
            <a:endParaRPr b="1"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PhD student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Optics and Imaging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OOD Robustness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Fractional Fourier Transform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Room: C0.07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email: </a:t>
            </a:r>
            <a:r>
              <a:rPr lang="de-DE"/>
              <a:t>patrick.mueller.de@gmail.com</a:t>
            </a:r>
            <a:endParaRPr/>
          </a:p>
          <a:p>
            <a:pPr indent="-190464" lvl="0" marL="342864" rt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8" name="Google Shape;108;g2bd41dd66fe_0_274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09" name="Google Shape;109;g2bd41dd66fe_0_274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10" name="Google Shape;110;g2bd41dd66fe_0_274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111" name="Google Shape;111;g2bd41dd66fe_0_274"/>
          <p:cNvPicPr preferRelativeResize="0"/>
          <p:nvPr/>
        </p:nvPicPr>
        <p:blipFill rotWithShape="1">
          <a:blip r:embed="rId3">
            <a:alphaModFix/>
          </a:blip>
          <a:srcRect b="0" l="3907" r="27307" t="0"/>
          <a:stretch/>
        </p:blipFill>
        <p:spPr>
          <a:xfrm>
            <a:off x="6885125" y="1229850"/>
            <a:ext cx="4953902" cy="480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d41dd66fe_0_146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117" name="Google Shape;117;g2bd41dd66fe_0_146"/>
          <p:cNvSpPr txBox="1"/>
          <p:nvPr>
            <p:ph idx="1" type="body"/>
          </p:nvPr>
        </p:nvSpPr>
        <p:spPr>
          <a:xfrm>
            <a:off x="1333875" y="1860300"/>
            <a:ext cx="56733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b="1" lang="de-DE"/>
              <a:t>Julia Grabinski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e-DE"/>
              <a:t>PhD student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e-DE"/>
              <a:t>Research Interests: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de-DE"/>
              <a:t>Robustness of Convolutional Neural Networks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de-DE"/>
              <a:t>Explainability and Reasoning on CNNs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e-DE"/>
              <a:t>Room: C0.02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de-DE"/>
              <a:t>email: julia.grabinski@uni-mannheim.de</a:t>
            </a:r>
            <a:endParaRPr/>
          </a:p>
        </p:txBody>
      </p:sp>
      <p:sp>
        <p:nvSpPr>
          <p:cNvPr id="118" name="Google Shape;118;g2bd41dd66fe_0_146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9" name="Google Shape;119;g2bd41dd66fe_0_146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20" name="Google Shape;120;g2bd41dd66fe_0_146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121" name="Google Shape;121;g2bd41dd66fe_0_146"/>
          <p:cNvPicPr preferRelativeResize="0"/>
          <p:nvPr/>
        </p:nvPicPr>
        <p:blipFill rotWithShape="1">
          <a:blip r:embed="rId3">
            <a:alphaModFix/>
          </a:blip>
          <a:srcRect b="0" l="0" r="0" t="19672"/>
          <a:stretch/>
        </p:blipFill>
        <p:spPr>
          <a:xfrm>
            <a:off x="7887950" y="1235100"/>
            <a:ext cx="3380400" cy="48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d41dd66fe_0_164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127" name="Google Shape;127;g2bd41dd66fe_0_164"/>
          <p:cNvSpPr txBox="1"/>
          <p:nvPr>
            <p:ph idx="1" type="body"/>
          </p:nvPr>
        </p:nvSpPr>
        <p:spPr>
          <a:xfrm>
            <a:off x="1333875" y="1860300"/>
            <a:ext cx="62700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Shashank Agnihotri</a:t>
            </a:r>
            <a:endParaRPr b="1"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PhD student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Robustness of Deep Neural Network Architectures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Network Pruning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Neural Architecture Search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Room: C0.02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email: shashank.agnihotri@uni-mannheim.de</a:t>
            </a:r>
            <a:endParaRPr/>
          </a:p>
          <a:p>
            <a:pPr indent="-190464" lvl="0" marL="342864" rt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28" name="Google Shape;128;g2bd41dd66fe_0_164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9" name="Google Shape;129;g2bd41dd66fe_0_164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30" name="Google Shape;130;g2bd41dd66fe_0_164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131" name="Google Shape;131;g2bd41dd66fe_0_164"/>
          <p:cNvPicPr preferRelativeResize="0"/>
          <p:nvPr/>
        </p:nvPicPr>
        <p:blipFill rotWithShape="1">
          <a:blip r:embed="rId3">
            <a:alphaModFix/>
          </a:blip>
          <a:srcRect b="0" l="0" r="0" t="4834"/>
          <a:stretch/>
        </p:blipFill>
        <p:spPr>
          <a:xfrm>
            <a:off x="8114200" y="1290300"/>
            <a:ext cx="2530074" cy="428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d41dd66fe_0_173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137" name="Google Shape;137;g2bd41dd66fe_0_173"/>
          <p:cNvSpPr txBox="1"/>
          <p:nvPr>
            <p:ph idx="1" type="body"/>
          </p:nvPr>
        </p:nvSpPr>
        <p:spPr>
          <a:xfrm>
            <a:off x="1333875" y="1860300"/>
            <a:ext cx="57759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Tejaswini Medi</a:t>
            </a:r>
            <a:endParaRPr b="1"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PhD student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3D Representation Learning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3D Generative Models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Robustness of Deep Neural Networks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Room: C0.01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Email</a:t>
            </a:r>
            <a:r>
              <a:rPr lang="de-DE"/>
              <a:t>: tejaswini.medi@uni-mannheim.de</a:t>
            </a:r>
            <a:endParaRPr/>
          </a:p>
          <a:p>
            <a:pPr indent="-190464" lvl="0" marL="342864" rt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38" name="Google Shape;138;g2bd41dd66fe_0_173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9" name="Google Shape;139;g2bd41dd66fe_0_173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40" name="Google Shape;140;g2bd41dd66fe_0_173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141" name="Google Shape;141;g2bd41dd66fe_0_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550" y="1279750"/>
            <a:ext cx="4182551" cy="395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bd41dd66fe_0_239"/>
          <p:cNvSpPr txBox="1"/>
          <p:nvPr>
            <p:ph type="title"/>
          </p:nvPr>
        </p:nvSpPr>
        <p:spPr>
          <a:xfrm>
            <a:off x="1378800" y="612001"/>
            <a:ext cx="64578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056"/>
              </a:buClr>
              <a:buSzPts val="3000"/>
              <a:buFont typeface="Calibri"/>
              <a:buNone/>
            </a:pPr>
            <a:r>
              <a:rPr lang="de-DE" sz="4500"/>
              <a:t>Introduction</a:t>
            </a:r>
            <a:endParaRPr sz="4500"/>
          </a:p>
        </p:txBody>
      </p:sp>
      <p:sp>
        <p:nvSpPr>
          <p:cNvPr id="147" name="Google Shape;147;g2bd41dd66fe_0_239"/>
          <p:cNvSpPr txBox="1"/>
          <p:nvPr>
            <p:ph idx="1" type="body"/>
          </p:nvPr>
        </p:nvSpPr>
        <p:spPr>
          <a:xfrm>
            <a:off x="1333875" y="1860300"/>
            <a:ext cx="6270000" cy="3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de-DE"/>
              <a:t>Katharina Prasse</a:t>
            </a:r>
            <a:endParaRPr b="1"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PhD student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Research Interests: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Climate Visions</a:t>
            </a:r>
            <a:endParaRPr/>
          </a:p>
          <a:p>
            <a:pPr indent="-323819" lvl="1" marL="742872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de-DE"/>
              <a:t>LLMs</a:t>
            </a:r>
            <a:endParaRPr/>
          </a:p>
          <a:p>
            <a:pPr indent="-285719" lvl="1" marL="742872" rtl="0" algn="l">
              <a:spcBef>
                <a:spcPts val="480"/>
              </a:spcBef>
              <a:spcAft>
                <a:spcPts val="0"/>
              </a:spcAft>
              <a:buSzPts val="1800"/>
              <a:buChar char="–"/>
            </a:pPr>
            <a:r>
              <a:rPr lang="de-DE"/>
              <a:t>Manipulation detection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Room: B0.03</a:t>
            </a:r>
            <a:endParaRPr/>
          </a:p>
          <a:p>
            <a:pPr indent="-380964" lvl="0" marL="342864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de-DE"/>
              <a:t>Email: katharina.prasse@uni-mannheim.de</a:t>
            </a:r>
            <a:endParaRPr/>
          </a:p>
          <a:p>
            <a:pPr indent="-190464" lvl="0" marL="342864" rtl="0" algn="l">
              <a:spcBef>
                <a:spcPts val="480"/>
              </a:spcBef>
              <a:spcAft>
                <a:spcPts val="0"/>
              </a:spcAft>
              <a:buClr>
                <a:srgbClr val="003056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48" name="Google Shape;148;g2bd41dd66fe_0_239"/>
          <p:cNvSpPr txBox="1"/>
          <p:nvPr>
            <p:ph idx="12" type="sldNum"/>
          </p:nvPr>
        </p:nvSpPr>
        <p:spPr>
          <a:xfrm>
            <a:off x="9417601" y="6314401"/>
            <a:ext cx="1406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9" name="Google Shape;149;g2bd41dd66fe_0_239"/>
          <p:cNvSpPr txBox="1"/>
          <p:nvPr>
            <p:ph idx="10" type="dt"/>
          </p:nvPr>
        </p:nvSpPr>
        <p:spPr>
          <a:xfrm>
            <a:off x="1378800" y="6314401"/>
            <a:ext cx="28455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28.02.2024</a:t>
            </a:r>
            <a:endParaRPr/>
          </a:p>
        </p:txBody>
      </p:sp>
      <p:sp>
        <p:nvSpPr>
          <p:cNvPr id="150" name="Google Shape;150;g2bd41dd66fe_0_239"/>
          <p:cNvSpPr txBox="1"/>
          <p:nvPr>
            <p:ph idx="11" type="ftr"/>
          </p:nvPr>
        </p:nvSpPr>
        <p:spPr>
          <a:xfrm>
            <a:off x="1378800" y="6062400"/>
            <a:ext cx="3861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Chair for Machine Learning</a:t>
            </a:r>
            <a:endParaRPr/>
          </a:p>
        </p:txBody>
      </p:sp>
      <p:pic>
        <p:nvPicPr>
          <p:cNvPr id="151" name="Google Shape;151;g2bd41dd66fe_0_239"/>
          <p:cNvPicPr preferRelativeResize="0"/>
          <p:nvPr/>
        </p:nvPicPr>
        <p:blipFill rotWithShape="1">
          <a:blip r:embed="rId3">
            <a:alphaModFix/>
          </a:blip>
          <a:srcRect b="0" l="0" r="0" t="14015"/>
          <a:stretch/>
        </p:blipFill>
        <p:spPr>
          <a:xfrm>
            <a:off x="7899150" y="1075000"/>
            <a:ext cx="3380400" cy="516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äsentationsvorlage Uni MA final gesendet-neu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2018-06-20T22:10:41Z</dcterms:created>
  <dc:creator>User</dc:creator>
</cp:coreProperties>
</file>