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</p:sldIdLst>
  <p:sldSz cy="6859575" cx="121951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1">
          <p15:clr>
            <a:srgbClr val="000000"/>
          </p15:clr>
        </p15:guide>
        <p15:guide id="2" pos="3841">
          <p15:clr>
            <a:srgbClr val="000000"/>
          </p15:clr>
        </p15:guide>
      </p15:sldGuideLst>
    </p:ext>
    <p:ext uri="GoogleSlidesCustomDataVersion2">
      <go:slidesCustomData xmlns:go="http://customooxmlschemas.google.com/" r:id="rId58" roundtripDataSignature="AMtx7mjBiJSLwLSilvvJPY9yvnNNV4y0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Shashank Agnihotri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0F04DB1-E5A7-4305-9D80-D6760C9B7D49}">
  <a:tblStyle styleId="{F0F04DB1-E5A7-4305-9D80-D6760C9B7D4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1" orient="horz"/>
        <p:guide pos="384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commentAuthors" Target="commentAuthors.xml"/><Relationship Id="rId6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57" Type="http://schemas.openxmlformats.org/officeDocument/2006/relationships/slide" Target="slides/slide50.xml"/><Relationship Id="rId12" Type="http://schemas.openxmlformats.org/officeDocument/2006/relationships/slide" Target="slides/slide5.xml"/><Relationship Id="rId56" Type="http://schemas.openxmlformats.org/officeDocument/2006/relationships/slide" Target="slides/slide4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58" Type="http://customschemas.google.com/relationships/presentationmetadata" Target="meta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2-23T12:41:23.203">
    <p:pos x="6000" y="0"/>
    <p:text>why is this slide hidden?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0rCj9WA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de-D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" name="Google Shape;6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d41dd66fe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" name="Google Shape;74;g2bd41dd66fe_0_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3" name="Google Shape;8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bd41dd66fe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g2bd41dd66fe_0_18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bd41dd66fe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" name="Google Shape;99;g2bd41dd66fe_0_1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bd41dd66fe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g2bd41dd66fe_0_1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36e5330cb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g336e5330cbe_0_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7fc2524a9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g37fc2524a97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d98330512a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g2d98330512a_0_1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bd41dd66fe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" name="Google Shape;140;g2bd41dd66fe_0_28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bd41dd66fe_0_3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g2bd41dd66fe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g2bd41dd66fe_0_36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bd41dd66fe_0_3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g2bd41dd66fe_0_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g2bd41dd66fe_0_37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ca804aa43c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3ca804aa43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g3ca804aa43c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bd41dd66fe_0_38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g2bd41dd66fe_0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g2bd41dd66fe_0_38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010e1a5e39_0_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g3010e1a5e39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g3010e1a5e39_0_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bd41dd66fe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g2bd41dd66fe_0_3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bd41dd66fe_0_39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g2bd41dd66fe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g2bd41dd66fe_0_39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fb610357b6_0_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g3fb610357b6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g3fb610357b6_0_3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bd41dd66fe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1" name="Google Shape;211;g2bd41dd66fe_0_3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bd41dd66fe_0_4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g2bd41dd66fe_0_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g2bd41dd66fe_0_4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b610357b6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fb610357b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3fb610357b6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fb610357b6_0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fb610357b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3fb610357b6_0_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fb610357b6_0_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fb610357b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g3fb610357b6_0_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fb610357b6_0_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fb610357b6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g3fb610357b6_0_6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b610357b6_0_7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fb610357b6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g3fb610357b6_0_7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fb610357b6_0_7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fb610357b6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g3fb610357b6_0_7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fb610357b6_0_8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fb610357b6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g3fb610357b6_0_8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fb610357b6_0_9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fb610357b6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g3fb610357b6_0_9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fb610357b6_0_1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fb610357b6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3fb610357b6_0_1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fb610357b6_0_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fb610357b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3fb610357b6_0_2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fb610357b6_0_1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fb610357b6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g3fb610357b6_0_15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fb610357b6_0_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fb610357b6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g3fb610357b6_0_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fb610357b6_0_1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fb610357b6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g3fb610357b6_0_16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bd41dd66fe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3" name="Google Shape;333;g2bd41dd66fe_0_3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bd41dd66fe_0_4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g2bd41dd66fe_0_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1" name="Google Shape;341;g2bd41dd66fe_0_44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bd41dd66fe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8" name="Google Shape;348;g2bd41dd66fe_0_3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bd41dd66fe_0_4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5" name="Google Shape;355;g2bd41dd66fe_0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6" name="Google Shape;356;g2bd41dd66fe_0_47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2bd41dd66fe_0_5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3" name="Google Shape;363;g2bd41dd66fe_0_5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4" name="Google Shape;364;g2bd41dd66fe_0_58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7fab18c67c_6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1" name="Google Shape;371;g37fab18c67c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2" name="Google Shape;372;g37fab18c67c_6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bd41dd66fe_0_48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9" name="Google Shape;379;g2bd41dd66fe_0_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0" name="Google Shape;380;g2bd41dd66fe_0_48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bd41dd66fe_0_48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7" name="Google Shape;387;g2bd41dd66fe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8" name="Google Shape;388;g2bd41dd66fe_0_48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2bd41dd66fe_0_49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5" name="Google Shape;395;g2bd41dd66fe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6" name="Google Shape;396;g2bd41dd66fe_0_49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bd41dd66fe_0_59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4" name="Google Shape;404;g2bd41dd66fe_0_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5" name="Google Shape;405;g2bd41dd66fe_0_59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7efd447bc8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2" name="Google Shape;412;g37efd447b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3" name="Google Shape;413;g37efd447bc8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2bd41dd66fe_0_60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0" name="Google Shape;420;g2bd41dd66fe_0_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1" name="Google Shape;421;g2bd41dd66fe_0_60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bd41dd66fe_0_6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8" name="Google Shape;428;g2bd41dd66fe_0_6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9" name="Google Shape;429;g2bd41dd66fe_0_6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2bd41dd66fe_0_6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6" name="Google Shape;436;g2bd41dd66fe_0_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7" name="Google Shape;437;g2bd41dd66fe_0_62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2bd41dd66fe_0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4" name="Google Shape;444;g2bd41dd66fe_0_3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010e1a5e39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1" name="Google Shape;451;g3010e1a5e3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2" name="Google Shape;452;g3010e1a5e39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bd41dd66fe_0_50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9" name="Google Shape;459;g2bd41dd66fe_0_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0" name="Google Shape;460;g2bd41dd66fe_0_50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 mit Bild (Schloss)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9"/>
          <p:cNvSpPr txBox="1"/>
          <p:nvPr>
            <p:ph type="ctrTitle"/>
          </p:nvPr>
        </p:nvSpPr>
        <p:spPr>
          <a:xfrm>
            <a:off x="1378800" y="612000"/>
            <a:ext cx="7307503" cy="468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9"/>
          <p:cNvSpPr txBox="1"/>
          <p:nvPr>
            <p:ph idx="1" type="subTitle"/>
          </p:nvPr>
        </p:nvSpPr>
        <p:spPr>
          <a:xfrm>
            <a:off x="1378800" y="1080000"/>
            <a:ext cx="7307503" cy="396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3056"/>
              </a:buClr>
              <a:buSzPts val="2400"/>
              <a:buNone/>
              <a:defRPr sz="2400">
                <a:solidFill>
                  <a:srgbClr val="003056"/>
                </a:solidFill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9"/>
          <p:cNvSpPr txBox="1"/>
          <p:nvPr>
            <p:ph idx="10" type="dt"/>
          </p:nvPr>
        </p:nvSpPr>
        <p:spPr>
          <a:xfrm>
            <a:off x="1378800" y="6314401"/>
            <a:ext cx="2845541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1" type="ftr"/>
          </p:nvPr>
        </p:nvSpPr>
        <p:spPr>
          <a:xfrm>
            <a:off x="1378800" y="6062400"/>
            <a:ext cx="3861805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9"/>
          <p:cNvSpPr txBox="1"/>
          <p:nvPr>
            <p:ph idx="12" type="sldNum"/>
          </p:nvPr>
        </p:nvSpPr>
        <p:spPr>
          <a:xfrm>
            <a:off x="9417601" y="6314401"/>
            <a:ext cx="1406313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2" name="Google Shape;22;p9"/>
          <p:cNvPicPr preferRelativeResize="0"/>
          <p:nvPr/>
        </p:nvPicPr>
        <p:blipFill rotWithShape="1">
          <a:blip r:embed="rId2">
            <a:alphaModFix/>
          </a:blip>
          <a:srcRect b="41148" l="0" r="0" t="13455"/>
          <a:stretch/>
        </p:blipFill>
        <p:spPr>
          <a:xfrm>
            <a:off x="0" y="2178000"/>
            <a:ext cx="12193200" cy="369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 mit Bild (individuell)">
  <p:cSld name="Titelfolie mit Bild (individuell)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/>
          <p:nvPr>
            <p:ph type="ctrTitle"/>
          </p:nvPr>
        </p:nvSpPr>
        <p:spPr>
          <a:xfrm>
            <a:off x="1378800" y="612000"/>
            <a:ext cx="7307503" cy="468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" type="subTitle"/>
          </p:nvPr>
        </p:nvSpPr>
        <p:spPr>
          <a:xfrm>
            <a:off x="1378800" y="1080000"/>
            <a:ext cx="7307503" cy="396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3056"/>
              </a:buClr>
              <a:buSzPts val="2400"/>
              <a:buNone/>
              <a:defRPr sz="2400">
                <a:solidFill>
                  <a:srgbClr val="003056"/>
                </a:solidFill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0"/>
          <p:cNvSpPr txBox="1"/>
          <p:nvPr>
            <p:ph idx="10" type="dt"/>
          </p:nvPr>
        </p:nvSpPr>
        <p:spPr>
          <a:xfrm>
            <a:off x="1378800" y="6314401"/>
            <a:ext cx="2845541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1" type="ftr"/>
          </p:nvPr>
        </p:nvSpPr>
        <p:spPr>
          <a:xfrm>
            <a:off x="1378800" y="6062400"/>
            <a:ext cx="3861805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2" type="sldNum"/>
          </p:nvPr>
        </p:nvSpPr>
        <p:spPr>
          <a:xfrm>
            <a:off x="9417601" y="6314401"/>
            <a:ext cx="1406313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29" name="Google Shape;29;p10"/>
          <p:cNvSpPr/>
          <p:nvPr>
            <p:ph idx="2" type="pic"/>
          </p:nvPr>
        </p:nvSpPr>
        <p:spPr>
          <a:xfrm>
            <a:off x="1378800" y="2178000"/>
            <a:ext cx="9432000" cy="369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in beliebiger Inhal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2"/>
          <p:cNvSpPr txBox="1"/>
          <p:nvPr>
            <p:ph type="title"/>
          </p:nvPr>
        </p:nvSpPr>
        <p:spPr>
          <a:xfrm>
            <a:off x="1378800" y="612001"/>
            <a:ext cx="6457681" cy="12482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" type="body"/>
          </p:nvPr>
        </p:nvSpPr>
        <p:spPr>
          <a:xfrm>
            <a:off x="1378800" y="2178000"/>
            <a:ext cx="9432000" cy="36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3056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3056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305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3056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3056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0" type="dt"/>
          </p:nvPr>
        </p:nvSpPr>
        <p:spPr>
          <a:xfrm>
            <a:off x="1378800" y="6314401"/>
            <a:ext cx="2845541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2"/>
          <p:cNvSpPr txBox="1"/>
          <p:nvPr>
            <p:ph idx="11" type="ftr"/>
          </p:nvPr>
        </p:nvSpPr>
        <p:spPr>
          <a:xfrm>
            <a:off x="1378800" y="6062400"/>
            <a:ext cx="3861805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2" type="sldNum"/>
          </p:nvPr>
        </p:nvSpPr>
        <p:spPr>
          <a:xfrm>
            <a:off x="9417601" y="6314401"/>
            <a:ext cx="1406313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Beliebige Inhalte (1:1) mit Überschrift (1:1)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3"/>
          <p:cNvSpPr txBox="1"/>
          <p:nvPr>
            <p:ph type="title"/>
          </p:nvPr>
        </p:nvSpPr>
        <p:spPr>
          <a:xfrm>
            <a:off x="1378800" y="612001"/>
            <a:ext cx="6457681" cy="12482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3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" type="body"/>
          </p:nvPr>
        </p:nvSpPr>
        <p:spPr>
          <a:xfrm>
            <a:off x="1378800" y="2178001"/>
            <a:ext cx="4482000" cy="3597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3056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05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305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5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5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3"/>
          <p:cNvSpPr txBox="1"/>
          <p:nvPr>
            <p:ph idx="2" type="body"/>
          </p:nvPr>
        </p:nvSpPr>
        <p:spPr>
          <a:xfrm>
            <a:off x="1378800" y="2548067"/>
            <a:ext cx="4482000" cy="3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3056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056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3056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56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56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13"/>
          <p:cNvSpPr txBox="1"/>
          <p:nvPr>
            <p:ph idx="3" type="body"/>
          </p:nvPr>
        </p:nvSpPr>
        <p:spPr>
          <a:xfrm>
            <a:off x="6332400" y="2178001"/>
            <a:ext cx="4482000" cy="3597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3056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05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305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5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5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3"/>
          <p:cNvSpPr txBox="1"/>
          <p:nvPr>
            <p:ph idx="4" type="body"/>
          </p:nvPr>
        </p:nvSpPr>
        <p:spPr>
          <a:xfrm>
            <a:off x="6332400" y="2547278"/>
            <a:ext cx="4482000" cy="3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3056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056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3056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56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56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13"/>
          <p:cNvSpPr txBox="1"/>
          <p:nvPr>
            <p:ph idx="10" type="dt"/>
          </p:nvPr>
        </p:nvSpPr>
        <p:spPr>
          <a:xfrm>
            <a:off x="1378800" y="6314401"/>
            <a:ext cx="2845541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1" type="ftr"/>
          </p:nvPr>
        </p:nvSpPr>
        <p:spPr>
          <a:xfrm>
            <a:off x="1378800" y="6062400"/>
            <a:ext cx="3861805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3"/>
          <p:cNvSpPr txBox="1"/>
          <p:nvPr>
            <p:ph idx="12" type="sldNum"/>
          </p:nvPr>
        </p:nvSpPr>
        <p:spPr>
          <a:xfrm>
            <a:off x="9417601" y="6314401"/>
            <a:ext cx="1406313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 ohne Bild/Abschnittstitel">
  <p:cSld name="Titelfolie ohne Bild/Abschnittstitel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type="ctrTitle"/>
          </p:nvPr>
        </p:nvSpPr>
        <p:spPr>
          <a:xfrm>
            <a:off x="913588" y="2713213"/>
            <a:ext cx="10368000" cy="468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3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" type="subTitle"/>
          </p:nvPr>
        </p:nvSpPr>
        <p:spPr>
          <a:xfrm>
            <a:off x="1831588" y="3569886"/>
            <a:ext cx="8532000" cy="396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3056"/>
              </a:buClr>
              <a:buSzPts val="2400"/>
              <a:buNone/>
              <a:defRPr>
                <a:solidFill>
                  <a:srgbClr val="003056"/>
                </a:solidFill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11"/>
          <p:cNvSpPr txBox="1"/>
          <p:nvPr>
            <p:ph idx="10" type="dt"/>
          </p:nvPr>
        </p:nvSpPr>
        <p:spPr>
          <a:xfrm>
            <a:off x="1378800" y="6314401"/>
            <a:ext cx="2845541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1" type="ftr"/>
          </p:nvPr>
        </p:nvSpPr>
        <p:spPr>
          <a:xfrm>
            <a:off x="1378800" y="6062400"/>
            <a:ext cx="3861805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9417601" y="6314401"/>
            <a:ext cx="1406313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und Bild (1:1)">
  <p:cSld name="Text und Bild (1:1)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/>
          <p:nvPr>
            <p:ph type="title"/>
          </p:nvPr>
        </p:nvSpPr>
        <p:spPr>
          <a:xfrm>
            <a:off x="1378800" y="612001"/>
            <a:ext cx="6457681" cy="12482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" type="body"/>
          </p:nvPr>
        </p:nvSpPr>
        <p:spPr>
          <a:xfrm>
            <a:off x="1378800" y="2178000"/>
            <a:ext cx="4482000" cy="36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3056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056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3056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56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56"/>
              </a:buClr>
              <a:buSzPts val="1600"/>
              <a:buChar char="»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4" name="Google Shape;54;p14"/>
          <p:cNvSpPr txBox="1"/>
          <p:nvPr>
            <p:ph idx="10" type="dt"/>
          </p:nvPr>
        </p:nvSpPr>
        <p:spPr>
          <a:xfrm>
            <a:off x="1378800" y="6314401"/>
            <a:ext cx="2845541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1" type="ftr"/>
          </p:nvPr>
        </p:nvSpPr>
        <p:spPr>
          <a:xfrm>
            <a:off x="1378800" y="6062400"/>
            <a:ext cx="3861805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9417601" y="6314401"/>
            <a:ext cx="1406313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57" name="Google Shape;57;p14"/>
          <p:cNvSpPr/>
          <p:nvPr>
            <p:ph idx="2" type="pic"/>
          </p:nvPr>
        </p:nvSpPr>
        <p:spPr>
          <a:xfrm>
            <a:off x="6332400" y="2178000"/>
            <a:ext cx="4482000" cy="369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und Bild (asymmetrisch)">
  <p:cSld name="Text und Bild (asymmetrisch)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1378800" y="612001"/>
            <a:ext cx="6457681" cy="12482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1378800" y="2178000"/>
            <a:ext cx="6228000" cy="36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3056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056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3056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56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56"/>
              </a:buClr>
              <a:buSzPts val="1600"/>
              <a:buChar char="»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1" name="Google Shape;61;p15"/>
          <p:cNvSpPr txBox="1"/>
          <p:nvPr>
            <p:ph idx="10" type="dt"/>
          </p:nvPr>
        </p:nvSpPr>
        <p:spPr>
          <a:xfrm>
            <a:off x="1378800" y="6314401"/>
            <a:ext cx="2845541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1" type="ftr"/>
          </p:nvPr>
        </p:nvSpPr>
        <p:spPr>
          <a:xfrm>
            <a:off x="1378800" y="6062400"/>
            <a:ext cx="3861805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9417601" y="6314401"/>
            <a:ext cx="1406313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64" name="Google Shape;64;p15"/>
          <p:cNvSpPr/>
          <p:nvPr>
            <p:ph idx="2" type="pic"/>
          </p:nvPr>
        </p:nvSpPr>
        <p:spPr>
          <a:xfrm>
            <a:off x="8082225" y="2178000"/>
            <a:ext cx="2736000" cy="369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title"/>
          </p:nvPr>
        </p:nvSpPr>
        <p:spPr>
          <a:xfrm>
            <a:off x="1378800" y="612001"/>
            <a:ext cx="6457681" cy="12482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3000"/>
              <a:buFont typeface="Calibri"/>
              <a:buNone/>
              <a:defRPr b="1" i="0" sz="30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8"/>
          <p:cNvSpPr txBox="1"/>
          <p:nvPr>
            <p:ph idx="1" type="body"/>
          </p:nvPr>
        </p:nvSpPr>
        <p:spPr>
          <a:xfrm>
            <a:off x="1378800" y="2178000"/>
            <a:ext cx="9432000" cy="36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305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056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305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56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56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0" type="dt"/>
          </p:nvPr>
        </p:nvSpPr>
        <p:spPr>
          <a:xfrm>
            <a:off x="1378800" y="6314401"/>
            <a:ext cx="2845541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1378800" y="6062400"/>
            <a:ext cx="3861805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9417601" y="6314401"/>
            <a:ext cx="1406313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305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5" name="Google Shape;15;p8"/>
          <p:cNvPicPr preferRelativeResize="0"/>
          <p:nvPr/>
        </p:nvPicPr>
        <p:blipFill rotWithShape="1">
          <a:blip r:embed="rId1">
            <a:alphaModFix/>
          </a:blip>
          <a:srcRect b="23645" l="10241" r="10441" t="18477"/>
          <a:stretch/>
        </p:blipFill>
        <p:spPr>
          <a:xfrm>
            <a:off x="9012195" y="486032"/>
            <a:ext cx="2018270" cy="62607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comments" Target="../comments/comment1.xml"/><Relationship Id="rId4" Type="http://schemas.openxmlformats.org/officeDocument/2006/relationships/hyperlink" Target="https://www.uni-mannheim.de/dws/research/focus-groups/computer-vision-machine-learning-prof-dr-ing-margret-keuper/" TargetMode="External"/><Relationship Id="rId5" Type="http://schemas.openxmlformats.org/officeDocument/2006/relationships/image" Target="../media/image3.png"/><Relationship Id="rId6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mailto:mkahl@mpi-inf.mpg.de" TargetMode="External"/><Relationship Id="rId4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uni-mannheim.de/dws/teaching/course-details/courses-for-master-candidates/cs-717-seminar-on-award-winning-research-in-cv-ml/" TargetMode="External"/><Relationship Id="rId4" Type="http://schemas.openxmlformats.org/officeDocument/2006/relationships/hyperlink" Target="https://www.uni-mannheim.de/dws/teaching/course-details/courses-for-master-candidates/cs-717-seminar-on-award-winning-research-in-cv-ml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www.springer.com/de/it-informatik/lncs/conference-proceedings-guidelines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mpi-inf.mpg.de/departments/computer-vision-and-machine-learning/people/max-kahl" TargetMode="External"/><Relationship Id="rId10" Type="http://schemas.openxmlformats.org/officeDocument/2006/relationships/hyperlink" Target="https://arxiv.org/abs/2310.02557" TargetMode="External"/><Relationship Id="rId13" Type="http://schemas.openxmlformats.org/officeDocument/2006/relationships/hyperlink" Target="https://www.uni-mannheim.de/dws/people/researchers/phd-students/shashank/" TargetMode="External"/><Relationship Id="rId12" Type="http://schemas.openxmlformats.org/officeDocument/2006/relationships/hyperlink" Target="https://arxiv.org/abs/2601.02427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arxiv.org/abs/2501.00142" TargetMode="External"/><Relationship Id="rId4" Type="http://schemas.openxmlformats.org/officeDocument/2006/relationships/hyperlink" Target="https://www.uni-mannheim.de/dws/people/researchers/phd-students/tejaswini-medi/" TargetMode="External"/><Relationship Id="rId9" Type="http://schemas.openxmlformats.org/officeDocument/2006/relationships/hyperlink" Target="https://www.uni-mannheim.de/dws/people/researchers/postdoctoral-research-fellows/steffen-jung/" TargetMode="External"/><Relationship Id="rId15" Type="http://schemas.openxmlformats.org/officeDocument/2006/relationships/hyperlink" Target="https://www.uni-mannheim.de/dws/people/researchers/phd-students/katharina-prasse/" TargetMode="External"/><Relationship Id="rId14" Type="http://schemas.openxmlformats.org/officeDocument/2006/relationships/hyperlink" Target="https://arxiv.org/abs/2602.19083" TargetMode="External"/><Relationship Id="rId17" Type="http://schemas.openxmlformats.org/officeDocument/2006/relationships/hyperlink" Target="https://www.mpi-inf.mpg.de/departments/computer-vision-and-machine-learning/people/max-kahl" TargetMode="External"/><Relationship Id="rId16" Type="http://schemas.openxmlformats.org/officeDocument/2006/relationships/hyperlink" Target="https://arxiv.org/abs/2412.03572" TargetMode="External"/><Relationship Id="rId5" Type="http://schemas.openxmlformats.org/officeDocument/2006/relationships/hyperlink" Target="https://arxiv.org/abs/2207.09684" TargetMode="External"/><Relationship Id="rId6" Type="http://schemas.openxmlformats.org/officeDocument/2006/relationships/hyperlink" Target="https://www.uni-mannheim.de/dws/people/professors/prof-dr-ing-margret-keuper/" TargetMode="External"/><Relationship Id="rId7" Type="http://schemas.openxmlformats.org/officeDocument/2006/relationships/hyperlink" Target="https://arxiv.org/abs/2206.02574" TargetMode="External"/><Relationship Id="rId8" Type="http://schemas.openxmlformats.org/officeDocument/2006/relationships/hyperlink" Target="https://arxiv.org/abs/2212.06872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gif"/><Relationship Id="rId4" Type="http://schemas.openxmlformats.org/officeDocument/2006/relationships/image" Target="../media/image14.gif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arxiv.org/abs/1512.03385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1.gif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3.gif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5.png"/><Relationship Id="rId4" Type="http://schemas.openxmlformats.org/officeDocument/2006/relationships/hyperlink" Target="http://www.springer.com/de/it-informatik/lncs/conference-proceedings-guidelines" TargetMode="Externa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"/>
          <p:cNvSpPr txBox="1"/>
          <p:nvPr>
            <p:ph type="ctrTitle"/>
          </p:nvPr>
        </p:nvSpPr>
        <p:spPr>
          <a:xfrm>
            <a:off x="194250" y="483325"/>
            <a:ext cx="87255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3000"/>
              <a:buFont typeface="Calibri"/>
              <a:buNone/>
            </a:pPr>
            <a:r>
              <a:rPr lang="de-DE" sz="3500"/>
              <a:t>Seminar on Award Winning Works</a:t>
            </a:r>
            <a:endParaRPr sz="3500"/>
          </a:p>
        </p:txBody>
      </p:sp>
      <p:sp>
        <p:nvSpPr>
          <p:cNvPr id="70" name="Google Shape;70;p1"/>
          <p:cNvSpPr txBox="1"/>
          <p:nvPr>
            <p:ph idx="1" type="subTitle"/>
          </p:nvPr>
        </p:nvSpPr>
        <p:spPr>
          <a:xfrm>
            <a:off x="194250" y="1226800"/>
            <a:ext cx="74448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2400"/>
              <a:buNone/>
            </a:pPr>
            <a:r>
              <a:rPr lang="de-DE"/>
              <a:t>Kick-off Meeting  </a:t>
            </a:r>
            <a:endParaRPr/>
          </a:p>
        </p:txBody>
      </p:sp>
      <p:sp>
        <p:nvSpPr>
          <p:cNvPr id="71" name="Google Shape;71;p1"/>
          <p:cNvSpPr txBox="1"/>
          <p:nvPr>
            <p:ph idx="12" type="sldNum"/>
          </p:nvPr>
        </p:nvSpPr>
        <p:spPr>
          <a:xfrm>
            <a:off x="9417601" y="6314401"/>
            <a:ext cx="1406313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bd41dd66fe_0_13"/>
          <p:cNvSpPr txBox="1"/>
          <p:nvPr>
            <p:ph type="ctrTitle"/>
          </p:nvPr>
        </p:nvSpPr>
        <p:spPr>
          <a:xfrm>
            <a:off x="1378800" y="368175"/>
            <a:ext cx="730740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3000"/>
              <a:buFont typeface="Calibri"/>
              <a:buNone/>
            </a:pPr>
            <a:r>
              <a:rPr lang="de-DE" sz="4500"/>
              <a:t>Chair for Machine Learning</a:t>
            </a:r>
            <a:endParaRPr sz="4500"/>
          </a:p>
        </p:txBody>
      </p:sp>
      <p:sp>
        <p:nvSpPr>
          <p:cNvPr id="77" name="Google Shape;77;g2bd41dd66fe_0_13"/>
          <p:cNvSpPr txBox="1"/>
          <p:nvPr>
            <p:ph idx="1" type="subTitle"/>
          </p:nvPr>
        </p:nvSpPr>
        <p:spPr>
          <a:xfrm>
            <a:off x="1455000" y="982950"/>
            <a:ext cx="73074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2400"/>
              <a:buNone/>
            </a:pPr>
            <a:r>
              <a:rPr lang="de-DE"/>
              <a:t>DWS Group </a:t>
            </a:r>
            <a:r>
              <a:rPr lang="de-DE" sz="2200" u="sng">
                <a:solidFill>
                  <a:schemeClr val="hlink"/>
                </a:solidFill>
                <a:hlinkClick r:id="rId4"/>
              </a:rPr>
              <a:t>Our webpage</a:t>
            </a:r>
            <a:endParaRPr/>
          </a:p>
        </p:txBody>
      </p:sp>
      <p:sp>
        <p:nvSpPr>
          <p:cNvPr id="78" name="Google Shape;78;g2bd41dd66fe_0_13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79" name="Google Shape;79;g2bd41dd66fe_0_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02300" y="1531350"/>
            <a:ext cx="9390563" cy="46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g2bd41dd66fe_0_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3525" y="1531350"/>
            <a:ext cx="10888136" cy="463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 txBox="1"/>
          <p:nvPr>
            <p:ph type="title"/>
          </p:nvPr>
        </p:nvSpPr>
        <p:spPr>
          <a:xfrm>
            <a:off x="1378800" y="612001"/>
            <a:ext cx="6457681" cy="12482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3000"/>
              <a:buFont typeface="Calibri"/>
              <a:buNone/>
            </a:pPr>
            <a:r>
              <a:rPr lang="de-DE" sz="4500"/>
              <a:t>Introduction</a:t>
            </a:r>
            <a:endParaRPr sz="4500"/>
          </a:p>
        </p:txBody>
      </p:sp>
      <p:sp>
        <p:nvSpPr>
          <p:cNvPr id="86" name="Google Shape;86;p4"/>
          <p:cNvSpPr txBox="1"/>
          <p:nvPr>
            <p:ph idx="1" type="body"/>
          </p:nvPr>
        </p:nvSpPr>
        <p:spPr>
          <a:xfrm>
            <a:off x="1378800" y="1584800"/>
            <a:ext cx="5416500" cy="44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b="1" lang="de-DE"/>
              <a:t>Prof. Dr.-Ing. Margret Keuper</a:t>
            </a:r>
            <a:endParaRPr b="1"/>
          </a:p>
          <a:p>
            <a:pPr indent="-342864" lvl="0" marL="342864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b="1" lang="de-DE"/>
              <a:t>Professor for Machine Learning</a:t>
            </a:r>
            <a:endParaRPr b="1"/>
          </a:p>
          <a:p>
            <a:pPr indent="-342864" lvl="0" marL="342864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Research Interests:</a:t>
            </a:r>
            <a:endParaRPr/>
          </a:p>
          <a:p>
            <a:pPr indent="-323819" lvl="1" marL="742872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Machine Learning and Computer Vision</a:t>
            </a:r>
            <a:endParaRPr/>
          </a:p>
          <a:p>
            <a:pPr indent="-323819" lvl="1" marL="742872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Video Segmentation</a:t>
            </a:r>
            <a:endParaRPr/>
          </a:p>
          <a:p>
            <a:pPr indent="-323819" lvl="1" marL="742872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Motion Analysis</a:t>
            </a:r>
            <a:endParaRPr/>
          </a:p>
          <a:p>
            <a:pPr indent="-323819" lvl="1" marL="742872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Neural Architecture Search &amp; Robustness</a:t>
            </a:r>
            <a:endParaRPr/>
          </a:p>
          <a:p>
            <a:pPr indent="-342864" lvl="0" marL="342864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Room: B1.18</a:t>
            </a:r>
            <a:endParaRPr/>
          </a:p>
          <a:p>
            <a:pPr indent="-342864" lvl="0" marL="342864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400"/>
              <a:buChar char="•"/>
            </a:pPr>
            <a:r>
              <a:rPr lang="de-DE"/>
              <a:t>Email: keuper@uni-mannheim.de</a:t>
            </a:r>
            <a:endParaRPr/>
          </a:p>
        </p:txBody>
      </p:sp>
      <p:sp>
        <p:nvSpPr>
          <p:cNvPr id="87" name="Google Shape;87;p4"/>
          <p:cNvSpPr txBox="1"/>
          <p:nvPr>
            <p:ph idx="12" type="sldNum"/>
          </p:nvPr>
        </p:nvSpPr>
        <p:spPr>
          <a:xfrm>
            <a:off x="9417601" y="6314401"/>
            <a:ext cx="1406313" cy="18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88" name="Google Shape;8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61525" y="1584800"/>
            <a:ext cx="3244900" cy="440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bd41dd66fe_0_182"/>
          <p:cNvSpPr txBox="1"/>
          <p:nvPr>
            <p:ph type="title"/>
          </p:nvPr>
        </p:nvSpPr>
        <p:spPr>
          <a:xfrm>
            <a:off x="1378800" y="612001"/>
            <a:ext cx="64578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3000"/>
              <a:buFont typeface="Calibri"/>
              <a:buNone/>
            </a:pPr>
            <a:r>
              <a:rPr lang="de-DE" sz="4500"/>
              <a:t>Introduction</a:t>
            </a:r>
            <a:endParaRPr sz="4500"/>
          </a:p>
        </p:txBody>
      </p:sp>
      <p:sp>
        <p:nvSpPr>
          <p:cNvPr id="94" name="Google Shape;94;g2bd41dd66fe_0_182"/>
          <p:cNvSpPr txBox="1"/>
          <p:nvPr>
            <p:ph idx="1" type="body"/>
          </p:nvPr>
        </p:nvSpPr>
        <p:spPr>
          <a:xfrm>
            <a:off x="1333875" y="1556106"/>
            <a:ext cx="5416500" cy="36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b="1" lang="de-DE"/>
              <a:t>Dr. Steffen Jung</a:t>
            </a:r>
            <a:endParaRPr b="1"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PostDoc</a:t>
            </a:r>
            <a:endParaRPr>
              <a:solidFill>
                <a:srgbClr val="FF0000"/>
              </a:solidFill>
            </a:endParaRPr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Research Interests:</a:t>
            </a:r>
            <a:endParaRPr/>
          </a:p>
          <a:p>
            <a:pPr indent="-323820" lvl="1" marL="74287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Image Synthesis</a:t>
            </a:r>
            <a:endParaRPr/>
          </a:p>
          <a:p>
            <a:pPr indent="-323820" lvl="1" marL="74287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Safety &amp; Robustness</a:t>
            </a:r>
            <a:endParaRPr/>
          </a:p>
          <a:p>
            <a:pPr indent="-323820" lvl="1" marL="74287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Foundation Models</a:t>
            </a:r>
            <a:endParaRPr/>
          </a:p>
          <a:p>
            <a:pPr indent="-323820" lvl="1" marL="74287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Multiple Object Tracking</a:t>
            </a:r>
            <a:endParaRPr/>
          </a:p>
          <a:p>
            <a:pPr indent="-323819" lvl="1" marL="742872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Combinatorial Optimization</a:t>
            </a:r>
            <a:endParaRPr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Room: C0.07</a:t>
            </a:r>
            <a:endParaRPr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Email: steffen.jung@uni-mannheim.de</a:t>
            </a:r>
            <a:endParaRPr/>
          </a:p>
          <a:p>
            <a:pPr indent="-1904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3056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95" name="Google Shape;95;g2bd41dd66fe_0_182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96" name="Google Shape;96;g2bd41dd66fe_0_1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09655" y="1524778"/>
            <a:ext cx="523875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bd41dd66fe_0_164"/>
          <p:cNvSpPr txBox="1"/>
          <p:nvPr>
            <p:ph type="title"/>
          </p:nvPr>
        </p:nvSpPr>
        <p:spPr>
          <a:xfrm>
            <a:off x="1378800" y="612001"/>
            <a:ext cx="64578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3000"/>
              <a:buFont typeface="Calibri"/>
              <a:buNone/>
            </a:pPr>
            <a:r>
              <a:rPr lang="de-DE" sz="4500"/>
              <a:t>Introduction</a:t>
            </a:r>
            <a:endParaRPr sz="4500"/>
          </a:p>
        </p:txBody>
      </p:sp>
      <p:sp>
        <p:nvSpPr>
          <p:cNvPr id="102" name="Google Shape;102;g2bd41dd66fe_0_164"/>
          <p:cNvSpPr txBox="1"/>
          <p:nvPr>
            <p:ph idx="1" type="body"/>
          </p:nvPr>
        </p:nvSpPr>
        <p:spPr>
          <a:xfrm>
            <a:off x="1378800" y="1685088"/>
            <a:ext cx="6270000" cy="36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b="1" lang="de-DE"/>
              <a:t>Shashank Agnihotri</a:t>
            </a:r>
            <a:endParaRPr b="1"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PhD student</a:t>
            </a:r>
            <a:endParaRPr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Research Interests:</a:t>
            </a:r>
            <a:endParaRPr/>
          </a:p>
          <a:p>
            <a:pPr indent="-323819" lvl="1" marL="742872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Robustness of Deep Neural Network Architectures</a:t>
            </a:r>
            <a:endParaRPr/>
          </a:p>
          <a:p>
            <a:pPr indent="-323819" lvl="1" marL="742872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Network Pruning</a:t>
            </a:r>
            <a:endParaRPr/>
          </a:p>
          <a:p>
            <a:pPr indent="-323819" lvl="1" marL="742872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Neural Architecture Search</a:t>
            </a:r>
            <a:endParaRPr/>
          </a:p>
          <a:p>
            <a:pPr indent="-285719" lvl="1" marL="742872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–"/>
            </a:pPr>
            <a:r>
              <a:rPr lang="de-DE"/>
              <a:t>Vision Foundation Models</a:t>
            </a:r>
            <a:endParaRPr/>
          </a:p>
          <a:p>
            <a:pPr indent="-285719" lvl="1" marL="742872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–"/>
            </a:pPr>
            <a:r>
              <a:rPr lang="de-DE"/>
              <a:t>Safety in LLMs and VLMs</a:t>
            </a:r>
            <a:endParaRPr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Room: C0.02</a:t>
            </a:r>
            <a:endParaRPr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Email: shashank.agnihotri@uni-mannheim.de</a:t>
            </a:r>
            <a:endParaRPr/>
          </a:p>
          <a:p>
            <a:pPr indent="-1904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3056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03" name="Google Shape;103;g2bd41dd66fe_0_164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04" name="Google Shape;104;g2bd41dd66fe_0_164"/>
          <p:cNvPicPr preferRelativeResize="0"/>
          <p:nvPr/>
        </p:nvPicPr>
        <p:blipFill rotWithShape="1">
          <a:blip r:embed="rId3">
            <a:alphaModFix/>
          </a:blip>
          <a:srcRect b="0" l="0" r="0" t="4834"/>
          <a:stretch/>
        </p:blipFill>
        <p:spPr>
          <a:xfrm>
            <a:off x="8114200" y="1290300"/>
            <a:ext cx="2530074" cy="4280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g2bd41dd66fe_0_164" title="_MA_2369_web.jpg"/>
          <p:cNvPicPr preferRelativeResize="0"/>
          <p:nvPr/>
        </p:nvPicPr>
        <p:blipFill rotWithShape="1">
          <a:blip r:embed="rId4">
            <a:alphaModFix/>
          </a:blip>
          <a:srcRect b="0" l="24122" r="29655" t="11441"/>
          <a:stretch/>
        </p:blipFill>
        <p:spPr>
          <a:xfrm>
            <a:off x="7713874" y="1290311"/>
            <a:ext cx="3507876" cy="447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bd41dd66fe_0_173"/>
          <p:cNvSpPr txBox="1"/>
          <p:nvPr>
            <p:ph type="title"/>
          </p:nvPr>
        </p:nvSpPr>
        <p:spPr>
          <a:xfrm>
            <a:off x="1378800" y="612001"/>
            <a:ext cx="64578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3000"/>
              <a:buFont typeface="Calibri"/>
              <a:buNone/>
            </a:pPr>
            <a:r>
              <a:rPr lang="de-DE" sz="4500"/>
              <a:t>Introduction</a:t>
            </a:r>
            <a:endParaRPr sz="4500"/>
          </a:p>
        </p:txBody>
      </p:sp>
      <p:sp>
        <p:nvSpPr>
          <p:cNvPr id="111" name="Google Shape;111;g2bd41dd66fe_0_173"/>
          <p:cNvSpPr txBox="1"/>
          <p:nvPr>
            <p:ph idx="1" type="body"/>
          </p:nvPr>
        </p:nvSpPr>
        <p:spPr>
          <a:xfrm>
            <a:off x="1333875" y="1860300"/>
            <a:ext cx="5775900" cy="36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b="1" lang="de-DE"/>
              <a:t>Tejaswini Medi</a:t>
            </a:r>
            <a:endParaRPr b="1"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PhD student</a:t>
            </a:r>
            <a:endParaRPr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Research Interests:</a:t>
            </a:r>
            <a:endParaRPr/>
          </a:p>
          <a:p>
            <a:pPr indent="-323819" lvl="1" marL="742872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Adversarial Robustness &amp; Fairness</a:t>
            </a:r>
            <a:endParaRPr/>
          </a:p>
          <a:p>
            <a:pPr indent="-323819" lvl="1" marL="742872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Generative Models</a:t>
            </a:r>
            <a:endParaRPr/>
          </a:p>
          <a:p>
            <a:pPr indent="-323819" lvl="1" marL="742872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Representational Learning</a:t>
            </a:r>
            <a:endParaRPr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Room: C0.01</a:t>
            </a:r>
            <a:endParaRPr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Email: tejaswini.medi@uni-mannheim.de</a:t>
            </a:r>
            <a:endParaRPr/>
          </a:p>
          <a:p>
            <a:pPr indent="-1904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3056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12" name="Google Shape;112;g2bd41dd66fe_0_173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13" name="Google Shape;113;g2bd41dd66fe_0_1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45550" y="1609550"/>
            <a:ext cx="3791824" cy="369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36e5330cbe_0_16"/>
          <p:cNvSpPr txBox="1"/>
          <p:nvPr>
            <p:ph type="title"/>
          </p:nvPr>
        </p:nvSpPr>
        <p:spPr>
          <a:xfrm>
            <a:off x="1378800" y="612001"/>
            <a:ext cx="64578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3000"/>
              <a:buFont typeface="Calibri"/>
              <a:buNone/>
            </a:pPr>
            <a:r>
              <a:rPr lang="de-DE" sz="4500"/>
              <a:t>Introduction</a:t>
            </a:r>
            <a:endParaRPr sz="4500"/>
          </a:p>
        </p:txBody>
      </p:sp>
      <p:sp>
        <p:nvSpPr>
          <p:cNvPr id="119" name="Google Shape;119;g336e5330cbe_0_16"/>
          <p:cNvSpPr txBox="1"/>
          <p:nvPr>
            <p:ph idx="1" type="body"/>
          </p:nvPr>
        </p:nvSpPr>
        <p:spPr>
          <a:xfrm>
            <a:off x="1333875" y="1860300"/>
            <a:ext cx="6270000" cy="36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b="1" lang="de-DE"/>
              <a:t>Katharina Prasse</a:t>
            </a:r>
            <a:endParaRPr b="1"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PhD student</a:t>
            </a:r>
            <a:endParaRPr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Research Interests:</a:t>
            </a:r>
            <a:endParaRPr/>
          </a:p>
          <a:p>
            <a:pPr indent="-323819" lvl="1" marL="742872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Classification on abstract classes</a:t>
            </a:r>
            <a:endParaRPr/>
          </a:p>
          <a:p>
            <a:pPr indent="-285719" lvl="1" marL="742872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–"/>
            </a:pPr>
            <a:r>
              <a:rPr lang="de-DE"/>
              <a:t>Clustering</a:t>
            </a:r>
            <a:endParaRPr/>
          </a:p>
          <a:p>
            <a:pPr indent="-323819" lvl="1" marL="742872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Manipulation Detection</a:t>
            </a:r>
            <a:endParaRPr/>
          </a:p>
          <a:p>
            <a:pPr indent="-285719" lvl="1" marL="742872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–"/>
            </a:pPr>
            <a:r>
              <a:rPr lang="de-DE"/>
              <a:t>Interpretability</a:t>
            </a:r>
            <a:endParaRPr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Room: B0.03</a:t>
            </a:r>
            <a:endParaRPr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Email: katharina.prasse@uni-mannheim.de</a:t>
            </a:r>
            <a:endParaRPr/>
          </a:p>
          <a:p>
            <a:pPr indent="-1904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3056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20" name="Google Shape;120;g336e5330cbe_0_16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21" name="Google Shape;121;g336e5330cbe_0_16" title="PrasseKatharina_web-JWE.jpg"/>
          <p:cNvPicPr preferRelativeResize="0"/>
          <p:nvPr/>
        </p:nvPicPr>
        <p:blipFill rotWithShape="1">
          <a:blip r:embed="rId3">
            <a:alphaModFix/>
          </a:blip>
          <a:srcRect b="0" l="20866" r="21806" t="0"/>
          <a:stretch/>
        </p:blipFill>
        <p:spPr>
          <a:xfrm>
            <a:off x="7697423" y="1205500"/>
            <a:ext cx="3613829" cy="4201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7fc2524a97_0_0"/>
          <p:cNvSpPr txBox="1"/>
          <p:nvPr>
            <p:ph type="title"/>
          </p:nvPr>
        </p:nvSpPr>
        <p:spPr>
          <a:xfrm>
            <a:off x="1378800" y="612001"/>
            <a:ext cx="64578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3000"/>
              <a:buFont typeface="Calibri"/>
              <a:buNone/>
            </a:pPr>
            <a:r>
              <a:rPr lang="de-DE" sz="4500"/>
              <a:t>Introduction</a:t>
            </a:r>
            <a:endParaRPr sz="4500"/>
          </a:p>
        </p:txBody>
      </p:sp>
      <p:sp>
        <p:nvSpPr>
          <p:cNvPr id="127" name="Google Shape;127;g37fc2524a97_0_0"/>
          <p:cNvSpPr txBox="1"/>
          <p:nvPr>
            <p:ph idx="1" type="body"/>
          </p:nvPr>
        </p:nvSpPr>
        <p:spPr>
          <a:xfrm>
            <a:off x="1333875" y="1860300"/>
            <a:ext cx="5775900" cy="36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b="1" lang="de-DE"/>
              <a:t>Max Kahl</a:t>
            </a:r>
            <a:endParaRPr b="1"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PhD student</a:t>
            </a:r>
            <a:endParaRPr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Research Interests:</a:t>
            </a:r>
            <a:endParaRPr/>
          </a:p>
          <a:p>
            <a:pPr indent="-323819" lvl="1" marL="742872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Deep learning for Combinatorial Optimization</a:t>
            </a:r>
            <a:endParaRPr/>
          </a:p>
          <a:p>
            <a:pPr indent="-323819" lvl="1" marL="742872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Prior Data Fitted Networks</a:t>
            </a:r>
            <a:endParaRPr/>
          </a:p>
          <a:p>
            <a:pPr indent="-323819" lvl="1" marL="742872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</a:pPr>
            <a:r>
              <a:rPr lang="de-DE"/>
              <a:t>Riemannian Optimization</a:t>
            </a:r>
            <a:endParaRPr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Room: C0.02</a:t>
            </a:r>
            <a:endParaRPr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Email: </a:t>
            </a:r>
            <a:r>
              <a:rPr lang="de-DE" u="sng">
                <a:solidFill>
                  <a:schemeClr val="hlink"/>
                </a:solidFill>
                <a:hlinkClick r:id="rId3"/>
              </a:rPr>
              <a:t>mkahl@mpi-inf.mpg.de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1" lang="de-DE" sz="4000"/>
              <a:t>Wants CVPR in Siegen</a:t>
            </a:r>
            <a:endParaRPr b="1" sz="4000"/>
          </a:p>
          <a:p>
            <a:pPr indent="-1904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3056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28" name="Google Shape;128;g37fc2524a97_0_0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29" name="Google Shape;129;g37fc2524a97_0_0" title="KahlMax_print-JWE-cropped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44775" y="1391713"/>
            <a:ext cx="3798201" cy="4158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d98330512a_0_161"/>
          <p:cNvSpPr txBox="1"/>
          <p:nvPr>
            <p:ph type="title"/>
          </p:nvPr>
        </p:nvSpPr>
        <p:spPr>
          <a:xfrm>
            <a:off x="1378800" y="612001"/>
            <a:ext cx="64578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3000"/>
              <a:buFont typeface="Calibri"/>
              <a:buNone/>
            </a:pPr>
            <a:r>
              <a:rPr lang="de-DE" sz="4500"/>
              <a:t>Introduction</a:t>
            </a:r>
            <a:endParaRPr sz="4500"/>
          </a:p>
        </p:txBody>
      </p:sp>
      <p:sp>
        <p:nvSpPr>
          <p:cNvPr id="135" name="Google Shape;135;g2d98330512a_0_161"/>
          <p:cNvSpPr txBox="1"/>
          <p:nvPr>
            <p:ph idx="1" type="body"/>
          </p:nvPr>
        </p:nvSpPr>
        <p:spPr>
          <a:xfrm>
            <a:off x="1333875" y="1860300"/>
            <a:ext cx="6270000" cy="36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b="1" lang="de-DE"/>
              <a:t>Fabian Rösch</a:t>
            </a:r>
            <a:endParaRPr b="1"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PhD student</a:t>
            </a:r>
            <a:endParaRPr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Research Interests: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rPr lang="de-DE"/>
              <a:t>- </a:t>
            </a:r>
            <a:r>
              <a:rPr lang="de-DE" sz="1900"/>
              <a:t>Explainability and Interpretability</a:t>
            </a:r>
            <a:endParaRPr sz="1900"/>
          </a:p>
          <a:p>
            <a:pPr indent="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rPr lang="de-DE" sz="1900"/>
              <a:t>-  Stereo Matching</a:t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900"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Room: C0.01</a:t>
            </a:r>
            <a:endParaRPr/>
          </a:p>
          <a:p>
            <a:pPr indent="-3428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Email: </a:t>
            </a:r>
            <a:r>
              <a:rPr lang="de-DE"/>
              <a:t>fabian.roesch@uni-mannheim.de</a:t>
            </a:r>
            <a:endParaRPr/>
          </a:p>
          <a:p>
            <a:pPr indent="-190464" lvl="0" marL="34286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3056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36" name="Google Shape;136;g2d98330512a_0_161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37" name="Google Shape;137;g2d98330512a_0_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9099" y="1626974"/>
            <a:ext cx="3690000" cy="369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bd41dd66fe_0_285"/>
          <p:cNvSpPr txBox="1"/>
          <p:nvPr>
            <p:ph type="title"/>
          </p:nvPr>
        </p:nvSpPr>
        <p:spPr>
          <a:xfrm>
            <a:off x="1378800" y="612001"/>
            <a:ext cx="64578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3000"/>
              <a:buFont typeface="Calibri"/>
              <a:buNone/>
            </a:pPr>
            <a:r>
              <a:rPr lang="de-DE" sz="4500"/>
              <a:t>Agenda</a:t>
            </a:r>
            <a:endParaRPr sz="4500"/>
          </a:p>
        </p:txBody>
      </p:sp>
      <p:sp>
        <p:nvSpPr>
          <p:cNvPr id="143" name="Google Shape;143;g2bd41dd66fe_0_285"/>
          <p:cNvSpPr txBox="1"/>
          <p:nvPr>
            <p:ph idx="1" type="body"/>
          </p:nvPr>
        </p:nvSpPr>
        <p:spPr>
          <a:xfrm>
            <a:off x="1378800" y="1609225"/>
            <a:ext cx="9728700" cy="41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AutoNum type="arabicPeriod"/>
            </a:pPr>
            <a:r>
              <a:rPr lang="de-DE"/>
              <a:t>Seminar Organization</a:t>
            </a:r>
            <a:endParaRPr/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Seminar Topics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Flash Presentation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Seminar Presentation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How to structure your seminar paper / presentation?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Questions session</a:t>
            </a:r>
            <a:r>
              <a:rPr b="0" lang="de-DE"/>
              <a:t> </a:t>
            </a:r>
            <a:endParaRPr b="0"/>
          </a:p>
        </p:txBody>
      </p:sp>
      <p:sp>
        <p:nvSpPr>
          <p:cNvPr id="144" name="Google Shape;144;g2bd41dd66fe_0_285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bd41dd66fe_0_365"/>
          <p:cNvSpPr txBox="1"/>
          <p:nvPr>
            <p:ph type="title"/>
          </p:nvPr>
        </p:nvSpPr>
        <p:spPr>
          <a:xfrm>
            <a:off x="834175" y="612000"/>
            <a:ext cx="70023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Seminar Schedule</a:t>
            </a:r>
            <a:endParaRPr/>
          </a:p>
        </p:txBody>
      </p:sp>
      <p:sp>
        <p:nvSpPr>
          <p:cNvPr id="151" name="Google Shape;151;g2bd41dd66fe_0_365"/>
          <p:cNvSpPr txBox="1"/>
          <p:nvPr>
            <p:ph idx="2" type="body"/>
          </p:nvPr>
        </p:nvSpPr>
        <p:spPr>
          <a:xfrm>
            <a:off x="834175" y="1357000"/>
            <a:ext cx="11088600" cy="51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00"/>
              <a:buChar char="•"/>
            </a:pPr>
            <a:r>
              <a:rPr lang="de-DE" sz="2200"/>
              <a:t>Kick-Off Meeting (today)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00"/>
              <a:buChar char="•"/>
            </a:pPr>
            <a:r>
              <a:rPr lang="de-DE" sz="2200"/>
              <a:t>Recurring meeting: Tuesdays, 17:15.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de-DE" sz="2200"/>
              <a:t>Select papers</a:t>
            </a:r>
            <a:endParaRPr/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de-DE" u="sng">
                <a:solidFill>
                  <a:schemeClr val="hlink"/>
                </a:solidFill>
                <a:hlinkClick r:id="rId3"/>
              </a:rPr>
              <a:t>Masters Seminar Webpage </a:t>
            </a:r>
            <a:endParaRPr/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de-DE" u="sng">
                <a:solidFill>
                  <a:schemeClr val="hlink"/>
                </a:solidFill>
                <a:hlinkClick r:id="rId4"/>
              </a:rPr>
              <a:t>Bachelors Seminar Webpage</a:t>
            </a:r>
            <a:endParaRPr b="1" sz="2200"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de-DE" sz="2200"/>
              <a:t>Explore literature</a:t>
            </a:r>
            <a:endParaRPr sz="2200"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Explore relevant literature including your selected paper and related papers.</a:t>
            </a:r>
            <a:endParaRPr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de-DE" sz="2200"/>
              <a:t>Schedule a tutor meeting: </a:t>
            </a:r>
            <a:r>
              <a:rPr lang="de-DE" sz="2200">
                <a:solidFill>
                  <a:srgbClr val="FF0000"/>
                </a:solidFill>
              </a:rPr>
              <a:t>PLEASE INCLUDE [CS717/SM459 Seminar] in the email subject</a:t>
            </a:r>
            <a:endParaRPr sz="2200">
              <a:solidFill>
                <a:srgbClr val="FF0000"/>
              </a:solidFill>
            </a:endParaRPr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You will be assigned to a tutor.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To schedule a meeting: </a:t>
            </a:r>
            <a:r>
              <a:rPr b="1" lang="de-DE" u="sng"/>
              <a:t>you</a:t>
            </a:r>
            <a:r>
              <a:rPr lang="de-DE"/>
              <a:t> </a:t>
            </a:r>
            <a:r>
              <a:rPr b="1" lang="de-DE"/>
              <a:t>write your tutor an email and make an appointment.</a:t>
            </a:r>
            <a:endParaRPr b="1"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Give a summary about your paper/chapter and prepare questions.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200"/>
          </a:p>
        </p:txBody>
      </p:sp>
      <p:sp>
        <p:nvSpPr>
          <p:cNvPr id="152" name="Google Shape;152;g2bd41dd66fe_0_365"/>
          <p:cNvSpPr txBox="1"/>
          <p:nvPr>
            <p:ph idx="12" type="sldNum"/>
          </p:nvPr>
        </p:nvSpPr>
        <p:spPr>
          <a:xfrm>
            <a:off x="9952901" y="64573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bd41dd66fe_0_375"/>
          <p:cNvSpPr txBox="1"/>
          <p:nvPr>
            <p:ph type="title"/>
          </p:nvPr>
        </p:nvSpPr>
        <p:spPr>
          <a:xfrm>
            <a:off x="834175" y="612000"/>
            <a:ext cx="70023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Learning Goals</a:t>
            </a:r>
            <a:endParaRPr/>
          </a:p>
        </p:txBody>
      </p:sp>
      <p:sp>
        <p:nvSpPr>
          <p:cNvPr id="159" name="Google Shape;159;g2bd41dd66fe_0_375"/>
          <p:cNvSpPr txBox="1"/>
          <p:nvPr>
            <p:ph idx="2" type="body"/>
          </p:nvPr>
        </p:nvSpPr>
        <p:spPr>
          <a:xfrm>
            <a:off x="834175" y="1819975"/>
            <a:ext cx="10523400" cy="36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Read, understand, and explore scientific literature.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Give two presentations about your topic (3 minutes flash presentation, 15 minutes final/detailed presentation).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Summarize a current research topic in a concise report (10 single-column pages + references).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Moderate a scientific discussion about your topic.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400"/>
              <a:buChar char="•"/>
            </a:pPr>
            <a:r>
              <a:rPr lang="de-DE"/>
              <a:t>Review a (manuscript of a) report of a fellow student.</a:t>
            </a:r>
            <a:endParaRPr/>
          </a:p>
        </p:txBody>
      </p:sp>
      <p:sp>
        <p:nvSpPr>
          <p:cNvPr id="160" name="Google Shape;160;g2bd41dd66fe_0_375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ca804aa43c_0_0"/>
          <p:cNvSpPr txBox="1"/>
          <p:nvPr>
            <p:ph type="title"/>
          </p:nvPr>
        </p:nvSpPr>
        <p:spPr>
          <a:xfrm>
            <a:off x="1378800" y="612001"/>
            <a:ext cx="64578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Seminar Schedule</a:t>
            </a:r>
            <a:endParaRPr/>
          </a:p>
        </p:txBody>
      </p:sp>
      <p:sp>
        <p:nvSpPr>
          <p:cNvPr id="167" name="Google Shape;167;g3ca804aa43c_0_0"/>
          <p:cNvSpPr txBox="1"/>
          <p:nvPr>
            <p:ph idx="1" type="body"/>
          </p:nvPr>
        </p:nvSpPr>
        <p:spPr>
          <a:xfrm>
            <a:off x="1378800" y="1627351"/>
            <a:ext cx="4482000" cy="359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de-DE"/>
              <a:t>Important Dates</a:t>
            </a:r>
            <a:endParaRPr/>
          </a:p>
        </p:txBody>
      </p:sp>
      <p:sp>
        <p:nvSpPr>
          <p:cNvPr id="168" name="Google Shape;168;g3ca804aa43c_0_0"/>
          <p:cNvSpPr txBox="1"/>
          <p:nvPr>
            <p:ph idx="2" type="body"/>
          </p:nvPr>
        </p:nvSpPr>
        <p:spPr>
          <a:xfrm>
            <a:off x="1378800" y="2114250"/>
            <a:ext cx="8718000" cy="3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de-DE" sz="2200"/>
              <a:t>Mock Flash Presentations: </a:t>
            </a:r>
            <a:r>
              <a:rPr b="1" lang="de-DE" sz="2200"/>
              <a:t>October 06</a:t>
            </a:r>
            <a:br>
              <a:rPr b="1" lang="de-DE" sz="2200"/>
            </a:br>
            <a:endParaRPr b="1" sz="2200"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de-DE" sz="2200"/>
              <a:t>Flash Presentations: </a:t>
            </a:r>
            <a:r>
              <a:rPr b="1" lang="de-DE" sz="2200"/>
              <a:t>October</a:t>
            </a:r>
            <a:r>
              <a:rPr b="1" lang="de-DE" sz="2200"/>
              <a:t> 20</a:t>
            </a:r>
            <a:br>
              <a:rPr b="1" lang="de-DE" sz="2200"/>
            </a:b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de-DE" sz="2200"/>
              <a:t>First Submission of Report: </a:t>
            </a:r>
            <a:r>
              <a:rPr b="1" lang="de-DE" sz="2200"/>
              <a:t>October</a:t>
            </a:r>
            <a:r>
              <a:rPr b="1" lang="de-DE" sz="2200"/>
              <a:t> 27</a:t>
            </a:r>
            <a:br>
              <a:rPr b="1" lang="de-DE" sz="2200"/>
            </a:b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de-DE" sz="2200"/>
              <a:t>Peer Review: </a:t>
            </a:r>
            <a:r>
              <a:rPr b="1" lang="de-DE" sz="2200"/>
              <a:t>November 10</a:t>
            </a:r>
            <a:br>
              <a:rPr b="1" lang="de-DE" sz="2200"/>
            </a:br>
            <a:endParaRPr b="1" sz="2200"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de-DE" sz="2200"/>
              <a:t>Discussing Peer Review:</a:t>
            </a:r>
            <a:r>
              <a:rPr b="1" lang="de-DE" sz="2200"/>
              <a:t> November 17</a:t>
            </a:r>
            <a:br>
              <a:rPr b="1" lang="de-DE" sz="2200"/>
            </a:br>
            <a:endParaRPr b="1" sz="2200"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de-DE" sz="2200"/>
              <a:t>Detailed Presentations: </a:t>
            </a:r>
            <a:r>
              <a:rPr b="1" lang="de-DE" sz="2200"/>
              <a:t>December 01</a:t>
            </a:r>
            <a:br>
              <a:rPr b="1" lang="de-DE" sz="2200"/>
            </a:br>
            <a:endParaRPr b="1" sz="2200"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de-DE" sz="2200"/>
              <a:t>Hand-in Report: </a:t>
            </a:r>
            <a:r>
              <a:rPr b="1" lang="de-DE" sz="2200"/>
              <a:t>December 23</a:t>
            </a:r>
            <a:endParaRPr b="1"/>
          </a:p>
        </p:txBody>
      </p:sp>
      <p:sp>
        <p:nvSpPr>
          <p:cNvPr id="169" name="Google Shape;169;g3ca804aa43c_0_0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bd41dd66fe_0_382"/>
          <p:cNvSpPr txBox="1"/>
          <p:nvPr>
            <p:ph type="title"/>
          </p:nvPr>
        </p:nvSpPr>
        <p:spPr>
          <a:xfrm>
            <a:off x="834175" y="612000"/>
            <a:ext cx="7002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Formal Requirements</a:t>
            </a:r>
            <a:endParaRPr/>
          </a:p>
        </p:txBody>
      </p:sp>
      <p:sp>
        <p:nvSpPr>
          <p:cNvPr id="176" name="Google Shape;176;g2bd41dd66fe_0_382"/>
          <p:cNvSpPr txBox="1"/>
          <p:nvPr>
            <p:ph idx="2" type="body"/>
          </p:nvPr>
        </p:nvSpPr>
        <p:spPr>
          <a:xfrm>
            <a:off x="835900" y="1221650"/>
            <a:ext cx="10523400" cy="54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Flash Presentation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3 minutes + 2 minutes discussion and feedback. </a:t>
            </a:r>
            <a:r>
              <a:rPr lang="de-DE">
                <a:solidFill>
                  <a:srgbClr val="FF0000"/>
                </a:solidFill>
              </a:rPr>
              <a:t>Being overtime would be penalized!</a:t>
            </a:r>
            <a:endParaRPr>
              <a:solidFill>
                <a:srgbClr val="FF0000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Detailed Presentation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15 minutes + 5 minutes discussion and feedback. </a:t>
            </a:r>
            <a:r>
              <a:rPr lang="de-DE">
                <a:solidFill>
                  <a:srgbClr val="FF0000"/>
                </a:solidFill>
              </a:rPr>
              <a:t>Being overtime would be penalized!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Peer review manuscript of a fellow student (we will provide a questionnaire)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Final Seminar Paper: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10 Pages, single column. (Not including bibliography)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Use </a:t>
            </a:r>
            <a:r>
              <a:rPr lang="de-DE" u="sng">
                <a:solidFill>
                  <a:schemeClr val="hlink"/>
                </a:solidFill>
                <a:hlinkClick r:id="rId3"/>
              </a:rPr>
              <a:t>latex template</a:t>
            </a:r>
            <a:r>
              <a:rPr lang="de-DE"/>
              <a:t> of Springer Computer Science Proceedings.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b="1" lang="de-DE"/>
              <a:t>Final grade:</a:t>
            </a:r>
            <a:r>
              <a:rPr lang="de-DE"/>
              <a:t> 10% flash presentation, 40% presentation, 50% written report.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400"/>
              <a:buChar char="•"/>
            </a:pPr>
            <a:r>
              <a:rPr lang="de-DE"/>
              <a:t>Please contact your supervisor after each grading stage for feedback!</a:t>
            </a:r>
            <a:endParaRPr/>
          </a:p>
        </p:txBody>
      </p:sp>
      <p:sp>
        <p:nvSpPr>
          <p:cNvPr id="177" name="Google Shape;177;g2bd41dd66fe_0_382"/>
          <p:cNvSpPr txBox="1"/>
          <p:nvPr>
            <p:ph idx="12" type="sldNum"/>
          </p:nvPr>
        </p:nvSpPr>
        <p:spPr>
          <a:xfrm>
            <a:off x="9952901" y="64573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010e1a5e39_0_17"/>
          <p:cNvSpPr txBox="1"/>
          <p:nvPr>
            <p:ph type="title"/>
          </p:nvPr>
        </p:nvSpPr>
        <p:spPr>
          <a:xfrm>
            <a:off x="834175" y="612000"/>
            <a:ext cx="7002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Overtime Penalties</a:t>
            </a:r>
            <a:endParaRPr/>
          </a:p>
        </p:txBody>
      </p:sp>
      <p:sp>
        <p:nvSpPr>
          <p:cNvPr id="184" name="Google Shape;184;g3010e1a5e39_0_17"/>
          <p:cNvSpPr txBox="1"/>
          <p:nvPr>
            <p:ph idx="2" type="body"/>
          </p:nvPr>
        </p:nvSpPr>
        <p:spPr>
          <a:xfrm>
            <a:off x="835888" y="1221638"/>
            <a:ext cx="10523400" cy="44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Flash Presentation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heavy penalty over 10 seconds.</a:t>
            </a:r>
            <a:endParaRPr>
              <a:solidFill>
                <a:srgbClr val="FF0000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Final Presentation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up to 1 min: -0.3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1 min - 2 mins: -0.7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2 mins - 3 mins: -1.0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…</a:t>
            </a:r>
            <a:endParaRPr/>
          </a:p>
        </p:txBody>
      </p:sp>
      <p:sp>
        <p:nvSpPr>
          <p:cNvPr id="185" name="Google Shape;185;g3010e1a5e39_0_17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bd41dd66fe_0_325"/>
          <p:cNvSpPr txBox="1"/>
          <p:nvPr>
            <p:ph type="title"/>
          </p:nvPr>
        </p:nvSpPr>
        <p:spPr>
          <a:xfrm>
            <a:off x="1378800" y="612001"/>
            <a:ext cx="64578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3000"/>
              <a:buFont typeface="Calibri"/>
              <a:buNone/>
            </a:pPr>
            <a:r>
              <a:rPr lang="de-DE" sz="4500"/>
              <a:t>Agenda</a:t>
            </a:r>
            <a:endParaRPr sz="4500"/>
          </a:p>
        </p:txBody>
      </p:sp>
      <p:sp>
        <p:nvSpPr>
          <p:cNvPr id="191" name="Google Shape;191;g2bd41dd66fe_0_325"/>
          <p:cNvSpPr txBox="1"/>
          <p:nvPr>
            <p:ph idx="1" type="body"/>
          </p:nvPr>
        </p:nvSpPr>
        <p:spPr>
          <a:xfrm>
            <a:off x="1378800" y="2178000"/>
            <a:ext cx="9728700" cy="358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Seminar Organization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2400"/>
              <a:buAutoNum type="arabicPeriod"/>
            </a:pPr>
            <a:r>
              <a:rPr lang="de-DE"/>
              <a:t>Seminar Topics</a:t>
            </a:r>
            <a:endParaRPr/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Flash Presentation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Seminar Presentation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How to structure your seminar paper / presentation?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Questions session</a:t>
            </a:r>
            <a:r>
              <a:rPr b="0" lang="de-DE"/>
              <a:t> </a:t>
            </a:r>
            <a:endParaRPr b="0"/>
          </a:p>
        </p:txBody>
      </p:sp>
      <p:sp>
        <p:nvSpPr>
          <p:cNvPr id="192" name="Google Shape;192;g2bd41dd66fe_0_325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bd41dd66fe_0_396"/>
          <p:cNvSpPr txBox="1"/>
          <p:nvPr>
            <p:ph type="title"/>
          </p:nvPr>
        </p:nvSpPr>
        <p:spPr>
          <a:xfrm>
            <a:off x="834175" y="612000"/>
            <a:ext cx="7002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Seminar Topics</a:t>
            </a:r>
            <a:endParaRPr/>
          </a:p>
        </p:txBody>
      </p:sp>
      <p:sp>
        <p:nvSpPr>
          <p:cNvPr id="199" name="Google Shape;199;g2bd41dd66fe_0_396"/>
          <p:cNvSpPr txBox="1"/>
          <p:nvPr>
            <p:ph idx="2" type="body"/>
          </p:nvPr>
        </p:nvSpPr>
        <p:spPr>
          <a:xfrm>
            <a:off x="835900" y="1458025"/>
            <a:ext cx="10523400" cy="47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DE"/>
              <a:t>Theme:</a:t>
            </a:r>
            <a:r>
              <a:rPr lang="de-DE"/>
              <a:t> Award Winning Works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/>
              <a:t>🔹 Paper is selected from the provided list.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DE"/>
              <a:t>Beyond the Paper:</a:t>
            </a:r>
            <a:br>
              <a:rPr lang="de-DE"/>
            </a:br>
            <a:r>
              <a:rPr lang="de-DE"/>
              <a:t>Each selected paper serves as an entry point into broader scientific discussions.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/>
              <a:t>The presentation and report will explore the larger research landscape, highlighting advancements, challenges, and future directions.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200" name="Google Shape;200;g2bd41dd66fe_0_396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fb610357b6_0_34"/>
          <p:cNvSpPr txBox="1"/>
          <p:nvPr>
            <p:ph type="title"/>
          </p:nvPr>
        </p:nvSpPr>
        <p:spPr>
          <a:xfrm>
            <a:off x="834175" y="612000"/>
            <a:ext cx="7002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Seminar Topics</a:t>
            </a:r>
            <a:endParaRPr/>
          </a:p>
        </p:txBody>
      </p:sp>
      <p:sp>
        <p:nvSpPr>
          <p:cNvPr id="207" name="Google Shape;207;g3fb610357b6_0_34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graphicFrame>
        <p:nvGraphicFramePr>
          <p:cNvPr id="208" name="Google Shape;208;g3fb610357b6_0_34"/>
          <p:cNvGraphicFramePr/>
          <p:nvPr/>
        </p:nvGraphicFramePr>
        <p:xfrm>
          <a:off x="409413" y="1573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{F0F04DB1-E5A7-4305-9D80-D6760C9B7D49}</a:tableStyleId>
              </a:tblPr>
              <a:tblGrid>
                <a:gridCol w="7963925"/>
                <a:gridCol w="2087075"/>
              </a:tblGrid>
              <a:tr h="573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e-DE" sz="1900">
                          <a:solidFill>
                            <a:srgbClr val="003056"/>
                          </a:solidFill>
                        </a:rPr>
                        <a:t>Paper</a:t>
                      </a:r>
                      <a:endParaRPr b="1" sz="1900">
                        <a:solidFill>
                          <a:srgbClr val="003056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e-DE" sz="1900">
                          <a:solidFill>
                            <a:srgbClr val="003056"/>
                          </a:solidFill>
                        </a:rPr>
                        <a:t>Supervisor</a:t>
                      </a:r>
                      <a:endParaRPr b="1" sz="1900">
                        <a:solidFill>
                          <a:srgbClr val="003056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551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>
                          <a:solidFill>
                            <a:srgbClr val="00325D"/>
                          </a:solidFill>
                          <a:uFill>
                            <a:noFill/>
                          </a:uFill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Minimalist Vision with Freeform Pixels</a:t>
                      </a:r>
                      <a:endParaRPr>
                        <a:solidFill>
                          <a:srgbClr val="00325D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>
                          <a:solidFill>
                            <a:srgbClr val="00325D"/>
                          </a:solidFill>
                          <a:uFill>
                            <a:noFill/>
                          </a:uFill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Tejaswini Medi</a:t>
                      </a:r>
                      <a:endParaRPr>
                        <a:solidFill>
                          <a:srgbClr val="00325D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551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>
                          <a:solidFill>
                            <a:srgbClr val="00325D"/>
                          </a:solidFill>
                          <a:uFill>
                            <a:noFill/>
                          </a:uFill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On the Versatile Uses of Partial Distance Correlation in Deep Learning</a:t>
                      </a:r>
                      <a:endParaRPr>
                        <a:solidFill>
                          <a:srgbClr val="00325D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>
                          <a:solidFill>
                            <a:srgbClr val="00325D"/>
                          </a:solidFill>
                          <a:uFill>
                            <a:noFill/>
                          </a:uFill>
                          <a:hlinkClick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Prof. Dr.-Ing Margret Keuper</a:t>
                      </a:r>
                      <a:endParaRPr>
                        <a:solidFill>
                          <a:srgbClr val="00325D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551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>
                          <a:solidFill>
                            <a:srgbClr val="00325D"/>
                          </a:solidFill>
                          <a:uFill>
                            <a:noFill/>
                          </a:uFill>
                          <a:hlinkClick r:id="rId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On the duality between contrastive and non-contrastive self-supervised learning</a:t>
                      </a:r>
                      <a:endParaRPr>
                        <a:solidFill>
                          <a:srgbClr val="00325D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>
                          <a:solidFill>
                            <a:srgbClr val="00325D"/>
                          </a:solidFill>
                        </a:rPr>
                        <a:t>Fabian Rösch</a:t>
                      </a:r>
                      <a:endParaRPr>
                        <a:solidFill>
                          <a:srgbClr val="00325D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551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>
                          <a:solidFill>
                            <a:srgbClr val="00325D"/>
                          </a:solidFill>
                          <a:uFill>
                            <a:noFill/>
                          </a:uFill>
                          <a:hlinkClick r:id="rId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Comparing the Decision-Making Mechanisms by Transformers and CNNs via Explanation Methods</a:t>
                      </a:r>
                      <a:endParaRPr>
                        <a:solidFill>
                          <a:srgbClr val="00325D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>
                          <a:solidFill>
                            <a:srgbClr val="00325D"/>
                          </a:solidFill>
                          <a:uFill>
                            <a:noFill/>
                          </a:uFill>
                          <a:hlinkClick r:id="rId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Dr. Steffen Jung</a:t>
                      </a:r>
                      <a:endParaRPr>
                        <a:solidFill>
                          <a:srgbClr val="00325D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551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>
                          <a:solidFill>
                            <a:srgbClr val="00325D"/>
                          </a:solidFill>
                          <a:uFill>
                            <a:noFill/>
                          </a:uFill>
                          <a:hlinkClick r:id="rId1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Generalization in Diffusion Models Arises from Geometry-Adaptive Harmonic Representations</a:t>
                      </a:r>
                      <a:endParaRPr>
                        <a:solidFill>
                          <a:srgbClr val="00325D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>
                          <a:solidFill>
                            <a:srgbClr val="00325D"/>
                          </a:solidFill>
                          <a:uFill>
                            <a:noFill/>
                          </a:uFill>
                          <a:hlinkClick r:id="rId11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Max Kahl</a:t>
                      </a:r>
                      <a:endParaRPr>
                        <a:solidFill>
                          <a:srgbClr val="00325D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551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>
                          <a:solidFill>
                            <a:srgbClr val="00325D"/>
                          </a:solidFill>
                          <a:uFill>
                            <a:noFill/>
                          </a:uFill>
                          <a:hlinkClick r:id="rId12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NitroGen: An Open Foundation Model for Generalist Gaming Agents</a:t>
                      </a:r>
                      <a:endParaRPr>
                        <a:solidFill>
                          <a:srgbClr val="00325D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>
                          <a:solidFill>
                            <a:srgbClr val="00325D"/>
                          </a:solidFill>
                          <a:uFill>
                            <a:noFill/>
                          </a:uFill>
                          <a:hlinkClick r:id="rId1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Shashank Agnihotri</a:t>
                      </a:r>
                      <a:endParaRPr>
                        <a:solidFill>
                          <a:srgbClr val="00325D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551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>
                          <a:solidFill>
                            <a:srgbClr val="00325D"/>
                          </a:solidFill>
                          <a:uFill>
                            <a:noFill/>
                          </a:uFill>
                          <a:hlinkClick r:id="rId1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ChordEdit: One-Step Low-Energy Transport for Image Editing</a:t>
                      </a:r>
                      <a:endParaRPr>
                        <a:solidFill>
                          <a:srgbClr val="00325D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>
                          <a:solidFill>
                            <a:srgbClr val="00325D"/>
                          </a:solidFill>
                          <a:uFill>
                            <a:noFill/>
                          </a:uFill>
                          <a:hlinkClick r:id="rId1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Katharina Prasse</a:t>
                      </a:r>
                      <a:endParaRPr>
                        <a:solidFill>
                          <a:srgbClr val="00325D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551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>
                          <a:solidFill>
                            <a:srgbClr val="00325D"/>
                          </a:solidFill>
                          <a:uFill>
                            <a:noFill/>
                          </a:uFill>
                          <a:hlinkClick r:id="rId1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Navigation World Models</a:t>
                      </a:r>
                      <a:endParaRPr>
                        <a:solidFill>
                          <a:srgbClr val="00325D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>
                          <a:solidFill>
                            <a:srgbClr val="00325D"/>
                          </a:solidFill>
                          <a:uFill>
                            <a:noFill/>
                          </a:uFill>
                          <a:hlinkClick r:id="rId1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Max Kahl</a:t>
                      </a:r>
                      <a:endParaRPr>
                        <a:solidFill>
                          <a:srgbClr val="00325D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bd41dd66fe_0_333"/>
          <p:cNvSpPr txBox="1"/>
          <p:nvPr>
            <p:ph type="title"/>
          </p:nvPr>
        </p:nvSpPr>
        <p:spPr>
          <a:xfrm>
            <a:off x="1378800" y="612001"/>
            <a:ext cx="64578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3000"/>
              <a:buFont typeface="Calibri"/>
              <a:buNone/>
            </a:pPr>
            <a:r>
              <a:rPr lang="de-DE" sz="4500"/>
              <a:t>Agenda</a:t>
            </a:r>
            <a:endParaRPr sz="4500"/>
          </a:p>
        </p:txBody>
      </p:sp>
      <p:sp>
        <p:nvSpPr>
          <p:cNvPr id="214" name="Google Shape;214;g2bd41dd66fe_0_333"/>
          <p:cNvSpPr txBox="1"/>
          <p:nvPr>
            <p:ph idx="1" type="body"/>
          </p:nvPr>
        </p:nvSpPr>
        <p:spPr>
          <a:xfrm>
            <a:off x="1378800" y="2178000"/>
            <a:ext cx="9728700" cy="358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Seminar Organization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Seminar Topics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2400"/>
              <a:buAutoNum type="arabicPeriod"/>
            </a:pPr>
            <a:r>
              <a:rPr lang="de-DE"/>
              <a:t>Flash Presentation</a:t>
            </a:r>
            <a:endParaRPr/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Seminar Presentation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How to structure your seminar paper / presentation?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Questions session</a:t>
            </a:r>
            <a:r>
              <a:rPr b="0" lang="de-DE"/>
              <a:t> </a:t>
            </a:r>
            <a:endParaRPr b="0"/>
          </a:p>
        </p:txBody>
      </p:sp>
      <p:sp>
        <p:nvSpPr>
          <p:cNvPr id="215" name="Google Shape;215;g2bd41dd66fe_0_333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bd41dd66fe_0_417"/>
          <p:cNvSpPr txBox="1"/>
          <p:nvPr>
            <p:ph type="title"/>
          </p:nvPr>
        </p:nvSpPr>
        <p:spPr>
          <a:xfrm>
            <a:off x="834175" y="612000"/>
            <a:ext cx="7002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Flash Presentation</a:t>
            </a:r>
            <a:endParaRPr/>
          </a:p>
        </p:txBody>
      </p:sp>
      <p:sp>
        <p:nvSpPr>
          <p:cNvPr id="222" name="Google Shape;222;g2bd41dd66fe_0_417"/>
          <p:cNvSpPr txBox="1"/>
          <p:nvPr>
            <p:ph idx="2" type="body"/>
          </p:nvPr>
        </p:nvSpPr>
        <p:spPr>
          <a:xfrm>
            <a:off x="834175" y="2200975"/>
            <a:ext cx="10523400" cy="36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3 minutes presentation - very short</a:t>
            </a:r>
            <a:endParaRPr/>
          </a:p>
          <a:p>
            <a:pPr indent="-3810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Not enough time to convey content</a:t>
            </a:r>
            <a:endParaRPr/>
          </a:p>
          <a:p>
            <a:pPr indent="-3810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Should introduce the research question and core idea / chapter</a:t>
            </a:r>
            <a:endParaRPr/>
          </a:p>
          <a:p>
            <a:pPr indent="-3810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Should make your fellow student interested in the problem / concept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223" name="Google Shape;223;g2bd41dd66fe_0_417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24" name="Google Shape;224;g2bd41dd66fe_0_4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76527" y="1723200"/>
            <a:ext cx="1451800" cy="145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2bd41dd66fe_0_4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50250" y="3749325"/>
            <a:ext cx="1683552" cy="159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b610357b6_0_0"/>
          <p:cNvSpPr txBox="1"/>
          <p:nvPr>
            <p:ph type="title"/>
          </p:nvPr>
        </p:nvSpPr>
        <p:spPr>
          <a:xfrm>
            <a:off x="2868688" y="2806451"/>
            <a:ext cx="6457800" cy="124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Example Flash Presentation</a:t>
            </a:r>
            <a:endParaRPr/>
          </a:p>
        </p:txBody>
      </p:sp>
      <p:sp>
        <p:nvSpPr>
          <p:cNvPr id="232" name="Google Shape;232;g3fb610357b6_0_0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b610357b6_0_10"/>
          <p:cNvSpPr txBox="1"/>
          <p:nvPr>
            <p:ph type="title"/>
          </p:nvPr>
        </p:nvSpPr>
        <p:spPr>
          <a:xfrm>
            <a:off x="602186" y="2182300"/>
            <a:ext cx="10990800" cy="124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600">
                <a:solidFill>
                  <a:srgbClr val="00325D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Deep Residual Learning for Image Recognition</a:t>
            </a:r>
            <a:endParaRPr sz="3600"/>
          </a:p>
        </p:txBody>
      </p:sp>
      <p:sp>
        <p:nvSpPr>
          <p:cNvPr id="239" name="Google Shape;239;g3fb610357b6_0_10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240" name="Google Shape;240;g3fb610357b6_0_10"/>
          <p:cNvSpPr txBox="1"/>
          <p:nvPr>
            <p:ph type="title"/>
          </p:nvPr>
        </p:nvSpPr>
        <p:spPr>
          <a:xfrm>
            <a:off x="602211" y="1273050"/>
            <a:ext cx="10990800" cy="124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de-DE" sz="3200">
                <a:latin typeface="Arial"/>
                <a:ea typeface="Arial"/>
                <a:cs typeface="Arial"/>
                <a:sym typeface="Arial"/>
              </a:rPr>
              <a:t>Flash Presentation</a:t>
            </a:r>
            <a:endParaRPr sz="3200"/>
          </a:p>
        </p:txBody>
      </p:sp>
      <p:sp>
        <p:nvSpPr>
          <p:cNvPr id="241" name="Google Shape;241;g3fb610357b6_0_10"/>
          <p:cNvSpPr txBox="1"/>
          <p:nvPr>
            <p:ph type="title"/>
          </p:nvPr>
        </p:nvSpPr>
        <p:spPr>
          <a:xfrm>
            <a:off x="602211" y="4540375"/>
            <a:ext cx="10990800" cy="124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de-DE" sz="2400">
                <a:latin typeface="Arial"/>
                <a:ea typeface="Arial"/>
                <a:cs typeface="Arial"/>
                <a:sym typeface="Arial"/>
              </a:rPr>
              <a:t>Presented By: </a:t>
            </a:r>
            <a:r>
              <a:rPr b="0" lang="de-DE" sz="2400">
                <a:latin typeface="Arial"/>
                <a:ea typeface="Arial"/>
                <a:cs typeface="Arial"/>
                <a:sym typeface="Arial"/>
              </a:rPr>
              <a:t>Shashank Agnihotri</a:t>
            </a:r>
            <a:endParaRPr sz="2400"/>
          </a:p>
        </p:txBody>
      </p:sp>
      <p:sp>
        <p:nvSpPr>
          <p:cNvPr id="242" name="Google Shape;242;g3fb610357b6_0_10"/>
          <p:cNvSpPr txBox="1"/>
          <p:nvPr>
            <p:ph type="title"/>
          </p:nvPr>
        </p:nvSpPr>
        <p:spPr>
          <a:xfrm>
            <a:off x="602200" y="3128550"/>
            <a:ext cx="10990800" cy="1509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de-DE" sz="2400">
                <a:latin typeface="Arial"/>
                <a:ea typeface="Arial"/>
                <a:cs typeface="Arial"/>
                <a:sym typeface="Arial"/>
              </a:rPr>
              <a:t>Authors: Kaiming He, Xiangyu Zhang, Shaoqing Ren, Jian Sun. </a:t>
            </a:r>
            <a:br>
              <a:rPr b="0" lang="de-DE" sz="2400">
                <a:latin typeface="Arial"/>
                <a:ea typeface="Arial"/>
                <a:cs typeface="Arial"/>
                <a:sym typeface="Arial"/>
              </a:rPr>
            </a:br>
            <a:r>
              <a:rPr b="0" lang="de-DE" sz="2400">
                <a:latin typeface="Arial"/>
                <a:ea typeface="Arial"/>
                <a:cs typeface="Arial"/>
                <a:sym typeface="Arial"/>
              </a:rPr>
              <a:t>Published at: CVPR 2016</a:t>
            </a:r>
            <a:br>
              <a:rPr b="0" lang="de-DE" sz="2400">
                <a:latin typeface="Arial"/>
                <a:ea typeface="Arial"/>
                <a:cs typeface="Arial"/>
                <a:sym typeface="Arial"/>
              </a:rPr>
            </a:br>
            <a:br>
              <a:rPr b="0" lang="de-DE" sz="2400">
                <a:latin typeface="Arial"/>
                <a:ea typeface="Arial"/>
                <a:cs typeface="Arial"/>
                <a:sym typeface="Arial"/>
              </a:rPr>
            </a:br>
            <a:r>
              <a:rPr lang="de-DE" sz="2400">
                <a:latin typeface="Arial"/>
                <a:ea typeface="Arial"/>
                <a:cs typeface="Arial"/>
                <a:sym typeface="Arial"/>
              </a:rPr>
              <a:t>Awards: CVPR 2026 Longuet-Higgings Prize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g3fb610357b6_0_16" title="ChatGPT Image Sep 15, 2026, 03_47_46 PM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1950" y="1038175"/>
            <a:ext cx="9991274" cy="5623101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g3fb610357b6_0_16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250" name="Google Shape;250;g3fb610357b6_0_16"/>
          <p:cNvSpPr txBox="1"/>
          <p:nvPr>
            <p:ph type="title"/>
          </p:nvPr>
        </p:nvSpPr>
        <p:spPr>
          <a:xfrm>
            <a:off x="834175" y="612000"/>
            <a:ext cx="70023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How Feature Extraction Works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g3fb610357b6_0_65" title="ChatGPT Image Sep 15, 2026, 03_47_47 PM (2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1950" y="1038175"/>
            <a:ext cx="9991329" cy="5623101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g3fb610357b6_0_65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258" name="Google Shape;258;g3fb610357b6_0_65"/>
          <p:cNvSpPr txBox="1"/>
          <p:nvPr>
            <p:ph type="title"/>
          </p:nvPr>
        </p:nvSpPr>
        <p:spPr>
          <a:xfrm>
            <a:off x="834175" y="612000"/>
            <a:ext cx="70023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How Feature Extraction Works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g3fb610357b6_0_71" title="ChatGPT Image Sep 15, 2026, 03_47_47 PM (3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950" y="1038175"/>
            <a:ext cx="9991274" cy="5623101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g3fb610357b6_0_71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266" name="Google Shape;266;g3fb610357b6_0_71"/>
          <p:cNvSpPr txBox="1"/>
          <p:nvPr>
            <p:ph type="title"/>
          </p:nvPr>
        </p:nvSpPr>
        <p:spPr>
          <a:xfrm>
            <a:off x="834175" y="612000"/>
            <a:ext cx="70023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How Feature Extraction Works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g3fb610357b6_0_77" title="ChatGPT Image Sep 15, 2026, 03_47_48 PM (4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950" y="1038175"/>
            <a:ext cx="9991274" cy="5623101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g3fb610357b6_0_77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274" name="Google Shape;274;g3fb610357b6_0_77"/>
          <p:cNvSpPr txBox="1"/>
          <p:nvPr>
            <p:ph type="title"/>
          </p:nvPr>
        </p:nvSpPr>
        <p:spPr>
          <a:xfrm>
            <a:off x="834175" y="612000"/>
            <a:ext cx="70023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How Feature Extraction Works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g3fb610357b6_0_83" title="ChatGPT Image Sep 15, 2026, 03_47_48 PM (5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950" y="1038175"/>
            <a:ext cx="9991274" cy="5623101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g3fb610357b6_0_83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282" name="Google Shape;282;g3fb610357b6_0_83"/>
          <p:cNvSpPr txBox="1"/>
          <p:nvPr>
            <p:ph type="title"/>
          </p:nvPr>
        </p:nvSpPr>
        <p:spPr>
          <a:xfrm>
            <a:off x="834175" y="612000"/>
            <a:ext cx="70023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How Feature Extraction Works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fb610357b6_0_97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289" name="Google Shape;289;g3fb610357b6_0_97"/>
          <p:cNvSpPr txBox="1"/>
          <p:nvPr>
            <p:ph type="title"/>
          </p:nvPr>
        </p:nvSpPr>
        <p:spPr>
          <a:xfrm>
            <a:off x="834175" y="612000"/>
            <a:ext cx="70023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What Goes Wrong?</a:t>
            </a:r>
            <a:endParaRPr/>
          </a:p>
        </p:txBody>
      </p:sp>
      <p:pic>
        <p:nvPicPr>
          <p:cNvPr id="290" name="Google Shape;290;g3fb610357b6_0_97" title="teaser-1.png"/>
          <p:cNvPicPr preferRelativeResize="0"/>
          <p:nvPr/>
        </p:nvPicPr>
        <p:blipFill rotWithShape="1">
          <a:blip r:embed="rId3">
            <a:alphaModFix/>
          </a:blip>
          <a:srcRect b="0" l="0" r="49637" t="0"/>
          <a:stretch/>
        </p:blipFill>
        <p:spPr>
          <a:xfrm>
            <a:off x="32201" y="1720850"/>
            <a:ext cx="6109750" cy="402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fb610357b6_0_133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297" name="Google Shape;297;g3fb610357b6_0_133"/>
          <p:cNvSpPr txBox="1"/>
          <p:nvPr>
            <p:ph type="title"/>
          </p:nvPr>
        </p:nvSpPr>
        <p:spPr>
          <a:xfrm>
            <a:off x="834175" y="612000"/>
            <a:ext cx="70023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What Goes Wrong?</a:t>
            </a:r>
            <a:endParaRPr/>
          </a:p>
        </p:txBody>
      </p:sp>
      <p:pic>
        <p:nvPicPr>
          <p:cNvPr id="298" name="Google Shape;298;g3fb610357b6_0_133" title="teaser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12" y="1720850"/>
            <a:ext cx="12130750" cy="402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g3fb610357b6_0_28" title="Video_3_ResNet_Preview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0188" y="1254825"/>
            <a:ext cx="9314801" cy="523957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g3fb610357b6_0_28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306" name="Google Shape;306;g3fb610357b6_0_28"/>
          <p:cNvSpPr txBox="1"/>
          <p:nvPr>
            <p:ph type="title"/>
          </p:nvPr>
        </p:nvSpPr>
        <p:spPr>
          <a:xfrm>
            <a:off x="834175" y="612000"/>
            <a:ext cx="70023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The Solution: Residual Connections!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fb610357b6_0_152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313" name="Google Shape;313;g3fb610357b6_0_152"/>
          <p:cNvSpPr txBox="1"/>
          <p:nvPr>
            <p:ph type="title"/>
          </p:nvPr>
        </p:nvSpPr>
        <p:spPr>
          <a:xfrm>
            <a:off x="834175" y="612000"/>
            <a:ext cx="70023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The Solution: Residual Connections!</a:t>
            </a:r>
            <a:endParaRPr/>
          </a:p>
        </p:txBody>
      </p:sp>
      <p:pic>
        <p:nvPicPr>
          <p:cNvPr id="314" name="Google Shape;314;g3fb610357b6_0_152" title="arch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3582626" y="-2006088"/>
            <a:ext cx="5029925" cy="1152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g3fb610357b6_0_22" title="ChatGPT Image Sep 15, 2026, 04_19_06 PM.png"/>
          <p:cNvPicPr preferRelativeResize="0"/>
          <p:nvPr/>
        </p:nvPicPr>
        <p:blipFill rotWithShape="1">
          <a:blip r:embed="rId3">
            <a:alphaModFix/>
          </a:blip>
          <a:srcRect b="33684" l="0" r="0" t="26943"/>
          <a:stretch/>
        </p:blipFill>
        <p:spPr>
          <a:xfrm>
            <a:off x="49062" y="2336000"/>
            <a:ext cx="12097045" cy="2680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g3fb610357b6_0_22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322" name="Google Shape;322;g3fb610357b6_0_22"/>
          <p:cNvSpPr txBox="1"/>
          <p:nvPr>
            <p:ph type="title"/>
          </p:nvPr>
        </p:nvSpPr>
        <p:spPr>
          <a:xfrm>
            <a:off x="834175" y="612000"/>
            <a:ext cx="70023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The Shortcut Remained!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g3fb610357b6_0_160" title="thank_minions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5250" y="184975"/>
            <a:ext cx="4205150" cy="386977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g3fb610357b6_0_160"/>
          <p:cNvSpPr txBox="1"/>
          <p:nvPr>
            <p:ph type="title"/>
          </p:nvPr>
        </p:nvSpPr>
        <p:spPr>
          <a:xfrm>
            <a:off x="2868675" y="3659851"/>
            <a:ext cx="6457800" cy="1248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6400"/>
              <a:t>Questions?</a:t>
            </a:r>
            <a:endParaRPr sz="6400"/>
          </a:p>
        </p:txBody>
      </p:sp>
      <p:sp>
        <p:nvSpPr>
          <p:cNvPr id="330" name="Google Shape;330;g3fb610357b6_0_160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bd41dd66fe_0_341"/>
          <p:cNvSpPr txBox="1"/>
          <p:nvPr>
            <p:ph type="title"/>
          </p:nvPr>
        </p:nvSpPr>
        <p:spPr>
          <a:xfrm>
            <a:off x="1378800" y="612001"/>
            <a:ext cx="64578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3000"/>
              <a:buFont typeface="Calibri"/>
              <a:buNone/>
            </a:pPr>
            <a:r>
              <a:rPr lang="de-DE" sz="4500"/>
              <a:t>Agenda</a:t>
            </a:r>
            <a:endParaRPr sz="4500"/>
          </a:p>
        </p:txBody>
      </p:sp>
      <p:sp>
        <p:nvSpPr>
          <p:cNvPr id="336" name="Google Shape;336;g2bd41dd66fe_0_341"/>
          <p:cNvSpPr txBox="1"/>
          <p:nvPr>
            <p:ph idx="1" type="body"/>
          </p:nvPr>
        </p:nvSpPr>
        <p:spPr>
          <a:xfrm>
            <a:off x="1378800" y="2178000"/>
            <a:ext cx="9728700" cy="358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Seminar Organization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Seminar Topics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Flash Presentation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2400"/>
              <a:buAutoNum type="arabicPeriod"/>
            </a:pPr>
            <a:r>
              <a:rPr lang="de-DE"/>
              <a:t>Detailed Presentation</a:t>
            </a:r>
            <a:endParaRPr/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How to structure your seminar paper / presentation?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Questions session</a:t>
            </a:r>
            <a:r>
              <a:rPr b="0" lang="de-DE"/>
              <a:t> </a:t>
            </a:r>
            <a:endParaRPr b="0"/>
          </a:p>
        </p:txBody>
      </p:sp>
      <p:sp>
        <p:nvSpPr>
          <p:cNvPr id="337" name="Google Shape;337;g2bd41dd66fe_0_341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bd41dd66fe_0_445"/>
          <p:cNvSpPr txBox="1"/>
          <p:nvPr>
            <p:ph type="title"/>
          </p:nvPr>
        </p:nvSpPr>
        <p:spPr>
          <a:xfrm>
            <a:off x="834175" y="612000"/>
            <a:ext cx="7002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Detailed Presentation</a:t>
            </a:r>
            <a:endParaRPr/>
          </a:p>
        </p:txBody>
      </p:sp>
      <p:sp>
        <p:nvSpPr>
          <p:cNvPr id="344" name="Google Shape;344;g2bd41dd66fe_0_445"/>
          <p:cNvSpPr txBox="1"/>
          <p:nvPr>
            <p:ph idx="2" type="body"/>
          </p:nvPr>
        </p:nvSpPr>
        <p:spPr>
          <a:xfrm>
            <a:off x="834175" y="2200975"/>
            <a:ext cx="10523400" cy="36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15 minutes presentation </a:t>
            </a:r>
            <a:endParaRPr/>
          </a:p>
          <a:p>
            <a:pPr indent="-3810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Enough time to </a:t>
            </a:r>
            <a:r>
              <a:rPr b="1" lang="de-DE"/>
              <a:t>convey content</a:t>
            </a:r>
            <a:endParaRPr b="1"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b="1" lang="de-DE"/>
              <a:t>Master Students:</a:t>
            </a:r>
            <a:r>
              <a:rPr lang="de-DE"/>
              <a:t> Should introduce the research question </a:t>
            </a:r>
            <a:r>
              <a:rPr b="1" lang="de-DE"/>
              <a:t>and</a:t>
            </a:r>
            <a:r>
              <a:rPr lang="de-DE"/>
              <a:t> the approach followed in the entry point paper, alternative approaches, results and discussion.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b="1" lang="de-DE"/>
              <a:t>Bachelor Students:</a:t>
            </a:r>
            <a:r>
              <a:rPr lang="de-DE"/>
              <a:t> Give a keen understanding of the fundamental topic provided.</a:t>
            </a:r>
            <a:endParaRPr/>
          </a:p>
        </p:txBody>
      </p:sp>
      <p:sp>
        <p:nvSpPr>
          <p:cNvPr id="345" name="Google Shape;345;g2bd41dd66fe_0_445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bd41dd66fe_0_349"/>
          <p:cNvSpPr txBox="1"/>
          <p:nvPr>
            <p:ph type="title"/>
          </p:nvPr>
        </p:nvSpPr>
        <p:spPr>
          <a:xfrm>
            <a:off x="1378800" y="612001"/>
            <a:ext cx="64578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3000"/>
              <a:buFont typeface="Calibri"/>
              <a:buNone/>
            </a:pPr>
            <a:r>
              <a:rPr lang="de-DE" sz="4500"/>
              <a:t>Agenda</a:t>
            </a:r>
            <a:endParaRPr sz="4500"/>
          </a:p>
        </p:txBody>
      </p:sp>
      <p:sp>
        <p:nvSpPr>
          <p:cNvPr id="351" name="Google Shape;351;g2bd41dd66fe_0_349"/>
          <p:cNvSpPr txBox="1"/>
          <p:nvPr>
            <p:ph idx="1" type="body"/>
          </p:nvPr>
        </p:nvSpPr>
        <p:spPr>
          <a:xfrm>
            <a:off x="1378800" y="2178000"/>
            <a:ext cx="9728700" cy="358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Seminar Organization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Seminar Topics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Flash Presentation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Seminar Presentation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2400"/>
              <a:buAutoNum type="arabicPeriod"/>
            </a:pPr>
            <a:r>
              <a:rPr lang="de-DE"/>
              <a:t>How to structure your seminar report / presentation?</a:t>
            </a:r>
            <a:endParaRPr/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Questions session</a:t>
            </a:r>
            <a:r>
              <a:rPr b="0" lang="de-DE"/>
              <a:t> </a:t>
            </a:r>
            <a:endParaRPr b="0"/>
          </a:p>
        </p:txBody>
      </p:sp>
      <p:sp>
        <p:nvSpPr>
          <p:cNvPr id="352" name="Google Shape;352;g2bd41dd66fe_0_349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bd41dd66fe_0_473"/>
          <p:cNvSpPr txBox="1"/>
          <p:nvPr>
            <p:ph type="title"/>
          </p:nvPr>
        </p:nvSpPr>
        <p:spPr>
          <a:xfrm>
            <a:off x="834175" y="612000"/>
            <a:ext cx="7002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How to give a good presentation?</a:t>
            </a:r>
            <a:endParaRPr/>
          </a:p>
        </p:txBody>
      </p:sp>
      <p:sp>
        <p:nvSpPr>
          <p:cNvPr id="359" name="Google Shape;359;g2bd41dd66fe_0_473"/>
          <p:cNvSpPr txBox="1"/>
          <p:nvPr>
            <p:ph idx="2" type="body"/>
          </p:nvPr>
        </p:nvSpPr>
        <p:spPr>
          <a:xfrm>
            <a:off x="835888" y="1786625"/>
            <a:ext cx="10523400" cy="36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Learn to give a scientific presentation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Different from a presentation in professional life where you present your company or product-critical discussion is desired!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Maximize benefit for the audience 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Consider structure, layout, design of the presentation.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What can be assumed the audience knows? What can’t? 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How can we arouse interest in the audience?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Maximize knowledge transfer.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Think of your audience – assume you are part of it</a:t>
            </a:r>
            <a:endParaRPr/>
          </a:p>
        </p:txBody>
      </p:sp>
      <p:sp>
        <p:nvSpPr>
          <p:cNvPr id="360" name="Google Shape;360;g2bd41dd66fe_0_473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bd41dd66fe_0_581"/>
          <p:cNvSpPr txBox="1"/>
          <p:nvPr>
            <p:ph type="title"/>
          </p:nvPr>
        </p:nvSpPr>
        <p:spPr>
          <a:xfrm>
            <a:off x="834175" y="383400"/>
            <a:ext cx="7002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How to give a good presentation?</a:t>
            </a:r>
            <a:endParaRPr/>
          </a:p>
        </p:txBody>
      </p:sp>
      <p:sp>
        <p:nvSpPr>
          <p:cNvPr id="367" name="Google Shape;367;g2bd41dd66fe_0_581"/>
          <p:cNvSpPr txBox="1"/>
          <p:nvPr>
            <p:ph idx="2" type="body"/>
          </p:nvPr>
        </p:nvSpPr>
        <p:spPr>
          <a:xfrm>
            <a:off x="835900" y="1075625"/>
            <a:ext cx="10925400" cy="55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Try to convince, not to persuade.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Read and use the literature in a critical way .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Read and use different references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Typically, scientific articles are more reliable than information on the Web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You should understand 100% of what you are saying.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Use your own words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Do not paraphrase or just translate from other languages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Focus on relevant aspects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Identification of the relevant aspects is the most important point and give additional information or go into details when appropriate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400"/>
              <a:buChar char="•"/>
            </a:pPr>
            <a:r>
              <a:rPr lang="de-DE"/>
              <a:t>Avoid abbreviations and acronyms.</a:t>
            </a:r>
            <a:endParaRPr/>
          </a:p>
        </p:txBody>
      </p:sp>
      <p:sp>
        <p:nvSpPr>
          <p:cNvPr id="368" name="Google Shape;368;g2bd41dd66fe_0_581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7fab18c67c_6_0"/>
          <p:cNvSpPr txBox="1"/>
          <p:nvPr>
            <p:ph type="title"/>
          </p:nvPr>
        </p:nvSpPr>
        <p:spPr>
          <a:xfrm>
            <a:off x="834175" y="383400"/>
            <a:ext cx="7002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How to give a good presentation?</a:t>
            </a:r>
            <a:endParaRPr/>
          </a:p>
        </p:txBody>
      </p:sp>
      <p:sp>
        <p:nvSpPr>
          <p:cNvPr id="375" name="Google Shape;375;g37fab18c67c_6_0"/>
          <p:cNvSpPr txBox="1"/>
          <p:nvPr>
            <p:ph idx="2" type="body"/>
          </p:nvPr>
        </p:nvSpPr>
        <p:spPr>
          <a:xfrm>
            <a:off x="834175" y="1436650"/>
            <a:ext cx="10925400" cy="46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Avoid too much content on a single slide - this can be overwhelming.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Avoid spelling mistakes - they can be distracting.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Find or create appropriate illustrations for the core messages. Often, a single image is more informative than text.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376" name="Google Shape;376;g37fab18c67c_6_0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2bd41dd66fe_0_480"/>
          <p:cNvSpPr txBox="1"/>
          <p:nvPr>
            <p:ph type="title"/>
          </p:nvPr>
        </p:nvSpPr>
        <p:spPr>
          <a:xfrm>
            <a:off x="834175" y="280775"/>
            <a:ext cx="7002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Prepare your Presentation</a:t>
            </a:r>
            <a:endParaRPr/>
          </a:p>
        </p:txBody>
      </p:sp>
      <p:sp>
        <p:nvSpPr>
          <p:cNvPr id="383" name="Google Shape;383;g2bd41dd66fe_0_480"/>
          <p:cNvSpPr txBox="1"/>
          <p:nvPr>
            <p:ph idx="2" type="body"/>
          </p:nvPr>
        </p:nvSpPr>
        <p:spPr>
          <a:xfrm>
            <a:off x="835900" y="972650"/>
            <a:ext cx="10523400" cy="54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Test your presentation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animations, colors, videos, etc.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Complete your preparation on time </a:t>
            </a:r>
            <a:r>
              <a:rPr lang="de-DE" sz="1600"/>
              <a:t>(Not just the night before…)</a:t>
            </a:r>
            <a:endParaRPr sz="1600"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Practice!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Be prepared for questions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Your answers should show that you are competent!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Be on time the day of the presentation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Take some time to check projector and laptop configuration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What if something does not work? 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Be prepared for spontaneous drawings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400"/>
              <a:buChar char="•"/>
            </a:pPr>
            <a:r>
              <a:rPr lang="de-DE"/>
              <a:t>Clean the blackboard, make sure chalks / markers are available</a:t>
            </a:r>
            <a:endParaRPr/>
          </a:p>
        </p:txBody>
      </p:sp>
      <p:sp>
        <p:nvSpPr>
          <p:cNvPr id="384" name="Google Shape;384;g2bd41dd66fe_0_480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2bd41dd66fe_0_487"/>
          <p:cNvSpPr txBox="1"/>
          <p:nvPr>
            <p:ph type="title"/>
          </p:nvPr>
        </p:nvSpPr>
        <p:spPr>
          <a:xfrm>
            <a:off x="834175" y="612000"/>
            <a:ext cx="7002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Seminar Report</a:t>
            </a:r>
            <a:endParaRPr/>
          </a:p>
        </p:txBody>
      </p:sp>
      <p:sp>
        <p:nvSpPr>
          <p:cNvPr id="391" name="Google Shape;391;g2bd41dd66fe_0_487"/>
          <p:cNvSpPr txBox="1"/>
          <p:nvPr>
            <p:ph idx="2" type="body"/>
          </p:nvPr>
        </p:nvSpPr>
        <p:spPr>
          <a:xfrm>
            <a:off x="834175" y="1758200"/>
            <a:ext cx="10523400" cy="4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A seminar report differs significantly from a master thesis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The topic is already defined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No need to implement or develop new algorithms 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No need to perform new experiments 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Primarily: reproduction and re-organization of content that is already available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Goal of seminar paper 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Describe the problem / topic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Char char="–"/>
            </a:pPr>
            <a:r>
              <a:rPr lang="de-DE"/>
              <a:t>Describe and discuss several existing methods for handling the problem, starting from your chosen paper in case of master students</a:t>
            </a:r>
            <a:endParaRPr/>
          </a:p>
        </p:txBody>
      </p:sp>
      <p:sp>
        <p:nvSpPr>
          <p:cNvPr id="392" name="Google Shape;392;g2bd41dd66fe_0_487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bd41dd66fe_0_494"/>
          <p:cNvSpPr txBox="1"/>
          <p:nvPr>
            <p:ph type="title"/>
          </p:nvPr>
        </p:nvSpPr>
        <p:spPr>
          <a:xfrm>
            <a:off x="834175" y="612000"/>
            <a:ext cx="7002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Report Template</a:t>
            </a:r>
            <a:endParaRPr/>
          </a:p>
        </p:txBody>
      </p:sp>
      <p:sp>
        <p:nvSpPr>
          <p:cNvPr id="399" name="Google Shape;399;g2bd41dd66fe_0_494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400" name="Google Shape;400;g2bd41dd66fe_0_494"/>
          <p:cNvPicPr preferRelativeResize="0"/>
          <p:nvPr/>
        </p:nvPicPr>
        <p:blipFill rotWithShape="1">
          <a:blip r:embed="rId3">
            <a:alphaModFix/>
          </a:blip>
          <a:srcRect b="18903" l="0" r="0" t="0"/>
          <a:stretch/>
        </p:blipFill>
        <p:spPr>
          <a:xfrm>
            <a:off x="3431704" y="1364666"/>
            <a:ext cx="5256583" cy="5477532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g2bd41dd66fe_0_494"/>
          <p:cNvSpPr txBox="1"/>
          <p:nvPr/>
        </p:nvSpPr>
        <p:spPr>
          <a:xfrm>
            <a:off x="1251276" y="2001475"/>
            <a:ext cx="20016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de-DE" sz="3200" u="sng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LaTex Template</a:t>
            </a:r>
            <a:endParaRPr b="0" i="0" sz="3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bd41dd66fe_0_596"/>
          <p:cNvSpPr txBox="1"/>
          <p:nvPr>
            <p:ph type="title"/>
          </p:nvPr>
        </p:nvSpPr>
        <p:spPr>
          <a:xfrm>
            <a:off x="835900" y="583125"/>
            <a:ext cx="7920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How to structure the report? (Master Students)</a:t>
            </a:r>
            <a:endParaRPr/>
          </a:p>
        </p:txBody>
      </p:sp>
      <p:sp>
        <p:nvSpPr>
          <p:cNvPr id="408" name="Google Shape;408;g2bd41dd66fe_0_596"/>
          <p:cNvSpPr txBox="1"/>
          <p:nvPr>
            <p:ph idx="2" type="body"/>
          </p:nvPr>
        </p:nvSpPr>
        <p:spPr>
          <a:xfrm>
            <a:off x="794375" y="1223425"/>
            <a:ext cx="10523400" cy="52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Abstract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Introduction and Problem Statement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Which problem is addressed?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Why is the topic important?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(Structure of your paper)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Description of Existing Approaches 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Overview of the paper in detail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Overview of existing methods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Detailed description of two selected 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Evaluation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Comparison and discussion of the used datasets, metrics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Comparison of the evaluation results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Discussion and Conclusion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What do we understand from this paper?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What are the advantages and disadvantages of this paper compared to the literature?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400"/>
              <a:buChar char="•"/>
            </a:pPr>
            <a:r>
              <a:rPr lang="de-DE"/>
              <a:t>Bibliography</a:t>
            </a:r>
            <a:endParaRPr/>
          </a:p>
        </p:txBody>
      </p:sp>
      <p:sp>
        <p:nvSpPr>
          <p:cNvPr id="409" name="Google Shape;409;g2bd41dd66fe_0_596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7efd447bc8_0_0"/>
          <p:cNvSpPr txBox="1"/>
          <p:nvPr>
            <p:ph type="title"/>
          </p:nvPr>
        </p:nvSpPr>
        <p:spPr>
          <a:xfrm>
            <a:off x="835900" y="583125"/>
            <a:ext cx="7920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How to structure the report? (Bachelor Students)</a:t>
            </a:r>
            <a:endParaRPr/>
          </a:p>
        </p:txBody>
      </p:sp>
      <p:sp>
        <p:nvSpPr>
          <p:cNvPr id="416" name="Google Shape;416;g37efd447bc8_0_0"/>
          <p:cNvSpPr txBox="1"/>
          <p:nvPr>
            <p:ph idx="2" type="body"/>
          </p:nvPr>
        </p:nvSpPr>
        <p:spPr>
          <a:xfrm>
            <a:off x="794375" y="1223425"/>
            <a:ext cx="10523400" cy="52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Abstract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Introduction of the fundamental topic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Importance of the topic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Why is the topic important?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(Structure of your paper)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Description of fundamental topic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Discussion and Conclusion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What do we understand from this fundamental topic?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400"/>
              <a:buChar char="•"/>
            </a:pPr>
            <a:r>
              <a:rPr lang="de-DE"/>
              <a:t>Bibliography</a:t>
            </a:r>
            <a:endParaRPr/>
          </a:p>
        </p:txBody>
      </p:sp>
      <p:sp>
        <p:nvSpPr>
          <p:cNvPr id="417" name="Google Shape;417;g37efd447bc8_0_0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2bd41dd66fe_0_603"/>
          <p:cNvSpPr txBox="1"/>
          <p:nvPr>
            <p:ph type="title"/>
          </p:nvPr>
        </p:nvSpPr>
        <p:spPr>
          <a:xfrm>
            <a:off x="834175" y="612000"/>
            <a:ext cx="7002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/>
              <a:t>Learn from Examples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/>
          </a:p>
        </p:txBody>
      </p:sp>
      <p:sp>
        <p:nvSpPr>
          <p:cNvPr id="424" name="Google Shape;424;g2bd41dd66fe_0_603"/>
          <p:cNvSpPr txBox="1"/>
          <p:nvPr>
            <p:ph idx="2" type="body"/>
          </p:nvPr>
        </p:nvSpPr>
        <p:spPr>
          <a:xfrm>
            <a:off x="835888" y="1481975"/>
            <a:ext cx="10523400" cy="4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Read survey articles and identify the structure from the previous slide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Why can this paragraph be found at that position?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What is the purpose of some section / subsection?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Important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Read survey articles!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Read conference or journal papers.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Can help: Watch YouTube videos to understand the work.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Textbook on how to write a thesis 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Char char="–"/>
            </a:pPr>
            <a:r>
              <a:rPr lang="de-DE"/>
              <a:t>Zobel: Writing for Computer Science, 3rd Edition, Springer 2014.</a:t>
            </a:r>
            <a:endParaRPr/>
          </a:p>
        </p:txBody>
      </p:sp>
      <p:sp>
        <p:nvSpPr>
          <p:cNvPr id="425" name="Google Shape;425;g2bd41dd66fe_0_603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2bd41dd66fe_0_610"/>
          <p:cNvSpPr txBox="1"/>
          <p:nvPr>
            <p:ph type="title"/>
          </p:nvPr>
        </p:nvSpPr>
        <p:spPr>
          <a:xfrm>
            <a:off x="834175" y="612000"/>
            <a:ext cx="7002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/>
              <a:t>Citing Different Types of Publications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/>
          </a:p>
        </p:txBody>
      </p:sp>
      <p:sp>
        <p:nvSpPr>
          <p:cNvPr id="432" name="Google Shape;432;g2bd41dd66fe_0_610"/>
          <p:cNvSpPr txBox="1"/>
          <p:nvPr>
            <p:ph idx="2" type="body"/>
          </p:nvPr>
        </p:nvSpPr>
        <p:spPr>
          <a:xfrm>
            <a:off x="835900" y="1270450"/>
            <a:ext cx="10523400" cy="50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Journal article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Good to cite, current research results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Survey articles (very good for an overview) 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Conference and workshop paper 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Good to cite, current research results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Books (sometimes cited)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Textbooks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Collections of articles/papers → Cite specific paper in book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Websites 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Better not cited from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Wikipedia is not an exception!!! </a:t>
            </a:r>
            <a:r>
              <a:rPr b="1" lang="de-DE">
                <a:solidFill>
                  <a:srgbClr val="FF0000"/>
                </a:solidFill>
              </a:rPr>
              <a:t>Do not cite Wikipedia!</a:t>
            </a:r>
            <a:endParaRPr b="1">
              <a:solidFill>
                <a:srgbClr val="FF0000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Slide sets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2000"/>
              <a:buChar char="–"/>
            </a:pPr>
            <a:r>
              <a:rPr lang="de-DE"/>
              <a:t>Never cite from slide sets</a:t>
            </a:r>
            <a:endParaRPr/>
          </a:p>
        </p:txBody>
      </p:sp>
      <p:sp>
        <p:nvSpPr>
          <p:cNvPr id="433" name="Google Shape;433;g2bd41dd66fe_0_610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2bd41dd66fe_0_624"/>
          <p:cNvSpPr txBox="1"/>
          <p:nvPr>
            <p:ph type="title"/>
          </p:nvPr>
        </p:nvSpPr>
        <p:spPr>
          <a:xfrm>
            <a:off x="834175" y="612000"/>
            <a:ext cx="7002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/>
              <a:t>How to find related publications?</a:t>
            </a:r>
            <a:endParaRPr/>
          </a:p>
        </p:txBody>
      </p:sp>
      <p:sp>
        <p:nvSpPr>
          <p:cNvPr id="440" name="Google Shape;440;g2bd41dd66fe_0_624"/>
          <p:cNvSpPr txBox="1"/>
          <p:nvPr>
            <p:ph idx="2" type="body"/>
          </p:nvPr>
        </p:nvSpPr>
        <p:spPr>
          <a:xfrm>
            <a:off x="834175" y="1758200"/>
            <a:ext cx="10523400" cy="4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Use Standard Search Engines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Use Google Scholar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We use it a lot ourselves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Exploit references: Given a relevant document x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Follow references in the past: papers y that x has cited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</a:pPr>
            <a:r>
              <a:rPr lang="de-DE"/>
              <a:t>Follow references in the future: paper y that cited x („cited by” functionality in Google scholar)</a:t>
            </a:r>
            <a:endParaRPr/>
          </a:p>
        </p:txBody>
      </p:sp>
      <p:sp>
        <p:nvSpPr>
          <p:cNvPr id="441" name="Google Shape;441;g2bd41dd66fe_0_624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2bd41dd66fe_0_357"/>
          <p:cNvSpPr txBox="1"/>
          <p:nvPr>
            <p:ph type="title"/>
          </p:nvPr>
        </p:nvSpPr>
        <p:spPr>
          <a:xfrm>
            <a:off x="1378800" y="612001"/>
            <a:ext cx="64578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3000"/>
              <a:buFont typeface="Calibri"/>
              <a:buNone/>
            </a:pPr>
            <a:r>
              <a:rPr lang="de-DE" sz="4500"/>
              <a:t>Agenda</a:t>
            </a:r>
            <a:endParaRPr sz="4500"/>
          </a:p>
        </p:txBody>
      </p:sp>
      <p:sp>
        <p:nvSpPr>
          <p:cNvPr id="447" name="Google Shape;447;g2bd41dd66fe_0_357"/>
          <p:cNvSpPr txBox="1"/>
          <p:nvPr>
            <p:ph idx="1" type="body"/>
          </p:nvPr>
        </p:nvSpPr>
        <p:spPr>
          <a:xfrm>
            <a:off x="1378800" y="2178000"/>
            <a:ext cx="9728700" cy="358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Seminar Organization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Seminar Topics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Flash Presentation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Seminar Presentation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AutoNum type="arabicPeriod"/>
            </a:pPr>
            <a:r>
              <a:rPr b="0" lang="de-DE">
                <a:solidFill>
                  <a:schemeClr val="accent1"/>
                </a:solidFill>
              </a:rPr>
              <a:t>How to structure your seminar paper / presentation?</a:t>
            </a:r>
            <a:endParaRPr b="0">
              <a:solidFill>
                <a:schemeClr val="accent1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3056"/>
              </a:buClr>
              <a:buSzPts val="2400"/>
              <a:buAutoNum type="arabicPeriod"/>
            </a:pPr>
            <a:r>
              <a:rPr lang="de-DE"/>
              <a:t>Questions session </a:t>
            </a:r>
            <a:endParaRPr/>
          </a:p>
        </p:txBody>
      </p:sp>
      <p:sp>
        <p:nvSpPr>
          <p:cNvPr id="448" name="Google Shape;448;g2bd41dd66fe_0_357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010e1a5e39_0_0"/>
          <p:cNvSpPr txBox="1"/>
          <p:nvPr>
            <p:ph type="title"/>
          </p:nvPr>
        </p:nvSpPr>
        <p:spPr>
          <a:xfrm>
            <a:off x="2415300" y="1395350"/>
            <a:ext cx="7002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 sz="4000"/>
              <a:t>IMPORTANT!</a:t>
            </a:r>
            <a:endParaRPr sz="4000"/>
          </a:p>
        </p:txBody>
      </p:sp>
      <p:sp>
        <p:nvSpPr>
          <p:cNvPr id="455" name="Google Shape;455;g3010e1a5e39_0_0"/>
          <p:cNvSpPr txBox="1"/>
          <p:nvPr>
            <p:ph idx="2" type="body"/>
          </p:nvPr>
        </p:nvSpPr>
        <p:spPr>
          <a:xfrm>
            <a:off x="299950" y="2772050"/>
            <a:ext cx="11595300" cy="3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de-DE"/>
              <a:t>THE BURDEN OF INITIATING CONVERSATION WITH THE SUPERVISOR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de-DE"/>
              <a:t>RELIES ON THE STUDENT.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de-DE"/>
              <a:t>Please be proactive about it! </a:t>
            </a:r>
            <a:br>
              <a:rPr lang="de-DE"/>
            </a:br>
            <a:endParaRPr/>
          </a:p>
          <a:p>
            <a:pPr indent="0" lvl="0" marL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de-DE"/>
              <a:t>And please contact your supervisors well in advance as they too have busy schedules.</a:t>
            </a:r>
            <a:br>
              <a:rPr lang="de-DE"/>
            </a:br>
            <a:endParaRPr/>
          </a:p>
          <a:p>
            <a:pPr indent="0" lvl="0" marL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de-DE"/>
              <a:t>Supervisors are here to help you with every stage of the process, please do not shy away from contacting them, especially for getting feedback.</a:t>
            </a:r>
            <a:endParaRPr/>
          </a:p>
        </p:txBody>
      </p:sp>
      <p:sp>
        <p:nvSpPr>
          <p:cNvPr id="456" name="Google Shape;456;g3010e1a5e39_0_0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2bd41dd66fe_0_501"/>
          <p:cNvSpPr txBox="1"/>
          <p:nvPr>
            <p:ph type="title"/>
          </p:nvPr>
        </p:nvSpPr>
        <p:spPr>
          <a:xfrm>
            <a:off x="2596450" y="2062200"/>
            <a:ext cx="7002300" cy="1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de-DE" sz="8100"/>
              <a:t>QUESTIONS?</a:t>
            </a:r>
            <a:endParaRPr sz="8100"/>
          </a:p>
        </p:txBody>
      </p:sp>
      <p:sp>
        <p:nvSpPr>
          <p:cNvPr id="463" name="Google Shape;463;g2bd41dd66fe_0_501"/>
          <p:cNvSpPr txBox="1"/>
          <p:nvPr>
            <p:ph idx="2" type="body"/>
          </p:nvPr>
        </p:nvSpPr>
        <p:spPr>
          <a:xfrm>
            <a:off x="282350" y="5043625"/>
            <a:ext cx="11595300" cy="8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de-DE"/>
              <a:t>Please email: shashank.agnihotri@uni-mannheim.de for any further organisational questions.</a:t>
            </a:r>
            <a:endParaRPr/>
          </a:p>
        </p:txBody>
      </p:sp>
      <p:sp>
        <p:nvSpPr>
          <p:cNvPr id="464" name="Google Shape;464;g2bd41dd66fe_0_501"/>
          <p:cNvSpPr txBox="1"/>
          <p:nvPr>
            <p:ph idx="12" type="sldNum"/>
          </p:nvPr>
        </p:nvSpPr>
        <p:spPr>
          <a:xfrm>
            <a:off x="9417601" y="6314401"/>
            <a:ext cx="1406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räsentationsvorlage Uni MA final gesendet-neu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arissa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2018-06-20T22:10:41Z</dcterms:created>
  <dc:creator>User</dc:creator>
</cp:coreProperties>
</file>