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8" r:id="rId2"/>
    <p:sldId id="288" r:id="rId3"/>
    <p:sldId id="850" r:id="rId4"/>
    <p:sldId id="291" r:id="rId5"/>
    <p:sldId id="297" r:id="rId6"/>
    <p:sldId id="298" r:id="rId7"/>
    <p:sldId id="300" r:id="rId8"/>
    <p:sldId id="262" r:id="rId9"/>
    <p:sldId id="849" r:id="rId10"/>
    <p:sldId id="284" r:id="rId11"/>
    <p:sldId id="292" r:id="rId12"/>
    <p:sldId id="28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0055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45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20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3930D6-0F1D-43FA-B272-9D4161E29F7B}" type="datetimeFigureOut">
              <a:rPr lang="en-GB" smtClean="0"/>
              <a:t>22/10/2025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062B2B-1507-4F3C-8157-94B471898C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564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62B2B-1507-4F3C-8157-94B471898CC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5404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777875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584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764" y="4861932"/>
            <a:ext cx="5679772" cy="460492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78321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34634"/>
            <a:ext cx="2471806" cy="696599"/>
          </a:xfrm>
          <a:prstGeom prst="rect">
            <a:avLst/>
          </a:prstGeom>
        </p:spPr>
      </p:pic>
      <p:pic>
        <p:nvPicPr>
          <p:cNvPr id="10" name="Picture 14" descr="Schloss I (NB)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0" t="12" r="1862" b="12"/>
          <a:stretch/>
        </p:blipFill>
        <p:spPr bwMode="auto">
          <a:xfrm>
            <a:off x="0" y="837029"/>
            <a:ext cx="9144000" cy="5485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 b="1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9" name="Rectangle 3"/>
          <p:cNvSpPr>
            <a:spLocks noChangeArrowheads="1"/>
          </p:cNvSpPr>
          <p:nvPr userDrawn="1"/>
        </p:nvSpPr>
        <p:spPr bwMode="auto">
          <a:xfrm>
            <a:off x="0" y="635001"/>
            <a:ext cx="9144000" cy="215900"/>
          </a:xfrm>
          <a:prstGeom prst="rect">
            <a:avLst/>
          </a:prstGeom>
          <a:solidFill>
            <a:srgbClr val="003B5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9pPr>
          </a:lstStyle>
          <a:p>
            <a:pPr eaLnBrk="1" hangingPunct="1">
              <a:defRPr/>
            </a:pPr>
            <a:endParaRPr lang="de-DE" altLang="de-DE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1" y="6356351"/>
            <a:ext cx="963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17.10.20</a:t>
            </a:r>
            <a:r>
              <a:rPr lang="en-DE" dirty="0"/>
              <a:t>25</a:t>
            </a:r>
            <a:endParaRPr lang="en-GB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92036" y="6356351"/>
            <a:ext cx="64497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Universität Mannheim - Bizer/Peeters/</a:t>
            </a:r>
            <a:r>
              <a:rPr lang="en-DE" dirty="0"/>
              <a:t>Steiner</a:t>
            </a:r>
            <a:r>
              <a:rPr lang="de-DE" dirty="0"/>
              <a:t>: Web Data Integration</a:t>
            </a:r>
            <a:endParaRPr lang="en-GB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41820" y="6356351"/>
            <a:ext cx="4735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1AFAB09-FB94-4AEB-BCF6-E4C454DECED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6605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1" y="6356351"/>
            <a:ext cx="963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17.10.2019</a:t>
            </a:r>
            <a:endParaRPr lang="en-GB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92036" y="6356351"/>
            <a:ext cx="64497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Universität Mannheim - Bizer/Peeters/</a:t>
            </a:r>
            <a:r>
              <a:rPr lang="en-DE" dirty="0"/>
              <a:t>Steiner</a:t>
            </a:r>
            <a:r>
              <a:rPr lang="de-DE" dirty="0"/>
              <a:t>: Web Data Integration</a:t>
            </a:r>
            <a:endParaRPr lang="en-GB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41820" y="6356351"/>
            <a:ext cx="4735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1AFAB09-FB94-4AEB-BCF6-E4C454DECED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080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1" y="6356351"/>
            <a:ext cx="963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17.10.2019</a:t>
            </a:r>
            <a:endParaRPr lang="en-GB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92036" y="6356351"/>
            <a:ext cx="64497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Universität Mannheim - Bizer/Peeters/</a:t>
            </a:r>
            <a:r>
              <a:rPr lang="en-DE" dirty="0"/>
              <a:t>Steiner</a:t>
            </a:r>
            <a:r>
              <a:rPr lang="de-DE" dirty="0"/>
              <a:t>: Web Data Integration</a:t>
            </a:r>
            <a:endParaRPr lang="en-GB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41820" y="6356351"/>
            <a:ext cx="4735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1AFAB09-FB94-4AEB-BCF6-E4C454DECED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6325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7973"/>
            <a:ext cx="7886700" cy="41637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71551"/>
            <a:ext cx="7886700" cy="517615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8" name="Rectangle 3"/>
          <p:cNvSpPr>
            <a:spLocks noChangeArrowheads="1"/>
          </p:cNvSpPr>
          <p:nvPr userDrawn="1"/>
        </p:nvSpPr>
        <p:spPr bwMode="auto">
          <a:xfrm>
            <a:off x="0" y="635001"/>
            <a:ext cx="9144000" cy="215900"/>
          </a:xfrm>
          <a:prstGeom prst="rect">
            <a:avLst/>
          </a:prstGeom>
          <a:solidFill>
            <a:srgbClr val="003B5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9pPr>
          </a:lstStyle>
          <a:p>
            <a:pPr eaLnBrk="1" hangingPunct="1">
              <a:defRPr/>
            </a:pPr>
            <a:endParaRPr lang="de-DE" altLang="de-DE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1" y="6356351"/>
            <a:ext cx="963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17.10.20</a:t>
            </a:r>
            <a:r>
              <a:rPr lang="en-DE" dirty="0"/>
              <a:t>25</a:t>
            </a:r>
            <a:endParaRPr lang="en-GB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92036" y="6356351"/>
            <a:ext cx="64497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Universität Mannheim - Bizer/Peeters/</a:t>
            </a:r>
            <a:r>
              <a:rPr lang="en-DE" dirty="0"/>
              <a:t>Steiner</a:t>
            </a:r>
            <a:r>
              <a:rPr lang="de-DE" dirty="0"/>
              <a:t>: Web Data Integration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41820" y="6356351"/>
            <a:ext cx="4735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1AFAB09-FB94-4AEB-BCF6-E4C454DECED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9453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4" descr="Schloss I (NB)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0" t="12" r="1862" b="12"/>
          <a:stretch/>
        </p:blipFill>
        <p:spPr bwMode="auto">
          <a:xfrm>
            <a:off x="0" y="837029"/>
            <a:ext cx="9144000" cy="5485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Rectangle 3"/>
          <p:cNvSpPr>
            <a:spLocks noChangeArrowheads="1"/>
          </p:cNvSpPr>
          <p:nvPr userDrawn="1"/>
        </p:nvSpPr>
        <p:spPr bwMode="auto">
          <a:xfrm>
            <a:off x="0" y="635001"/>
            <a:ext cx="9144000" cy="215900"/>
          </a:xfrm>
          <a:prstGeom prst="rect">
            <a:avLst/>
          </a:prstGeom>
          <a:solidFill>
            <a:srgbClr val="003B5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9pPr>
          </a:lstStyle>
          <a:p>
            <a:pPr eaLnBrk="1" hangingPunct="1">
              <a:defRPr/>
            </a:pPr>
            <a:endParaRPr lang="de-DE" alt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1" y="6356351"/>
            <a:ext cx="963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17.10.2019</a:t>
            </a:r>
            <a:endParaRPr lang="en-GB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92036" y="6356351"/>
            <a:ext cx="64497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Universität Mannheim - Bizer/Peeters/</a:t>
            </a:r>
            <a:r>
              <a:rPr lang="en-DE" dirty="0"/>
              <a:t>Steiner</a:t>
            </a:r>
            <a:r>
              <a:rPr lang="de-DE" dirty="0"/>
              <a:t>: Web Data Integration</a:t>
            </a:r>
            <a:endParaRPr lang="en-GB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41820" y="6356351"/>
            <a:ext cx="4735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1AFAB09-FB94-4AEB-BCF6-E4C454DECEDF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Grafik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76970"/>
            <a:ext cx="2471806" cy="69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943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971552"/>
            <a:ext cx="3886200" cy="520541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971552"/>
            <a:ext cx="3886200" cy="520541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8" name="Rectangle 3"/>
          <p:cNvSpPr>
            <a:spLocks noChangeArrowheads="1"/>
          </p:cNvSpPr>
          <p:nvPr userDrawn="1"/>
        </p:nvSpPr>
        <p:spPr bwMode="auto">
          <a:xfrm>
            <a:off x="0" y="635001"/>
            <a:ext cx="9144000" cy="215900"/>
          </a:xfrm>
          <a:prstGeom prst="rect">
            <a:avLst/>
          </a:prstGeom>
          <a:solidFill>
            <a:srgbClr val="003B5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9pPr>
          </a:lstStyle>
          <a:p>
            <a:pPr eaLnBrk="1" hangingPunct="1">
              <a:defRPr/>
            </a:pPr>
            <a:endParaRPr lang="de-DE" altLang="de-DE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28650" y="97973"/>
            <a:ext cx="7886700" cy="41637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1" y="6356351"/>
            <a:ext cx="963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17.10.2019</a:t>
            </a:r>
            <a:endParaRPr lang="en-GB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92036" y="6356351"/>
            <a:ext cx="64497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Universität Mannheim - Bizer/Peeters/</a:t>
            </a:r>
            <a:r>
              <a:rPr lang="en-DE" dirty="0"/>
              <a:t>Steiner</a:t>
            </a:r>
            <a:r>
              <a:rPr lang="de-DE" dirty="0"/>
              <a:t>: Web Data Integration</a:t>
            </a:r>
            <a:endParaRPr lang="en-GB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41820" y="6356351"/>
            <a:ext cx="4735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1AFAB09-FB94-4AEB-BCF6-E4C454DECED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6355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971552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916115"/>
            <a:ext cx="3868340" cy="42735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7958" y="971552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916115"/>
            <a:ext cx="3887391" cy="42735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10" name="Rectangle 3"/>
          <p:cNvSpPr>
            <a:spLocks noChangeArrowheads="1"/>
          </p:cNvSpPr>
          <p:nvPr userDrawn="1"/>
        </p:nvSpPr>
        <p:spPr bwMode="auto">
          <a:xfrm>
            <a:off x="0" y="635001"/>
            <a:ext cx="9144000" cy="215900"/>
          </a:xfrm>
          <a:prstGeom prst="rect">
            <a:avLst/>
          </a:prstGeom>
          <a:solidFill>
            <a:srgbClr val="003B5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9pPr>
          </a:lstStyle>
          <a:p>
            <a:pPr eaLnBrk="1" hangingPunct="1">
              <a:defRPr/>
            </a:pPr>
            <a:endParaRPr lang="de-DE" altLang="de-DE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28650" y="97973"/>
            <a:ext cx="7886700" cy="41637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1" y="6356351"/>
            <a:ext cx="963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17.10.2019</a:t>
            </a:r>
            <a:endParaRPr lang="en-GB" dirty="0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92036" y="6356351"/>
            <a:ext cx="64497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Universität Mannheim - Bizer/Peeters/</a:t>
            </a:r>
            <a:r>
              <a:rPr lang="en-DE" dirty="0"/>
              <a:t>Steiner</a:t>
            </a:r>
            <a:r>
              <a:rPr lang="de-DE" dirty="0"/>
              <a:t>: Web Data Integration</a:t>
            </a:r>
            <a:endParaRPr lang="en-GB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41820" y="6356351"/>
            <a:ext cx="4735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1AFAB09-FB94-4AEB-BCF6-E4C454DECED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1830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 userDrawn="1"/>
        </p:nvSpPr>
        <p:spPr bwMode="auto">
          <a:xfrm>
            <a:off x="0" y="635001"/>
            <a:ext cx="9144000" cy="215900"/>
          </a:xfrm>
          <a:prstGeom prst="rect">
            <a:avLst/>
          </a:prstGeom>
          <a:solidFill>
            <a:srgbClr val="003B5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9pPr>
          </a:lstStyle>
          <a:p>
            <a:pPr eaLnBrk="1" hangingPunct="1">
              <a:defRPr/>
            </a:pPr>
            <a:endParaRPr lang="de-DE" altLang="de-DE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28650" y="97973"/>
            <a:ext cx="7886700" cy="41637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1" y="6356351"/>
            <a:ext cx="963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17.10.2019</a:t>
            </a:r>
            <a:endParaRPr lang="en-GB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92036" y="6356351"/>
            <a:ext cx="64497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Universität Mannheim - Bizer/Peeters/</a:t>
            </a:r>
            <a:r>
              <a:rPr lang="en-DE" dirty="0"/>
              <a:t>Steiner</a:t>
            </a:r>
            <a:r>
              <a:rPr lang="de-DE" dirty="0"/>
              <a:t>: Web Data Integration</a:t>
            </a:r>
            <a:endParaRPr lang="en-GB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41820" y="6356351"/>
            <a:ext cx="4735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1AFAB09-FB94-4AEB-BCF6-E4C454DECED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2261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1" y="6356351"/>
            <a:ext cx="963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17.10.2019</a:t>
            </a:r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92036" y="6356351"/>
            <a:ext cx="64497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Universität Mannheim - Bizer/Peeters/</a:t>
            </a:r>
            <a:r>
              <a:rPr lang="en-DE" dirty="0"/>
              <a:t>Steiner</a:t>
            </a:r>
            <a:r>
              <a:rPr lang="de-DE" dirty="0"/>
              <a:t>: Web Data Integration</a:t>
            </a:r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41820" y="6356351"/>
            <a:ext cx="4735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1AFAB09-FB94-4AEB-BCF6-E4C454DECED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8991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1" y="6356351"/>
            <a:ext cx="963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17.10.2019</a:t>
            </a:r>
            <a:endParaRPr lang="en-GB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92036" y="6356351"/>
            <a:ext cx="64497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Universität Mannheim - Bizer/Peeters/</a:t>
            </a:r>
            <a:r>
              <a:rPr lang="en-DE" dirty="0"/>
              <a:t>Steiner</a:t>
            </a:r>
            <a:r>
              <a:rPr lang="de-DE" dirty="0"/>
              <a:t>: Web Data Integration</a:t>
            </a:r>
            <a:endParaRPr lang="en-GB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41820" y="6356351"/>
            <a:ext cx="4735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1AFAB09-FB94-4AEB-BCF6-E4C454DECED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5026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1" y="6356351"/>
            <a:ext cx="963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17.10.2019</a:t>
            </a:r>
            <a:endParaRPr lang="en-GB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92036" y="6356351"/>
            <a:ext cx="64497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Universität Mannheim - Bizer/Peeters/</a:t>
            </a:r>
            <a:r>
              <a:rPr lang="en-DE" dirty="0"/>
              <a:t>Steiner</a:t>
            </a:r>
            <a:r>
              <a:rPr lang="de-DE" dirty="0"/>
              <a:t>: Web Data Integration</a:t>
            </a:r>
            <a:endParaRPr lang="en-GB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41820" y="6356351"/>
            <a:ext cx="4735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1AFAB09-FB94-4AEB-BCF6-E4C454DECED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1930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 userDrawn="1"/>
        </p:nvSpPr>
        <p:spPr bwMode="auto">
          <a:xfrm>
            <a:off x="0" y="6308726"/>
            <a:ext cx="9144000" cy="549275"/>
          </a:xfrm>
          <a:prstGeom prst="rect">
            <a:avLst/>
          </a:prstGeom>
          <a:solidFill>
            <a:srgbClr val="003B5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endParaRPr lang="de-DE" altLang="de-DE" sz="24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1" y="6356351"/>
            <a:ext cx="9633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17.10.20</a:t>
            </a:r>
            <a:r>
              <a:rPr lang="en-DE" dirty="0"/>
              <a:t>25</a:t>
            </a:r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92036" y="6356351"/>
            <a:ext cx="64497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Universität Mannheim - Bizer/Peeters/</a:t>
            </a:r>
            <a:r>
              <a:rPr lang="en-DE" dirty="0"/>
              <a:t>Steiner</a:t>
            </a:r>
            <a:r>
              <a:rPr lang="de-DE" dirty="0"/>
              <a:t>: Web Data Integration</a:t>
            </a:r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41820" y="6356351"/>
            <a:ext cx="4735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1AFAB09-FB94-4AEB-BCF6-E4C454DECED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5454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wbsg-uni-mannheim/PyDI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github.com/wbsg-uni-mannheim/PyDI/blob/main/docs/tutorial/PyDI_Tutorial.ipynb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Exercise:</a:t>
            </a:r>
            <a:br>
              <a:rPr lang="en-GB" dirty="0"/>
            </a:br>
            <a:r>
              <a:rPr lang="en-GB" dirty="0"/>
              <a:t>Identity Resolution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Web Data Integration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Universität Mannheim - Bizer/Peeters/</a:t>
            </a:r>
            <a:r>
              <a:rPr lang="en-DE" dirty="0"/>
              <a:t>Steiner</a:t>
            </a:r>
            <a:r>
              <a:rPr lang="en-GB" dirty="0"/>
              <a:t>: Web Data Integration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1AFAB09-FB94-4AEB-BCF6-E4C454DECEDF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3695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de-DE" dirty="0"/>
              <a:t>Identity Resolution in the Final Project Report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9575" y="1164771"/>
            <a:ext cx="8342539" cy="5115741"/>
          </a:xfrm>
        </p:spPr>
        <p:txBody>
          <a:bodyPr/>
          <a:lstStyle/>
          <a:p>
            <a:r>
              <a:rPr lang="en-GB" dirty="0"/>
              <a:t>Results of Phase 2 will be part of your final report</a:t>
            </a:r>
          </a:p>
          <a:p>
            <a:r>
              <a:rPr lang="en-GB" dirty="0"/>
              <a:t>Make sure you know/make notes on</a:t>
            </a:r>
          </a:p>
          <a:p>
            <a:pPr marL="813666" lvl="1" indent="-391866">
              <a:buFont typeface="+mj-lt"/>
              <a:buAutoNum type="arabicPeriod"/>
            </a:pPr>
            <a:r>
              <a:rPr lang="en-GB" dirty="0"/>
              <a:t>Content and size of your </a:t>
            </a:r>
            <a:r>
              <a:rPr lang="en-GB" dirty="0" err="1"/>
              <a:t>labeled</a:t>
            </a:r>
            <a:r>
              <a:rPr lang="en-GB" dirty="0"/>
              <a:t> sets</a:t>
            </a:r>
          </a:p>
          <a:p>
            <a:pPr marL="1216418" lvl="2" indent="-391866"/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classes</a:t>
            </a:r>
            <a:r>
              <a:rPr lang="de-DE" dirty="0"/>
              <a:t>/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sets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included</a:t>
            </a:r>
            <a:r>
              <a:rPr lang="de-DE" dirty="0"/>
              <a:t>?</a:t>
            </a:r>
          </a:p>
          <a:p>
            <a:pPr marL="1216418" lvl="2" indent="-391866"/>
            <a:r>
              <a:rPr lang="de-DE" dirty="0" err="1"/>
              <a:t>What</a:t>
            </a:r>
            <a:r>
              <a:rPr lang="de-DE" dirty="0"/>
              <a:t> „</a:t>
            </a:r>
            <a:r>
              <a:rPr lang="de-DE" dirty="0" err="1"/>
              <a:t>corner</a:t>
            </a:r>
            <a:r>
              <a:rPr lang="de-DE" dirty="0"/>
              <a:t> </a:t>
            </a:r>
            <a:r>
              <a:rPr lang="de-DE" dirty="0" err="1"/>
              <a:t>cases</a:t>
            </a:r>
            <a:r>
              <a:rPr lang="de-DE" dirty="0"/>
              <a:t>“ </a:t>
            </a:r>
            <a:r>
              <a:rPr lang="de-DE" dirty="0" err="1"/>
              <a:t>did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include</a:t>
            </a:r>
            <a:r>
              <a:rPr lang="de-DE" dirty="0"/>
              <a:t>?</a:t>
            </a:r>
            <a:endParaRPr lang="en-GB" dirty="0"/>
          </a:p>
          <a:p>
            <a:pPr marL="813666" lvl="1" indent="-391866">
              <a:buFont typeface="+mj-lt"/>
              <a:buAutoNum type="arabicPeriod"/>
            </a:pPr>
            <a:r>
              <a:rPr lang="en-GB" dirty="0"/>
              <a:t>Which matching rules and matchers did you try?</a:t>
            </a:r>
          </a:p>
          <a:p>
            <a:pPr lvl="2"/>
            <a:r>
              <a:rPr lang="en-GB" dirty="0"/>
              <a:t>What happens with P/R/F1?</a:t>
            </a:r>
          </a:p>
          <a:p>
            <a:pPr lvl="2"/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attribute</a:t>
            </a:r>
            <a:r>
              <a:rPr lang="de-DE" dirty="0"/>
              <a:t> </a:t>
            </a:r>
            <a:r>
              <a:rPr lang="de-DE" dirty="0" err="1"/>
              <a:t>comparators</a:t>
            </a:r>
            <a:r>
              <a:rPr lang="de-DE" dirty="0"/>
              <a:t> / </a:t>
            </a:r>
            <a:r>
              <a:rPr lang="de-DE" dirty="0" err="1"/>
              <a:t>similarity</a:t>
            </a:r>
            <a:r>
              <a:rPr lang="de-DE" dirty="0"/>
              <a:t> </a:t>
            </a:r>
            <a:r>
              <a:rPr lang="de-DE" dirty="0" err="1"/>
              <a:t>measures</a:t>
            </a:r>
            <a:r>
              <a:rPr lang="de-DE" dirty="0"/>
              <a:t> </a:t>
            </a:r>
            <a:r>
              <a:rPr lang="de-DE" dirty="0" err="1"/>
              <a:t>did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?</a:t>
            </a:r>
            <a:endParaRPr lang="en-GB" dirty="0"/>
          </a:p>
          <a:p>
            <a:pPr marL="813666" lvl="1" indent="-391866">
              <a:buFont typeface="+mj-lt"/>
              <a:buAutoNum type="arabicPeriod"/>
            </a:pPr>
            <a:r>
              <a:rPr lang="en-GB" dirty="0"/>
              <a:t>What blockers have you tried?</a:t>
            </a:r>
          </a:p>
          <a:p>
            <a:pPr lvl="2"/>
            <a:r>
              <a:rPr lang="en-GB" dirty="0"/>
              <a:t>What happened with runtime and number of matches?</a:t>
            </a:r>
          </a:p>
          <a:p>
            <a:pPr lvl="2"/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blockers</a:t>
            </a:r>
            <a:r>
              <a:rPr lang="de-DE" dirty="0"/>
              <a:t> / </a:t>
            </a:r>
            <a:r>
              <a:rPr lang="de-DE" dirty="0" err="1"/>
              <a:t>blocking</a:t>
            </a:r>
            <a:r>
              <a:rPr lang="de-DE" dirty="0"/>
              <a:t> </a:t>
            </a:r>
            <a:r>
              <a:rPr lang="de-DE" dirty="0" err="1"/>
              <a:t>functions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?</a:t>
            </a:r>
            <a:endParaRPr lang="en-GB" dirty="0"/>
          </a:p>
          <a:p>
            <a:pPr lvl="2"/>
            <a:r>
              <a:rPr lang="en-GB" dirty="0"/>
              <a:t>How do P/R/F1 change, and why?</a:t>
            </a:r>
          </a:p>
          <a:p>
            <a:r>
              <a:rPr lang="en-GB" dirty="0"/>
              <a:t>Note also that Phase 2 output is Exercise 3 (Data Fusion) input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1AFAB09-FB94-4AEB-BCF6-E4C454DECEDF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6BB145CC-DFB3-4E1F-99B0-1C8B124431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92036" y="6356351"/>
            <a:ext cx="6449784" cy="365125"/>
          </a:xfrm>
        </p:spPr>
        <p:txBody>
          <a:bodyPr/>
          <a:lstStyle/>
          <a:p>
            <a:r>
              <a:rPr lang="en-GB" dirty="0"/>
              <a:t>Universität Mannheim - Bizer/Peeters/</a:t>
            </a:r>
            <a:r>
              <a:rPr lang="en-DE" dirty="0"/>
              <a:t>Steiner</a:t>
            </a:r>
            <a:r>
              <a:rPr lang="en-GB" dirty="0"/>
              <a:t>: Web Data Integration</a:t>
            </a:r>
          </a:p>
        </p:txBody>
      </p:sp>
    </p:spTree>
    <p:extLst>
      <p:ext uri="{BB962C8B-B14F-4D97-AF65-F5344CB8AC3E}">
        <p14:creationId xmlns:p14="http://schemas.microsoft.com/office/powerpoint/2010/main" val="302159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116445"/>
            <a:ext cx="7886700" cy="416377"/>
          </a:xfrm>
        </p:spPr>
        <p:txBody>
          <a:bodyPr>
            <a:normAutofit fontScale="90000"/>
          </a:bodyPr>
          <a:lstStyle/>
          <a:p>
            <a:r>
              <a:rPr lang="de-DE" dirty="0"/>
              <a:t>Final Report: </a:t>
            </a:r>
            <a:r>
              <a:rPr lang="de-DE" dirty="0" err="1"/>
              <a:t>Tables</a:t>
            </a:r>
            <a:r>
              <a:rPr lang="de-DE" dirty="0"/>
              <a:t> </a:t>
            </a:r>
            <a:r>
              <a:rPr lang="de-DE" dirty="0" err="1"/>
              <a:t>describing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Experiments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6976" y="999156"/>
            <a:ext cx="8164370" cy="49398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dirty="0"/>
              <a:t>1. </a:t>
            </a:r>
            <a:r>
              <a:rPr lang="de-DE" sz="2000" dirty="0" err="1"/>
              <a:t>Please</a:t>
            </a:r>
            <a:r>
              <a:rPr lang="de-DE" sz="2000" dirty="0"/>
              <a:t> </a:t>
            </a:r>
            <a:r>
              <a:rPr lang="de-DE" sz="2000" dirty="0" err="1"/>
              <a:t>add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following</a:t>
            </a:r>
            <a:r>
              <a:rPr lang="de-DE" sz="2000" dirty="0"/>
              <a:t> </a:t>
            </a:r>
            <a:r>
              <a:rPr lang="de-DE" sz="2000" dirty="0" err="1"/>
              <a:t>table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your</a:t>
            </a:r>
            <a:r>
              <a:rPr lang="de-DE" sz="2000" dirty="0"/>
              <a:t> final </a:t>
            </a:r>
            <a:r>
              <a:rPr lang="de-DE" sz="2000" dirty="0" err="1"/>
              <a:t>report</a:t>
            </a:r>
            <a:r>
              <a:rPr lang="de-DE" sz="2000" dirty="0"/>
              <a:t> </a:t>
            </a:r>
            <a:r>
              <a:rPr lang="de-DE" sz="2000" dirty="0" err="1"/>
              <a:t>and</a:t>
            </a:r>
            <a:r>
              <a:rPr lang="de-DE" sz="2000" dirty="0"/>
              <a:t> </a:t>
            </a:r>
            <a:r>
              <a:rPr lang="de-DE" sz="2000" dirty="0" err="1"/>
              <a:t>presentation</a:t>
            </a:r>
            <a:r>
              <a:rPr lang="de-DE" sz="2000" dirty="0"/>
              <a:t> </a:t>
            </a:r>
            <a:r>
              <a:rPr lang="de-DE" sz="2000" dirty="0" err="1"/>
              <a:t>slides</a:t>
            </a:r>
            <a:r>
              <a:rPr lang="de-DE" sz="2000" dirty="0"/>
              <a:t>:</a:t>
            </a:r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/>
          </a:p>
          <a:p>
            <a:pPr marL="0" indent="0">
              <a:spcBef>
                <a:spcPts val="1800"/>
              </a:spcBef>
              <a:buNone/>
            </a:pPr>
            <a:r>
              <a:rPr lang="de-DE" sz="2000" dirty="0"/>
              <a:t>2. </a:t>
            </a:r>
            <a:r>
              <a:rPr lang="de-DE" sz="2000" dirty="0" err="1"/>
              <a:t>Please</a:t>
            </a:r>
            <a:r>
              <a:rPr lang="de-DE" sz="2000" dirty="0"/>
              <a:t> also </a:t>
            </a:r>
            <a:r>
              <a:rPr lang="de-DE" sz="2000" dirty="0" err="1"/>
              <a:t>report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group</a:t>
            </a:r>
            <a:r>
              <a:rPr lang="de-DE" sz="2000" dirty="0"/>
              <a:t> </a:t>
            </a:r>
            <a:r>
              <a:rPr lang="de-DE" sz="2000" dirty="0" err="1"/>
              <a:t>size</a:t>
            </a:r>
            <a:r>
              <a:rPr lang="de-DE" sz="2000" dirty="0"/>
              <a:t> </a:t>
            </a:r>
            <a:r>
              <a:rPr lang="de-DE" sz="2000" dirty="0" err="1"/>
              <a:t>distribution</a:t>
            </a:r>
            <a:r>
              <a:rPr lang="de-DE" sz="2000" dirty="0"/>
              <a:t>:</a:t>
            </a:r>
            <a:br>
              <a:rPr lang="de-DE" sz="2000" dirty="0"/>
            </a:br>
            <a:endParaRPr lang="en-GB" sz="20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41821" y="6356350"/>
            <a:ext cx="473529" cy="365125"/>
          </a:xfrm>
        </p:spPr>
        <p:txBody>
          <a:bodyPr/>
          <a:lstStyle/>
          <a:p>
            <a:fld id="{11AFAB09-FB94-4AEB-BCF6-E4C454DECEDF}" type="slidenum">
              <a:rPr lang="en-GB" smtClean="0"/>
              <a:pPr/>
              <a:t>11</a:t>
            </a:fld>
            <a:endParaRPr lang="en-GB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8370414"/>
              </p:ext>
            </p:extLst>
          </p:nvPr>
        </p:nvGraphicFramePr>
        <p:xfrm>
          <a:off x="628648" y="1472168"/>
          <a:ext cx="7951934" cy="18456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752">
                  <a:extLst>
                    <a:ext uri="{9D8B030D-6E8A-4147-A177-3AD203B41FA5}">
                      <a16:colId xmlns:a16="http://schemas.microsoft.com/office/drawing/2014/main" val="1156405850"/>
                    </a:ext>
                  </a:extLst>
                </a:gridCol>
                <a:gridCol w="2484582">
                  <a:extLst>
                    <a:ext uri="{9D8B030D-6E8A-4147-A177-3AD203B41FA5}">
                      <a16:colId xmlns:a16="http://schemas.microsoft.com/office/drawing/2014/main" val="58929714"/>
                    </a:ext>
                  </a:extLst>
                </a:gridCol>
                <a:gridCol w="1514763">
                  <a:extLst>
                    <a:ext uri="{9D8B030D-6E8A-4147-A177-3AD203B41FA5}">
                      <a16:colId xmlns:a16="http://schemas.microsoft.com/office/drawing/2014/main" val="460795809"/>
                    </a:ext>
                  </a:extLst>
                </a:gridCol>
                <a:gridCol w="646546">
                  <a:extLst>
                    <a:ext uri="{9D8B030D-6E8A-4147-A177-3AD203B41FA5}">
                      <a16:colId xmlns:a16="http://schemas.microsoft.com/office/drawing/2014/main" val="777315319"/>
                    </a:ext>
                  </a:extLst>
                </a:gridCol>
                <a:gridCol w="720436">
                  <a:extLst>
                    <a:ext uri="{9D8B030D-6E8A-4147-A177-3AD203B41FA5}">
                      <a16:colId xmlns:a16="http://schemas.microsoft.com/office/drawing/2014/main" val="190663906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59628936"/>
                    </a:ext>
                  </a:extLst>
                </a:gridCol>
                <a:gridCol w="849746">
                  <a:extLst>
                    <a:ext uri="{9D8B030D-6E8A-4147-A177-3AD203B41FA5}">
                      <a16:colId xmlns:a16="http://schemas.microsoft.com/office/drawing/2014/main" val="2868012347"/>
                    </a:ext>
                  </a:extLst>
                </a:gridCol>
                <a:gridCol w="840509">
                  <a:extLst>
                    <a:ext uri="{9D8B030D-6E8A-4147-A177-3AD203B41FA5}">
                      <a16:colId xmlns:a16="http://schemas.microsoft.com/office/drawing/2014/main" val="23276956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#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Matcher</a:t>
                      </a:r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Blocker</a:t>
                      </a:r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P</a:t>
                      </a:r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R</a:t>
                      </a:r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F1</a:t>
                      </a:r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#</a:t>
                      </a:r>
                      <a:r>
                        <a:rPr lang="de-DE" baseline="0" dirty="0"/>
                        <a:t> Corr</a:t>
                      </a:r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Time</a:t>
                      </a:r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2899253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700" dirty="0"/>
                        <a:t>1</a:t>
                      </a:r>
                      <a:endParaRPr lang="en-GB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700" dirty="0"/>
                        <a:t>Rule1:Title&amp;Year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700" dirty="0" err="1"/>
                        <a:t>No</a:t>
                      </a:r>
                      <a:r>
                        <a:rPr lang="de-DE" sz="1700" dirty="0"/>
                        <a:t> </a:t>
                      </a:r>
                      <a:r>
                        <a:rPr lang="de-DE" sz="1700" dirty="0" err="1"/>
                        <a:t>Blocking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700" dirty="0"/>
                        <a:t>0.71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700" dirty="0"/>
                        <a:t>0.95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700" dirty="0"/>
                        <a:t>0.82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700" dirty="0"/>
                        <a:t>10.230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700" dirty="0"/>
                        <a:t>90</a:t>
                      </a:r>
                      <a:r>
                        <a:rPr lang="de-DE" sz="1700" baseline="0" dirty="0"/>
                        <a:t> min</a:t>
                      </a:r>
                      <a:endParaRPr lang="en-GB" sz="17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8342371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700" dirty="0"/>
                        <a:t>2</a:t>
                      </a:r>
                      <a:endParaRPr lang="en-GB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700" dirty="0"/>
                        <a:t>Rule1:Title&amp;Year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700" dirty="0" err="1"/>
                        <a:t>StandardYear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700" dirty="0"/>
                        <a:t>0.71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700" dirty="0"/>
                        <a:t>0.73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700" dirty="0"/>
                        <a:t>0.72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700" dirty="0"/>
                        <a:t>9.609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700" dirty="0"/>
                        <a:t>18 sec</a:t>
                      </a:r>
                      <a:endParaRPr lang="en-GB" sz="17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48013501"/>
                  </a:ext>
                </a:extLst>
              </a:tr>
              <a:tr h="362305">
                <a:tc>
                  <a:txBody>
                    <a:bodyPr/>
                    <a:lstStyle/>
                    <a:p>
                      <a:r>
                        <a:rPr lang="de-DE" sz="1700" dirty="0"/>
                        <a:t>3</a:t>
                      </a:r>
                      <a:endParaRPr lang="en-GB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de-DE" sz="1700" dirty="0"/>
                        <a:t>Rule1:Title&amp;Year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700" dirty="0" err="1"/>
                        <a:t>SNBYear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700" dirty="0"/>
                        <a:t>0.71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700" dirty="0"/>
                        <a:t>0.89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700" dirty="0"/>
                        <a:t>0.79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700" dirty="0"/>
                        <a:t>10.215</a:t>
                      </a:r>
                      <a:endParaRPr lang="en-GB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700" dirty="0"/>
                        <a:t>50 sec</a:t>
                      </a:r>
                      <a:endParaRPr lang="en-GB" sz="17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622725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700" dirty="0"/>
                        <a:t>4</a:t>
                      </a:r>
                      <a:endParaRPr lang="en-GB" sz="17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700" dirty="0"/>
                        <a:t>Rule2:Title&amp;Actors</a:t>
                      </a:r>
                      <a:endParaRPr lang="en-GB" sz="17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700" dirty="0" err="1"/>
                        <a:t>SNBYear</a:t>
                      </a:r>
                      <a:endParaRPr lang="en-GB" sz="17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700" dirty="0"/>
                        <a:t>0.81</a:t>
                      </a:r>
                      <a:endParaRPr lang="en-GB" sz="17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700" dirty="0"/>
                        <a:t>0.89</a:t>
                      </a:r>
                      <a:endParaRPr lang="en-GB" sz="17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700" dirty="0"/>
                        <a:t>0.83</a:t>
                      </a:r>
                      <a:endParaRPr lang="en-GB" sz="17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700" dirty="0"/>
                        <a:t>9.919</a:t>
                      </a:r>
                      <a:endParaRPr lang="en-GB" sz="17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1700" dirty="0"/>
                        <a:t>19</a:t>
                      </a:r>
                      <a:r>
                        <a:rPr lang="de-DE" sz="1700" baseline="0" dirty="0"/>
                        <a:t> sec</a:t>
                      </a:r>
                      <a:endParaRPr lang="en-GB" sz="17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4191268"/>
                  </a:ext>
                </a:extLst>
              </a:tr>
            </a:tbl>
          </a:graphicData>
        </a:graphic>
      </p:graphicFrame>
      <p:pic>
        <p:nvPicPr>
          <p:cNvPr id="11" name="Grafi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571" y="4057800"/>
            <a:ext cx="3219450" cy="167640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0AA05FD9-2526-4F3A-AD0D-D71766A02F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92036" y="6356351"/>
            <a:ext cx="6449784" cy="365125"/>
          </a:xfrm>
        </p:spPr>
        <p:txBody>
          <a:bodyPr/>
          <a:lstStyle/>
          <a:p>
            <a:r>
              <a:rPr lang="en-GB" dirty="0"/>
              <a:t>Universität Mannheim - Bizer/Peeters/</a:t>
            </a:r>
            <a:r>
              <a:rPr lang="en-DE" dirty="0"/>
              <a:t>Steiner</a:t>
            </a:r>
            <a:r>
              <a:rPr lang="en-GB" dirty="0"/>
              <a:t>: Web Data Integration</a:t>
            </a:r>
          </a:p>
        </p:txBody>
      </p:sp>
    </p:spTree>
    <p:extLst>
      <p:ext uri="{BB962C8B-B14F-4D97-AF65-F5344CB8AC3E}">
        <p14:creationId xmlns:p14="http://schemas.microsoft.com/office/powerpoint/2010/main" val="3434561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de-DE" dirty="0"/>
              <a:t>...and now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6388" y="1208314"/>
            <a:ext cx="4549745" cy="5080907"/>
          </a:xfrm>
        </p:spPr>
        <p:txBody>
          <a:bodyPr/>
          <a:lstStyle/>
          <a:p>
            <a:pPr marL="391866" indent="-391866">
              <a:buFont typeface="+mj-lt"/>
              <a:buAutoNum type="arabicPeriod"/>
            </a:pPr>
            <a:r>
              <a:rPr lang="en-GB" dirty="0"/>
              <a:t>Prepare your </a:t>
            </a:r>
            <a:r>
              <a:rPr lang="en-GB" dirty="0" err="1"/>
              <a:t>labeled</a:t>
            </a:r>
            <a:r>
              <a:rPr lang="en-GB" dirty="0"/>
              <a:t> sets</a:t>
            </a:r>
          </a:p>
          <a:p>
            <a:pPr marL="391866" indent="-391866">
              <a:buFont typeface="+mj-lt"/>
              <a:buAutoNum type="arabicPeriod"/>
            </a:pPr>
            <a:r>
              <a:rPr lang="en-GB" dirty="0"/>
              <a:t>Use </a:t>
            </a:r>
            <a:r>
              <a:rPr lang="en-DE" dirty="0" err="1"/>
              <a:t>PyDI</a:t>
            </a:r>
            <a:r>
              <a:rPr lang="en-GB" dirty="0"/>
              <a:t> and</a:t>
            </a:r>
          </a:p>
          <a:p>
            <a:pPr lvl="1"/>
            <a:r>
              <a:rPr lang="en-DE" dirty="0"/>
              <a:t>Load your datasets</a:t>
            </a:r>
            <a:endParaRPr lang="en-GB" dirty="0"/>
          </a:p>
          <a:p>
            <a:pPr lvl="1"/>
            <a:r>
              <a:rPr lang="en-GB" dirty="0"/>
              <a:t>Define blockers</a:t>
            </a:r>
          </a:p>
          <a:p>
            <a:pPr lvl="1"/>
            <a:r>
              <a:rPr lang="en-GB" dirty="0"/>
              <a:t>Define your matching rules and matchers</a:t>
            </a:r>
          </a:p>
          <a:p>
            <a:pPr lvl="1"/>
            <a:r>
              <a:rPr lang="en-GB" dirty="0"/>
              <a:t>Run the evaluation</a:t>
            </a:r>
          </a:p>
          <a:p>
            <a:pPr lvl="1"/>
            <a:r>
              <a:rPr lang="en-GB" dirty="0"/>
              <a:t>Learn matching rules (</a:t>
            </a:r>
            <a:r>
              <a:rPr lang="en-GB" dirty="0" err="1"/>
              <a:t>MLBasedMatcher</a:t>
            </a:r>
            <a:r>
              <a:rPr lang="en-GB"/>
              <a:t>)</a:t>
            </a:r>
            <a:endParaRPr lang="en-DE" dirty="0"/>
          </a:p>
          <a:p>
            <a:pPr lvl="1"/>
            <a:r>
              <a:rPr lang="en-DE" dirty="0"/>
              <a:t>(extra) Use LLM-based matching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3839" y="1295703"/>
            <a:ext cx="3635375" cy="4615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1AFAB09-FB94-4AEB-BCF6-E4C454DECEDF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25D9FB46-7B49-4A07-9AC8-B17AA07F1A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92036" y="6356351"/>
            <a:ext cx="6449784" cy="365125"/>
          </a:xfrm>
        </p:spPr>
        <p:txBody>
          <a:bodyPr/>
          <a:lstStyle/>
          <a:p>
            <a:r>
              <a:rPr lang="en-GB" dirty="0"/>
              <a:t>Universität Mannheim - Bizer/Peeters/</a:t>
            </a:r>
            <a:r>
              <a:rPr lang="en-DE" dirty="0"/>
              <a:t>Steiner</a:t>
            </a:r>
            <a:r>
              <a:rPr lang="en-GB" dirty="0"/>
              <a:t>: Web Data Integration</a:t>
            </a:r>
          </a:p>
        </p:txBody>
      </p:sp>
    </p:spTree>
    <p:extLst>
      <p:ext uri="{BB962C8B-B14F-4D97-AF65-F5344CB8AC3E}">
        <p14:creationId xmlns:p14="http://schemas.microsoft.com/office/powerpoint/2010/main" val="1176304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</a:t>
            </a:r>
            <a:r>
              <a:rPr lang="en-DE" dirty="0" err="1"/>
              <a:t>PyDI</a:t>
            </a:r>
            <a:r>
              <a:rPr lang="en-GB" dirty="0"/>
              <a:t> Framework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136073"/>
            <a:ext cx="7886700" cy="5011633"/>
          </a:xfrm>
        </p:spPr>
        <p:txBody>
          <a:bodyPr/>
          <a:lstStyle/>
          <a:p>
            <a:r>
              <a:rPr lang="en-GB" dirty="0"/>
              <a:t>The </a:t>
            </a:r>
            <a:r>
              <a:rPr lang="en-DE" b="1" dirty="0"/>
              <a:t>Python Data Integration Framework</a:t>
            </a:r>
            <a:r>
              <a:rPr lang="en-DE" dirty="0"/>
              <a:t> </a:t>
            </a:r>
            <a:r>
              <a:rPr lang="en-GB" dirty="0"/>
              <a:t>(</a:t>
            </a:r>
            <a:r>
              <a:rPr lang="en-DE" dirty="0" err="1"/>
              <a:t>PyDI</a:t>
            </a:r>
            <a:r>
              <a:rPr lang="en-GB" dirty="0"/>
              <a:t>) provides methods for end-to-end data integration</a:t>
            </a:r>
          </a:p>
          <a:p>
            <a:r>
              <a:rPr lang="en-GB" dirty="0"/>
              <a:t>Implements methods for</a:t>
            </a:r>
          </a:p>
          <a:p>
            <a:pPr lvl="1"/>
            <a:r>
              <a:rPr lang="en-GB" dirty="0"/>
              <a:t>Data Pre-Processing</a:t>
            </a:r>
          </a:p>
          <a:p>
            <a:pPr lvl="1"/>
            <a:r>
              <a:rPr lang="en-GB" dirty="0"/>
              <a:t>Schema Matching</a:t>
            </a:r>
          </a:p>
          <a:p>
            <a:pPr lvl="1"/>
            <a:r>
              <a:rPr lang="en-GB" dirty="0"/>
              <a:t>Identity Resolution</a:t>
            </a:r>
          </a:p>
          <a:p>
            <a:pPr lvl="1"/>
            <a:r>
              <a:rPr lang="en-GB" dirty="0"/>
              <a:t>Data Fusion</a:t>
            </a:r>
          </a:p>
          <a:p>
            <a:pPr lvl="1"/>
            <a:r>
              <a:rPr lang="en-GB" dirty="0"/>
              <a:t>Evaluation</a:t>
            </a:r>
          </a:p>
          <a:p>
            <a:endParaRPr lang="en-GB" dirty="0"/>
          </a:p>
          <a:p>
            <a:r>
              <a:rPr lang="en-GB" dirty="0"/>
              <a:t>Open Source under Apache 2.0 License</a:t>
            </a:r>
          </a:p>
          <a:p>
            <a:r>
              <a:rPr lang="en-GB" dirty="0">
                <a:hlinkClick r:id="rId2"/>
              </a:rPr>
              <a:t>https://github.com/wbsg-uni-mannheim/PyDI</a:t>
            </a:r>
            <a:endParaRPr lang="en-DE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1AFAB09-FB94-4AEB-BCF6-E4C454DECEDF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F306246D-9677-4C86-BE20-34F23F7E3E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92036" y="6356351"/>
            <a:ext cx="6449784" cy="365125"/>
          </a:xfrm>
        </p:spPr>
        <p:txBody>
          <a:bodyPr/>
          <a:lstStyle/>
          <a:p>
            <a:r>
              <a:rPr lang="en-GB" dirty="0"/>
              <a:t>Universität Mannheim - Bizer/Peeters/</a:t>
            </a:r>
            <a:r>
              <a:rPr lang="en-DE" dirty="0"/>
              <a:t>Steiner</a:t>
            </a:r>
            <a:r>
              <a:rPr lang="en-GB" dirty="0"/>
              <a:t>: Web Data Integration</a:t>
            </a:r>
          </a:p>
        </p:txBody>
      </p:sp>
    </p:spTree>
    <p:extLst>
      <p:ext uri="{BB962C8B-B14F-4D97-AF65-F5344CB8AC3E}">
        <p14:creationId xmlns:p14="http://schemas.microsoft.com/office/powerpoint/2010/main" val="3778051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3AA73-E52A-F9B7-3BCD-2B5065BF5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Relevant classes for Identity Resolution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64B64F-0A00-7D81-7F82-8E6ED54FA6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TODO</a:t>
            </a: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02B5FE-4D14-CABC-B24D-3FD50E43AD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Universität Mannheim - Bizer/Peeters/</a:t>
            </a:r>
            <a:r>
              <a:rPr lang="en-DE"/>
              <a:t>Steiner</a:t>
            </a:r>
            <a:r>
              <a:rPr lang="de-DE"/>
              <a:t>: Web Data Integration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327039-BF62-6CC5-5C70-80C527CCFA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1AFAB09-FB94-4AEB-BCF6-E4C454DECEDF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9924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DE" dirty="0" err="1"/>
              <a:t>PyDI</a:t>
            </a:r>
            <a:r>
              <a:rPr lang="en-DE" dirty="0"/>
              <a:t> </a:t>
            </a:r>
            <a:r>
              <a:rPr lang="de-DE" dirty="0"/>
              <a:t>Tutorial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DE" sz="2000" dirty="0">
                <a:solidFill>
                  <a:srgbClr val="FF0000"/>
                </a:solidFill>
                <a:hlinkClick r:id="rId2"/>
              </a:rPr>
              <a:t>https</a:t>
            </a:r>
            <a:r>
              <a:rPr lang="en-GB" sz="2000" dirty="0">
                <a:solidFill>
                  <a:srgbClr val="FF0000"/>
                </a:solidFill>
                <a:hlinkClick r:id="rId2"/>
              </a:rPr>
              <a:t>://github.com/wbsg-uni-mannheim/PyDI/blob/main/docs/tutorial/PyDI_Tutorial</a:t>
            </a:r>
            <a:r>
              <a:rPr lang="en-GB" sz="2000">
                <a:solidFill>
                  <a:srgbClr val="FF0000"/>
                </a:solidFill>
                <a:hlinkClick r:id="rId2"/>
              </a:rPr>
              <a:t>.ipynb</a:t>
            </a:r>
            <a:endParaRPr lang="en-DE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2000" dirty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1AFAB09-FB94-4AEB-BCF6-E4C454DECEDF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205989D5-9FC0-404B-B3A3-0AE44E6593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92036" y="6356351"/>
            <a:ext cx="6449784" cy="365125"/>
          </a:xfrm>
        </p:spPr>
        <p:txBody>
          <a:bodyPr/>
          <a:lstStyle/>
          <a:p>
            <a:r>
              <a:rPr lang="en-GB" dirty="0"/>
              <a:t>Universität Mannheim - Bizer/Peeters/</a:t>
            </a:r>
            <a:r>
              <a:rPr lang="en-DE" dirty="0"/>
              <a:t>Steiner</a:t>
            </a:r>
            <a:r>
              <a:rPr lang="en-GB" dirty="0"/>
              <a:t>: Web Data Integration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7559DF-0F37-EFB3-E336-E04B88884C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7233" y="1544972"/>
            <a:ext cx="5529534" cy="4529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222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1"/>
          <p:cNvSpPr>
            <a:spLocks noGrp="1" noChangeArrowheads="1"/>
          </p:cNvSpPr>
          <p:nvPr>
            <p:ph type="title"/>
          </p:nvPr>
        </p:nvSpPr>
        <p:spPr>
          <a:xfrm>
            <a:off x="604982" y="40164"/>
            <a:ext cx="8229600" cy="574524"/>
          </a:xfrm>
        </p:spPr>
        <p:txBody>
          <a:bodyPr/>
          <a:lstStyle/>
          <a:p>
            <a:pPr>
              <a:tabLst>
                <a:tab pos="0" algn="l"/>
                <a:tab pos="895604" algn="l"/>
                <a:tab pos="1791210" algn="l"/>
                <a:tab pos="2686813" algn="l"/>
                <a:tab pos="3582417" algn="l"/>
                <a:tab pos="4478023" algn="l"/>
                <a:tab pos="5373627" algn="l"/>
                <a:tab pos="6269231" algn="l"/>
                <a:tab pos="7164836" algn="l"/>
                <a:tab pos="8060440" algn="l"/>
                <a:tab pos="8956044" algn="l"/>
                <a:tab pos="9851650" algn="l"/>
              </a:tabLst>
            </a:pPr>
            <a:r>
              <a:rPr lang="de-DE" altLang="de-DE" dirty="0"/>
              <a:t>Project Phase 2</a:t>
            </a:r>
            <a:endParaRPr lang="en-US" altLang="de-DE" dirty="0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70925" y="1278287"/>
            <a:ext cx="6056508" cy="4615845"/>
          </a:xfrm>
        </p:spPr>
        <p:txBody>
          <a:bodyPr/>
          <a:lstStyle/>
          <a:p>
            <a:pPr marL="0" indent="0">
              <a:buNone/>
              <a:tabLst>
                <a:tab pos="892496" algn="l"/>
                <a:tab pos="1788099" algn="l"/>
                <a:tab pos="2683704" algn="l"/>
                <a:tab pos="3579308" algn="l"/>
                <a:tab pos="4474912" algn="l"/>
                <a:tab pos="5370517" algn="l"/>
                <a:tab pos="6266121" algn="l"/>
                <a:tab pos="7161725" algn="l"/>
                <a:tab pos="8057330" algn="l"/>
                <a:tab pos="8952935" algn="l"/>
                <a:tab pos="9848538" algn="l"/>
              </a:tabLst>
            </a:pPr>
            <a:r>
              <a:rPr lang="en-US" altLang="de-DE" dirty="0">
                <a:solidFill>
                  <a:srgbClr val="FF0000"/>
                </a:solidFill>
              </a:rPr>
              <a:t>     Project Phase 2: Identity Resolution</a:t>
            </a:r>
          </a:p>
          <a:p>
            <a:pPr marL="368735" lvl="1" indent="0">
              <a:buNone/>
              <a:tabLst>
                <a:tab pos="892496" algn="l"/>
                <a:tab pos="1788099" algn="l"/>
                <a:tab pos="2683704" algn="l"/>
                <a:tab pos="3579308" algn="l"/>
                <a:tab pos="4474912" algn="l"/>
                <a:tab pos="5370517" algn="l"/>
                <a:tab pos="6266121" algn="l"/>
                <a:tab pos="7161725" algn="l"/>
                <a:tab pos="8057330" algn="l"/>
                <a:tab pos="8952935" algn="l"/>
                <a:tab pos="9848538" algn="l"/>
              </a:tabLst>
            </a:pPr>
            <a:r>
              <a:rPr lang="en-US" altLang="de-DE" dirty="0"/>
              <a:t>Duration: October </a:t>
            </a:r>
            <a:r>
              <a:rPr lang="en-DE" altLang="de-DE" dirty="0"/>
              <a:t>23</a:t>
            </a:r>
            <a:r>
              <a:rPr lang="en-DE" altLang="de-DE" baseline="30000" dirty="0"/>
              <a:t>rd</a:t>
            </a:r>
            <a:r>
              <a:rPr lang="en-US" altLang="de-DE" dirty="0"/>
              <a:t> – November 13</a:t>
            </a:r>
            <a:r>
              <a:rPr lang="en-US" altLang="de-DE" baseline="30000" dirty="0"/>
              <a:t>th</a:t>
            </a:r>
            <a:endParaRPr lang="en-US" altLang="de-DE" dirty="0"/>
          </a:p>
          <a:p>
            <a:pPr marL="368735" lvl="1" indent="0">
              <a:spcBef>
                <a:spcPts val="1029"/>
              </a:spcBef>
              <a:buNone/>
              <a:tabLst>
                <a:tab pos="892496" algn="l"/>
                <a:tab pos="1788099" algn="l"/>
                <a:tab pos="2683704" algn="l"/>
                <a:tab pos="3579308" algn="l"/>
                <a:tab pos="4474912" algn="l"/>
                <a:tab pos="5370517" algn="l"/>
                <a:tab pos="6266121" algn="l"/>
                <a:tab pos="7161725" algn="l"/>
                <a:tab pos="8057330" algn="l"/>
                <a:tab pos="8952935" algn="l"/>
                <a:tab pos="9848538" algn="l"/>
              </a:tabLst>
            </a:pPr>
            <a:r>
              <a:rPr lang="en-US" altLang="de-DE" dirty="0">
                <a:solidFill>
                  <a:srgbClr val="FF0000"/>
                </a:solidFill>
              </a:rPr>
              <a:t>Tasks: </a:t>
            </a:r>
            <a:r>
              <a:rPr lang="en-US" altLang="de-DE" dirty="0"/>
              <a:t>Use </a:t>
            </a:r>
            <a:r>
              <a:rPr lang="en-DE" altLang="de-DE" dirty="0" err="1"/>
              <a:t>PyDI</a:t>
            </a:r>
            <a:r>
              <a:rPr lang="en-US" altLang="de-DE" dirty="0"/>
              <a:t> to</a:t>
            </a:r>
          </a:p>
          <a:p>
            <a:pPr marL="839669" lvl="1" indent="-391866">
              <a:buFont typeface="+mj-lt"/>
              <a:buAutoNum type="arabicPeriod"/>
              <a:tabLst>
                <a:tab pos="892496" algn="l"/>
                <a:tab pos="1788099" algn="l"/>
                <a:tab pos="2683704" algn="l"/>
                <a:tab pos="3579308" algn="l"/>
                <a:tab pos="4474912" algn="l"/>
                <a:tab pos="5370517" algn="l"/>
                <a:tab pos="6266121" algn="l"/>
                <a:tab pos="7161725" algn="l"/>
                <a:tab pos="8057330" algn="l"/>
                <a:tab pos="8952935" algn="l"/>
                <a:tab pos="9848538" algn="l"/>
              </a:tabLst>
            </a:pPr>
            <a:r>
              <a:rPr lang="en-US" altLang="de-DE" dirty="0"/>
              <a:t>Identify records in different data sets</a:t>
            </a:r>
            <a:br>
              <a:rPr lang="en-US" altLang="de-DE" dirty="0"/>
            </a:br>
            <a:r>
              <a:rPr lang="en-US" altLang="de-DE" dirty="0"/>
              <a:t>that describe the same real-world entity</a:t>
            </a:r>
          </a:p>
          <a:p>
            <a:pPr marL="839669" lvl="1" indent="-391866">
              <a:buFont typeface="+mj-lt"/>
              <a:buAutoNum type="arabicPeriod"/>
              <a:tabLst>
                <a:tab pos="892496" algn="l"/>
                <a:tab pos="1788099" algn="l"/>
                <a:tab pos="2683704" algn="l"/>
                <a:tab pos="3579308" algn="l"/>
                <a:tab pos="4474912" algn="l"/>
                <a:tab pos="5370517" algn="l"/>
                <a:tab pos="6266121" algn="l"/>
                <a:tab pos="7161725" algn="l"/>
                <a:tab pos="8057330" algn="l"/>
                <a:tab pos="8952935" algn="l"/>
                <a:tab pos="9848538" algn="l"/>
              </a:tabLst>
            </a:pPr>
            <a:r>
              <a:rPr lang="en-US" altLang="de-DE" dirty="0"/>
              <a:t>Experiment with different combinations</a:t>
            </a:r>
            <a:br>
              <a:rPr lang="en-US" altLang="de-DE" dirty="0"/>
            </a:br>
            <a:r>
              <a:rPr lang="en-US" altLang="de-DE" dirty="0"/>
              <a:t>of similarity measures for matching rules and learning-based matchers.</a:t>
            </a:r>
          </a:p>
          <a:p>
            <a:pPr marL="839669" lvl="1" indent="-391866">
              <a:buFont typeface="+mj-lt"/>
              <a:buAutoNum type="arabicPeriod"/>
              <a:tabLst>
                <a:tab pos="892496" algn="l"/>
                <a:tab pos="1788099" algn="l"/>
                <a:tab pos="2683704" algn="l"/>
                <a:tab pos="3579308" algn="l"/>
                <a:tab pos="4474912" algn="l"/>
                <a:tab pos="5370517" algn="l"/>
                <a:tab pos="6266121" algn="l"/>
                <a:tab pos="7161725" algn="l"/>
                <a:tab pos="8057330" algn="l"/>
                <a:tab pos="8952935" algn="l"/>
                <a:tab pos="9848538" algn="l"/>
              </a:tabLst>
            </a:pPr>
            <a:r>
              <a:rPr lang="en-US" altLang="de-DE" dirty="0"/>
              <a:t>Use blocking to speed up the comparisons</a:t>
            </a:r>
          </a:p>
          <a:p>
            <a:pPr marL="839669" lvl="1" indent="-391866">
              <a:buFont typeface="+mj-lt"/>
              <a:buAutoNum type="arabicPeriod"/>
              <a:tabLst>
                <a:tab pos="892496" algn="l"/>
                <a:tab pos="1788099" algn="l"/>
                <a:tab pos="2683704" algn="l"/>
                <a:tab pos="3579308" algn="l"/>
                <a:tab pos="4474912" algn="l"/>
                <a:tab pos="5370517" algn="l"/>
                <a:tab pos="6266121" algn="l"/>
                <a:tab pos="7161725" algn="l"/>
                <a:tab pos="8057330" algn="l"/>
                <a:tab pos="8952935" algn="l"/>
                <a:tab pos="9848538" algn="l"/>
              </a:tabLst>
            </a:pPr>
            <a:r>
              <a:rPr lang="en-US" altLang="de-DE" dirty="0"/>
              <a:t>Evaluate the quality of your approach (F1 / Reduction Ratio)</a:t>
            </a:r>
          </a:p>
          <a:p>
            <a:pPr marL="368735" lvl="1" indent="0">
              <a:spcBef>
                <a:spcPts val="1029"/>
              </a:spcBef>
              <a:buNone/>
              <a:tabLst>
                <a:tab pos="892496" algn="l"/>
                <a:tab pos="1788099" algn="l"/>
                <a:tab pos="2683704" algn="l"/>
                <a:tab pos="3579308" algn="l"/>
                <a:tab pos="4474912" algn="l"/>
                <a:tab pos="5370517" algn="l"/>
                <a:tab pos="6266121" algn="l"/>
                <a:tab pos="7161725" algn="l"/>
                <a:tab pos="8057330" algn="l"/>
                <a:tab pos="8952935" algn="l"/>
                <a:tab pos="9848538" algn="l"/>
              </a:tabLst>
            </a:pPr>
            <a:r>
              <a:rPr lang="en-US" altLang="de-DE" dirty="0">
                <a:solidFill>
                  <a:srgbClr val="FF0000"/>
                </a:solidFill>
              </a:rPr>
              <a:t>Result: </a:t>
            </a:r>
            <a:r>
              <a:rPr lang="en-US" altLang="de-DE" dirty="0"/>
              <a:t>Correspondences between records </a:t>
            </a:r>
            <a:br>
              <a:rPr lang="en-US" altLang="de-DE" dirty="0"/>
            </a:br>
            <a:r>
              <a:rPr lang="en-US" altLang="de-DE" dirty="0"/>
              <a:t>in different data sets that describe the same entity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1AFAB09-FB94-4AEB-BCF6-E4C454DECEDF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20" name="Text Box 10">
            <a:extLst>
              <a:ext uri="{FF2B5EF4-FFF2-40B4-BE49-F238E27FC236}">
                <a16:creationId xmlns:a16="http://schemas.microsoft.com/office/drawing/2014/main" id="{BACE8B76-B587-4A1A-95C8-3167E32AB6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3701" y="924004"/>
            <a:ext cx="2506594" cy="354283"/>
          </a:xfrm>
          <a:prstGeom prst="rect">
            <a:avLst/>
          </a:prstGeom>
          <a:solidFill>
            <a:srgbClr val="E7E7E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square" lIns="108000" tIns="70971" rIns="108000" bIns="70971">
            <a:spAutoFit/>
          </a:bodyPr>
          <a:lstStyle>
            <a:lvl1pPr>
              <a:defRPr sz="2400">
                <a:solidFill>
                  <a:schemeClr val="tx1"/>
                </a:solidFill>
                <a:latin typeface="News Gothic MT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News Gothic MT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News Gothic MT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News Gothic MT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News Gothic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 pitchFamily="34" charset="0"/>
              </a:defRPr>
            </a:lvl9pPr>
          </a:lstStyle>
          <a:p>
            <a:pPr algn="ctr" defTabSz="908912" eaLnBrk="0" hangingPunct="0">
              <a:spcBef>
                <a:spcPct val="50000"/>
              </a:spcBef>
              <a:buClr>
                <a:srgbClr val="3013AB"/>
              </a:buClr>
              <a:defRPr/>
            </a:pPr>
            <a:r>
              <a:rPr lang="en-US" sz="1371" b="1" kern="0" dirty="0">
                <a:solidFill>
                  <a:srgbClr val="000066"/>
                </a:solidFill>
                <a:latin typeface="Arial"/>
              </a:rPr>
              <a:t>Data Collection</a:t>
            </a:r>
          </a:p>
        </p:txBody>
      </p:sp>
      <p:sp>
        <p:nvSpPr>
          <p:cNvPr id="21" name="Text Box 10">
            <a:extLst>
              <a:ext uri="{FF2B5EF4-FFF2-40B4-BE49-F238E27FC236}">
                <a16:creationId xmlns:a16="http://schemas.microsoft.com/office/drawing/2014/main" id="{2BCF82CD-5F68-4652-9857-FE97C2B84B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3701" y="1754999"/>
            <a:ext cx="2506594" cy="565239"/>
          </a:xfrm>
          <a:prstGeom prst="rect">
            <a:avLst/>
          </a:prstGeom>
          <a:solidFill>
            <a:srgbClr val="E7E7E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square" lIns="108000" tIns="70971" rIns="108000" bIns="70971">
            <a:spAutoFit/>
          </a:bodyPr>
          <a:lstStyle>
            <a:defPPr>
              <a:defRPr lang="de-DE"/>
            </a:defPPr>
            <a:lvl1pPr algn="ctr" defTabSz="1060450" eaLnBrk="0" hangingPunct="0">
              <a:spcBef>
                <a:spcPct val="50000"/>
              </a:spcBef>
              <a:buClr>
                <a:srgbClr val="3013AB"/>
              </a:buClr>
              <a:defRPr sz="1600" b="1" kern="0">
                <a:solidFill>
                  <a:srgbClr val="000066"/>
                </a:solidFill>
                <a:latin typeface="Arial"/>
                <a:cs typeface="+mn-cs"/>
              </a:defRPr>
            </a:lvl1pPr>
            <a:lvl2pPr marL="742950" indent="-285750">
              <a:defRPr>
                <a:latin typeface="News Gothic MT" pitchFamily="34" charset="0"/>
              </a:defRPr>
            </a:lvl2pPr>
            <a:lvl3pPr marL="1143000" indent="-228600">
              <a:defRPr>
                <a:latin typeface="News Gothic MT" pitchFamily="34" charset="0"/>
              </a:defRPr>
            </a:lvl3pPr>
            <a:lvl4pPr marL="1600200" indent="-228600">
              <a:defRPr>
                <a:latin typeface="News Gothic MT" pitchFamily="34" charset="0"/>
              </a:defRPr>
            </a:lvl4pPr>
            <a:lvl5pPr marL="2057400" indent="-228600">
              <a:defRPr>
                <a:latin typeface="News Gothic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News Gothic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News Gothic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News Gothic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News Gothic MT" pitchFamily="34" charset="0"/>
              </a:defRPr>
            </a:lvl9pPr>
          </a:lstStyle>
          <a:p>
            <a:r>
              <a:rPr lang="en-US" sz="1371" dirty="0"/>
              <a:t>Schema Mapping</a:t>
            </a:r>
            <a:br>
              <a:rPr lang="en-US" sz="1371" dirty="0"/>
            </a:br>
            <a:r>
              <a:rPr lang="en-US" sz="1371" dirty="0"/>
              <a:t>Data Translation</a:t>
            </a:r>
          </a:p>
        </p:txBody>
      </p:sp>
      <p:sp>
        <p:nvSpPr>
          <p:cNvPr id="22" name="Text Box 10">
            <a:extLst>
              <a:ext uri="{FF2B5EF4-FFF2-40B4-BE49-F238E27FC236}">
                <a16:creationId xmlns:a16="http://schemas.microsoft.com/office/drawing/2014/main" id="{E4AA1E65-EBE5-41D6-91A1-4626980017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3701" y="2826173"/>
            <a:ext cx="2506594" cy="354283"/>
          </a:xfrm>
          <a:prstGeom prst="rect">
            <a:avLst/>
          </a:prstGeom>
          <a:solidFill>
            <a:srgbClr val="F35B1B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square" lIns="108000" tIns="70971" rIns="108000" bIns="70971">
            <a:spAutoFit/>
          </a:bodyPr>
          <a:lstStyle>
            <a:defPPr>
              <a:defRPr lang="de-DE"/>
            </a:defPPr>
            <a:lvl1pPr algn="ctr" defTabSz="1060450" eaLnBrk="0" hangingPunct="0">
              <a:spcBef>
                <a:spcPct val="50000"/>
              </a:spcBef>
              <a:buClr>
                <a:srgbClr val="3013AB"/>
              </a:buClr>
              <a:defRPr sz="1600" b="1" kern="0">
                <a:solidFill>
                  <a:schemeClr val="bg1"/>
                </a:solidFill>
                <a:latin typeface="Arial"/>
                <a:cs typeface="+mn-cs"/>
              </a:defRPr>
            </a:lvl1pPr>
            <a:lvl2pPr marL="742950" indent="-285750">
              <a:defRPr>
                <a:latin typeface="News Gothic MT" pitchFamily="34" charset="0"/>
              </a:defRPr>
            </a:lvl2pPr>
            <a:lvl3pPr marL="1143000" indent="-228600">
              <a:defRPr>
                <a:latin typeface="News Gothic MT" pitchFamily="34" charset="0"/>
              </a:defRPr>
            </a:lvl3pPr>
            <a:lvl4pPr marL="1600200" indent="-228600">
              <a:defRPr>
                <a:latin typeface="News Gothic MT" pitchFamily="34" charset="0"/>
              </a:defRPr>
            </a:lvl4pPr>
            <a:lvl5pPr marL="2057400" indent="-228600">
              <a:defRPr>
                <a:latin typeface="News Gothic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News Gothic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News Gothic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News Gothic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News Gothic MT" pitchFamily="34" charset="0"/>
              </a:defRPr>
            </a:lvl9pPr>
          </a:lstStyle>
          <a:p>
            <a:r>
              <a:rPr lang="en-US" sz="1371" dirty="0"/>
              <a:t>Identity Resolution</a:t>
            </a:r>
          </a:p>
        </p:txBody>
      </p:sp>
      <p:sp>
        <p:nvSpPr>
          <p:cNvPr id="23" name="Text Box 10">
            <a:extLst>
              <a:ext uri="{FF2B5EF4-FFF2-40B4-BE49-F238E27FC236}">
                <a16:creationId xmlns:a16="http://schemas.microsoft.com/office/drawing/2014/main" id="{390FF686-E991-4099-9455-0A9543F7B3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3701" y="3704298"/>
            <a:ext cx="2506594" cy="565239"/>
          </a:xfrm>
          <a:prstGeom prst="rect">
            <a:avLst/>
          </a:prstGeom>
          <a:solidFill>
            <a:srgbClr val="E7E7EF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square" lIns="108000" tIns="70971" rIns="108000" bIns="70971">
            <a:spAutoFit/>
          </a:bodyPr>
          <a:lstStyle>
            <a:lvl1pPr>
              <a:defRPr sz="2400">
                <a:solidFill>
                  <a:schemeClr val="tx1"/>
                </a:solidFill>
                <a:latin typeface="News Gothic MT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News Gothic MT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News Gothic MT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News Gothic MT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News Gothic MT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News Gothic MT" pitchFamily="34" charset="0"/>
              </a:defRPr>
            </a:lvl9pPr>
          </a:lstStyle>
          <a:p>
            <a:pPr algn="ctr" defTabSz="908912" eaLnBrk="0" hangingPunct="0">
              <a:spcBef>
                <a:spcPct val="50000"/>
              </a:spcBef>
              <a:buClr>
                <a:srgbClr val="3013AB"/>
              </a:buClr>
              <a:defRPr/>
            </a:pPr>
            <a:r>
              <a:rPr lang="en-US" sz="1371" b="1" kern="0" dirty="0">
                <a:solidFill>
                  <a:srgbClr val="000066"/>
                </a:solidFill>
                <a:latin typeface="Arial"/>
              </a:rPr>
              <a:t>Data Quality Assessment</a:t>
            </a:r>
            <a:br>
              <a:rPr lang="en-US" sz="1371" b="1" kern="0" dirty="0">
                <a:solidFill>
                  <a:srgbClr val="000066"/>
                </a:solidFill>
                <a:latin typeface="Arial"/>
              </a:rPr>
            </a:br>
            <a:r>
              <a:rPr lang="en-US" sz="1371" b="1" kern="0" dirty="0">
                <a:solidFill>
                  <a:srgbClr val="000066"/>
                </a:solidFill>
                <a:latin typeface="Arial"/>
              </a:rPr>
              <a:t>Data Fusion</a:t>
            </a:r>
          </a:p>
        </p:txBody>
      </p:sp>
      <p:sp>
        <p:nvSpPr>
          <p:cNvPr id="24" name="Down Arrow 15">
            <a:extLst>
              <a:ext uri="{FF2B5EF4-FFF2-40B4-BE49-F238E27FC236}">
                <a16:creationId xmlns:a16="http://schemas.microsoft.com/office/drawing/2014/main" id="{A8A3A220-542D-46FD-B0AF-9655EDD218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7170" y="2376018"/>
            <a:ext cx="379655" cy="365573"/>
          </a:xfrm>
          <a:prstGeom prst="downArrow">
            <a:avLst>
              <a:gd name="adj1" fmla="val 50000"/>
              <a:gd name="adj2" fmla="val 49925"/>
            </a:avLst>
          </a:prstGeom>
          <a:solidFill>
            <a:srgbClr val="666699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square" lIns="89570" tIns="44785" rIns="89570" bIns="44785">
            <a:spAutoFit/>
          </a:bodyPr>
          <a:lstStyle>
            <a:lvl1pPr eaLnBrk="0" hangingPunct="0">
              <a:spcBef>
                <a:spcPct val="50000"/>
              </a:spcBef>
              <a:buFont typeface="Symbol" pitchFamily="18" charset="2"/>
              <a:buChar char="-"/>
              <a:defRPr sz="24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spcAft>
                <a:spcPct val="10000"/>
              </a:spcAft>
              <a:buFont typeface="Arial" pitchFamily="34" charset="0"/>
              <a:buChar char="•"/>
              <a:defRPr sz="20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•"/>
              <a:defRPr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Webdings" pitchFamily="18" charset="2"/>
              <a:buChar char="="/>
              <a:defRPr sz="2400">
                <a:solidFill>
                  <a:srgbClr val="4620E6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ebdings" pitchFamily="18" charset="2"/>
              <a:buChar char="="/>
              <a:defRPr sz="2400">
                <a:solidFill>
                  <a:srgbClr val="4620E6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ebdings" pitchFamily="18" charset="2"/>
              <a:buChar char="="/>
              <a:defRPr sz="2400">
                <a:solidFill>
                  <a:srgbClr val="4620E6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ebdings" pitchFamily="18" charset="2"/>
              <a:buChar char="="/>
              <a:defRPr sz="2400">
                <a:solidFill>
                  <a:srgbClr val="4620E6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ebdings" pitchFamily="18" charset="2"/>
              <a:buChar char="="/>
              <a:defRPr sz="2400">
                <a:solidFill>
                  <a:srgbClr val="4620E6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de-DE" sz="1200">
              <a:latin typeface="News Gothic MT" pitchFamily="34" charset="0"/>
            </a:endParaRPr>
          </a:p>
        </p:txBody>
      </p:sp>
      <p:sp>
        <p:nvSpPr>
          <p:cNvPr id="25" name="Down Arrow 15">
            <a:extLst>
              <a:ext uri="{FF2B5EF4-FFF2-40B4-BE49-F238E27FC236}">
                <a16:creationId xmlns:a16="http://schemas.microsoft.com/office/drawing/2014/main" id="{03981932-687F-4B13-A451-EA1221DA90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1089" y="3282309"/>
            <a:ext cx="379655" cy="365573"/>
          </a:xfrm>
          <a:prstGeom prst="downArrow">
            <a:avLst>
              <a:gd name="adj1" fmla="val 50000"/>
              <a:gd name="adj2" fmla="val 49925"/>
            </a:avLst>
          </a:prstGeom>
          <a:solidFill>
            <a:srgbClr val="666699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square" lIns="89570" tIns="44785" rIns="89570" bIns="44785">
            <a:spAutoFit/>
          </a:bodyPr>
          <a:lstStyle>
            <a:lvl1pPr eaLnBrk="0" hangingPunct="0">
              <a:spcBef>
                <a:spcPct val="50000"/>
              </a:spcBef>
              <a:buFont typeface="Symbol" pitchFamily="18" charset="2"/>
              <a:buChar char="-"/>
              <a:defRPr sz="24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spcAft>
                <a:spcPct val="10000"/>
              </a:spcAft>
              <a:buFont typeface="Arial" pitchFamily="34" charset="0"/>
              <a:buChar char="•"/>
              <a:defRPr sz="20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•"/>
              <a:defRPr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Webdings" pitchFamily="18" charset="2"/>
              <a:buChar char="="/>
              <a:defRPr sz="2400">
                <a:solidFill>
                  <a:srgbClr val="4620E6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ebdings" pitchFamily="18" charset="2"/>
              <a:buChar char="="/>
              <a:defRPr sz="2400">
                <a:solidFill>
                  <a:srgbClr val="4620E6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ebdings" pitchFamily="18" charset="2"/>
              <a:buChar char="="/>
              <a:defRPr sz="2400">
                <a:solidFill>
                  <a:srgbClr val="4620E6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ebdings" pitchFamily="18" charset="2"/>
              <a:buChar char="="/>
              <a:defRPr sz="2400">
                <a:solidFill>
                  <a:srgbClr val="4620E6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ebdings" pitchFamily="18" charset="2"/>
              <a:buChar char="="/>
              <a:defRPr sz="2400">
                <a:solidFill>
                  <a:srgbClr val="4620E6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de-DE" sz="1200">
              <a:latin typeface="News Gothic MT" pitchFamily="34" charset="0"/>
            </a:endParaRPr>
          </a:p>
        </p:txBody>
      </p:sp>
      <p:sp>
        <p:nvSpPr>
          <p:cNvPr id="26" name="Down Arrow 15">
            <a:extLst>
              <a:ext uri="{FF2B5EF4-FFF2-40B4-BE49-F238E27FC236}">
                <a16:creationId xmlns:a16="http://schemas.microsoft.com/office/drawing/2014/main" id="{9F165958-E8B7-4F67-9C88-0E1993B76C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6284" y="1322395"/>
            <a:ext cx="379655" cy="365573"/>
          </a:xfrm>
          <a:prstGeom prst="downArrow">
            <a:avLst>
              <a:gd name="adj1" fmla="val 50000"/>
              <a:gd name="adj2" fmla="val 49925"/>
            </a:avLst>
          </a:prstGeom>
          <a:solidFill>
            <a:srgbClr val="666699"/>
          </a:solidFill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square" lIns="89570" tIns="44785" rIns="89570" bIns="44785">
            <a:spAutoFit/>
          </a:bodyPr>
          <a:lstStyle>
            <a:lvl1pPr eaLnBrk="0" hangingPunct="0">
              <a:spcBef>
                <a:spcPct val="50000"/>
              </a:spcBef>
              <a:buFont typeface="Symbol" pitchFamily="18" charset="2"/>
              <a:buChar char="-"/>
              <a:defRPr sz="24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spcAft>
                <a:spcPct val="10000"/>
              </a:spcAft>
              <a:buFont typeface="Arial" pitchFamily="34" charset="0"/>
              <a:buChar char="•"/>
              <a:defRPr sz="20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•"/>
              <a:defRPr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2"/>
              </a:buClr>
              <a:buFont typeface="Webdings" pitchFamily="18" charset="2"/>
              <a:buChar char="="/>
              <a:defRPr sz="2400">
                <a:solidFill>
                  <a:srgbClr val="4620E6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ebdings" pitchFamily="18" charset="2"/>
              <a:buChar char="="/>
              <a:defRPr sz="2400">
                <a:solidFill>
                  <a:srgbClr val="4620E6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ebdings" pitchFamily="18" charset="2"/>
              <a:buChar char="="/>
              <a:defRPr sz="2400">
                <a:solidFill>
                  <a:srgbClr val="4620E6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ebdings" pitchFamily="18" charset="2"/>
              <a:buChar char="="/>
              <a:defRPr sz="2400">
                <a:solidFill>
                  <a:srgbClr val="4620E6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ebdings" pitchFamily="18" charset="2"/>
              <a:buChar char="="/>
              <a:defRPr sz="2400">
                <a:solidFill>
                  <a:srgbClr val="4620E6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de-DE" sz="1200">
              <a:latin typeface="News Gothic MT" pitchFamily="34" charset="0"/>
            </a:endParaRPr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AEA15A44-86B6-4DCF-8B3D-7ABA220BDF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92036" y="6356351"/>
            <a:ext cx="6449784" cy="365125"/>
          </a:xfrm>
        </p:spPr>
        <p:txBody>
          <a:bodyPr/>
          <a:lstStyle/>
          <a:p>
            <a:r>
              <a:rPr lang="en-GB" dirty="0"/>
              <a:t>Universität Mannheim - Bizer/Peeters/</a:t>
            </a:r>
            <a:r>
              <a:rPr lang="en-DE" dirty="0"/>
              <a:t>Steiner</a:t>
            </a:r>
            <a:r>
              <a:rPr lang="en-GB" dirty="0"/>
              <a:t>: Web Data Integration</a:t>
            </a:r>
          </a:p>
        </p:txBody>
      </p:sp>
    </p:spTree>
    <p:extLst>
      <p:ext uri="{BB962C8B-B14F-4D97-AF65-F5344CB8AC3E}">
        <p14:creationId xmlns:p14="http://schemas.microsoft.com/office/powerpoint/2010/main" val="15509630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Prepare the Inputs: Check Your Data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44112" y="1046934"/>
            <a:ext cx="8047631" cy="5250996"/>
          </a:xfrm>
        </p:spPr>
        <p:txBody>
          <a:bodyPr/>
          <a:lstStyle/>
          <a:p>
            <a:r>
              <a:rPr lang="en-GB" dirty="0"/>
              <a:t>Your input is the output of your Schema Mapping phase</a:t>
            </a:r>
          </a:p>
          <a:p>
            <a:pPr lvl="1"/>
            <a:r>
              <a:rPr lang="en-GB" dirty="0"/>
              <a:t>Schemata are aligned</a:t>
            </a:r>
          </a:p>
          <a:p>
            <a:pPr lvl="1"/>
            <a:r>
              <a:rPr lang="en-GB" dirty="0"/>
              <a:t>Unique IDs are in place</a:t>
            </a:r>
            <a:endParaRPr lang="en-GB" sz="1543" dirty="0"/>
          </a:p>
          <a:p>
            <a:r>
              <a:rPr lang="en-GB" dirty="0"/>
              <a:t>Are there duplicates in your data?</a:t>
            </a:r>
          </a:p>
          <a:p>
            <a:pPr lvl="1"/>
            <a:r>
              <a:rPr lang="en-GB" dirty="0"/>
              <a:t>At </a:t>
            </a:r>
            <a:r>
              <a:rPr lang="en-US" dirty="0"/>
              <a:t>least </a:t>
            </a:r>
            <a:r>
              <a:rPr lang="en-US" dirty="0">
                <a:solidFill>
                  <a:srgbClr val="FF0000"/>
                </a:solidFill>
              </a:rPr>
              <a:t>1000 entities </a:t>
            </a:r>
            <a:r>
              <a:rPr lang="en-US" dirty="0"/>
              <a:t>should be contained in at least </a:t>
            </a:r>
            <a:r>
              <a:rPr lang="en-US" dirty="0">
                <a:solidFill>
                  <a:srgbClr val="FF0000"/>
                </a:solidFill>
              </a:rPr>
              <a:t>two datasets</a:t>
            </a:r>
            <a:r>
              <a:rPr lang="en-US" dirty="0"/>
              <a:t>.</a:t>
            </a:r>
          </a:p>
          <a:p>
            <a:r>
              <a:rPr lang="en-GB" dirty="0"/>
              <a:t>Is there enough attribute overlap?</a:t>
            </a:r>
          </a:p>
          <a:p>
            <a:pPr lvl="1"/>
            <a:r>
              <a:rPr lang="en-GB" dirty="0"/>
              <a:t>At </a:t>
            </a:r>
            <a:r>
              <a:rPr lang="en-US" altLang="de-DE" dirty="0"/>
              <a:t>least </a:t>
            </a:r>
            <a:r>
              <a:rPr lang="en-US" altLang="de-DE" dirty="0">
                <a:solidFill>
                  <a:srgbClr val="FF0000"/>
                </a:solidFill>
              </a:rPr>
              <a:t>5 attributes </a:t>
            </a:r>
            <a:r>
              <a:rPr lang="en-US" altLang="de-DE" dirty="0"/>
              <a:t>should be contained in at least </a:t>
            </a:r>
            <a:r>
              <a:rPr lang="en-US" altLang="de-DE" dirty="0">
                <a:solidFill>
                  <a:srgbClr val="FF0000"/>
                </a:solidFill>
              </a:rPr>
              <a:t>two datasets</a:t>
            </a:r>
            <a:r>
              <a:rPr lang="en-US" altLang="de-DE" dirty="0">
                <a:solidFill>
                  <a:schemeClr val="tx1">
                    <a:lumMod val="10000"/>
                  </a:schemeClr>
                </a:solidFill>
              </a:rPr>
              <a:t>.</a:t>
            </a:r>
            <a:endParaRPr lang="en-GB" dirty="0">
              <a:solidFill>
                <a:schemeClr val="tx1">
                  <a:lumMod val="10000"/>
                </a:schemeClr>
              </a:solidFill>
            </a:endParaRPr>
          </a:p>
          <a:p>
            <a:r>
              <a:rPr lang="en-GB" dirty="0"/>
              <a:t>Which combination of attributes can you use to detect duplicates?</a:t>
            </a:r>
          </a:p>
          <a:p>
            <a:pPr lvl="1"/>
            <a:r>
              <a:rPr lang="en-GB" dirty="0"/>
              <a:t>name/title, creation/founding date, location/ address, height, colour, …</a:t>
            </a:r>
          </a:p>
          <a:p>
            <a:endParaRPr lang="en-GB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1AFAB09-FB94-4AEB-BCF6-E4C454DECEDF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1264CFC2-FD02-4D3C-83C6-4AC08D6876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92036" y="6356351"/>
            <a:ext cx="6449784" cy="365125"/>
          </a:xfrm>
        </p:spPr>
        <p:txBody>
          <a:bodyPr/>
          <a:lstStyle/>
          <a:p>
            <a:r>
              <a:rPr lang="en-GB" dirty="0"/>
              <a:t>Universität Mannheim - Bizer/Peeters/</a:t>
            </a:r>
            <a:r>
              <a:rPr lang="en-DE" dirty="0"/>
              <a:t>Steiner</a:t>
            </a:r>
            <a:r>
              <a:rPr lang="en-GB" dirty="0"/>
              <a:t>: Web Data Integration</a:t>
            </a:r>
          </a:p>
        </p:txBody>
      </p:sp>
    </p:spTree>
    <p:extLst>
      <p:ext uri="{BB962C8B-B14F-4D97-AF65-F5344CB8AC3E}">
        <p14:creationId xmlns:p14="http://schemas.microsoft.com/office/powerpoint/2010/main" val="4085616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Prepare the Inputs: Create Ground Truth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9575" y="1299483"/>
            <a:ext cx="8342539" cy="5250996"/>
          </a:xfrm>
        </p:spPr>
        <p:txBody>
          <a:bodyPr/>
          <a:lstStyle/>
          <a:p>
            <a:r>
              <a:rPr lang="en-GB" dirty="0"/>
              <a:t>You need a</a:t>
            </a:r>
          </a:p>
          <a:p>
            <a:pPr lvl="1"/>
            <a:r>
              <a:rPr lang="en-GB" dirty="0"/>
              <a:t>Training set (learn matchers, select few-shot examples)</a:t>
            </a:r>
          </a:p>
          <a:p>
            <a:pPr lvl="1"/>
            <a:r>
              <a:rPr lang="en-GB" dirty="0"/>
              <a:t>Validation set (evaluate choices, tune parameters)</a:t>
            </a:r>
          </a:p>
          <a:p>
            <a:pPr lvl="1"/>
            <a:r>
              <a:rPr lang="en-GB" dirty="0"/>
              <a:t>Test set (final unbiased evaluation)</a:t>
            </a:r>
          </a:p>
          <a:p>
            <a:r>
              <a:rPr lang="en-GB" dirty="0"/>
              <a:t>Make </a:t>
            </a:r>
            <a:r>
              <a:rPr lang="en-GB" dirty="0" err="1"/>
              <a:t>labeled</a:t>
            </a:r>
            <a:r>
              <a:rPr lang="en-GB" dirty="0"/>
              <a:t> sets big enough</a:t>
            </a:r>
          </a:p>
          <a:p>
            <a:pPr lvl="1"/>
            <a:r>
              <a:rPr lang="en-GB" dirty="0"/>
              <a:t>Each one at least 1% (or 300 pairs, if your datasets are huge) of entities</a:t>
            </a:r>
          </a:p>
          <a:p>
            <a:r>
              <a:rPr lang="en-GB" dirty="0"/>
              <a:t>You need </a:t>
            </a:r>
            <a:r>
              <a:rPr lang="en-GB" dirty="0" err="1"/>
              <a:t>labeled</a:t>
            </a:r>
            <a:r>
              <a:rPr lang="en-GB" dirty="0"/>
              <a:t> sets for all dataset pairs you want to match</a:t>
            </a:r>
          </a:p>
          <a:p>
            <a:pPr lvl="1"/>
            <a:r>
              <a:rPr lang="en-GB" dirty="0"/>
              <a:t>At least 2 train, 2 validation, 2 test overall to create transitive closure</a:t>
            </a:r>
          </a:p>
          <a:p>
            <a:r>
              <a:rPr lang="en-GB" dirty="0"/>
              <a:t>Proceed iteratively</a:t>
            </a:r>
          </a:p>
          <a:p>
            <a:pPr lvl="1"/>
            <a:r>
              <a:rPr lang="en-GB" dirty="0"/>
              <a:t>Create small </a:t>
            </a:r>
            <a:r>
              <a:rPr lang="en-GB" dirty="0" err="1"/>
              <a:t>labeled</a:t>
            </a:r>
            <a:r>
              <a:rPr lang="en-GB" dirty="0"/>
              <a:t> sets, then go through the whole exercise, then come back to improve the </a:t>
            </a:r>
            <a:r>
              <a:rPr lang="en-GB" dirty="0" err="1"/>
              <a:t>labeled</a:t>
            </a:r>
            <a:r>
              <a:rPr lang="en-GB" dirty="0"/>
              <a:t> sets by adding corner cases (and fixing errors)</a:t>
            </a:r>
            <a:endParaRPr lang="en-GB" sz="1543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1AFAB09-FB94-4AEB-BCF6-E4C454DECEDF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C2310C94-911C-42FE-887B-D391CEAD36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92036" y="6356351"/>
            <a:ext cx="6449784" cy="365125"/>
          </a:xfrm>
        </p:spPr>
        <p:txBody>
          <a:bodyPr/>
          <a:lstStyle/>
          <a:p>
            <a:r>
              <a:rPr lang="en-GB" dirty="0"/>
              <a:t>Universität Mannheim - Bizer/Peeters/</a:t>
            </a:r>
            <a:r>
              <a:rPr lang="en-DE" dirty="0"/>
              <a:t>Steiner</a:t>
            </a:r>
            <a:r>
              <a:rPr lang="en-GB" dirty="0"/>
              <a:t>: Web Data Integration</a:t>
            </a:r>
          </a:p>
        </p:txBody>
      </p:sp>
    </p:spTree>
    <p:extLst>
      <p:ext uri="{BB962C8B-B14F-4D97-AF65-F5344CB8AC3E}">
        <p14:creationId xmlns:p14="http://schemas.microsoft.com/office/powerpoint/2010/main" val="42313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Ground Truth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09258" y="1396172"/>
            <a:ext cx="5739946" cy="4915444"/>
          </a:xfrm>
        </p:spPr>
        <p:txBody>
          <a:bodyPr>
            <a:normAutofit/>
          </a:bodyPr>
          <a:lstStyle/>
          <a:p>
            <a:r>
              <a:rPr lang="en-GB" dirty="0"/>
              <a:t>To train and evaluate identity resolution algorithms, you need manually verified </a:t>
            </a:r>
            <a:r>
              <a:rPr lang="en-GB" b="1" dirty="0" err="1"/>
              <a:t>labeled</a:t>
            </a:r>
            <a:r>
              <a:rPr lang="en-GB" b="1" dirty="0"/>
              <a:t> sets of record pairs</a:t>
            </a:r>
          </a:p>
          <a:p>
            <a:pPr lvl="1"/>
            <a:r>
              <a:rPr lang="en-GB" dirty="0"/>
              <a:t>.csv files containing pairs of (comma-separated) IDs of entities that match </a:t>
            </a:r>
            <a:r>
              <a:rPr lang="en-GB" dirty="0">
                <a:solidFill>
                  <a:srgbClr val="FF0000"/>
                </a:solidFill>
              </a:rPr>
              <a:t>and</a:t>
            </a:r>
            <a:r>
              <a:rPr lang="en-GB" dirty="0"/>
              <a:t> do not match</a:t>
            </a:r>
          </a:p>
          <a:p>
            <a:r>
              <a:rPr lang="en-GB" dirty="0"/>
              <a:t>The files includes non-trivial cases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1AFAB09-FB94-4AEB-BCF6-E4C454DECEDF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9E9A1E5-376B-44AF-A7B1-3F2A755901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6761"/>
          <a:stretch/>
        </p:blipFill>
        <p:spPr>
          <a:xfrm>
            <a:off x="6149204" y="1721138"/>
            <a:ext cx="2819400" cy="11902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FE38425-40A3-424E-B7B8-A2941AEF2F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309" y="3919414"/>
            <a:ext cx="4562475" cy="19621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794C88C-4E1B-4543-961E-6932BDC83A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8808" y="3429000"/>
            <a:ext cx="3581400" cy="2762250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02873A5-94F8-4E3E-B915-84B483548FF5}"/>
              </a:ext>
            </a:extLst>
          </p:cNvPr>
          <p:cNvCxnSpPr/>
          <p:nvPr/>
        </p:nvCxnSpPr>
        <p:spPr>
          <a:xfrm flipV="1">
            <a:off x="3439886" y="3831499"/>
            <a:ext cx="2374988" cy="483049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A6B7E06-3992-482B-AAA5-A086CB156BEB}"/>
              </a:ext>
            </a:extLst>
          </p:cNvPr>
          <p:cNvCxnSpPr>
            <a:cxnSpLocks/>
          </p:cNvCxnSpPr>
          <p:nvPr/>
        </p:nvCxnSpPr>
        <p:spPr>
          <a:xfrm>
            <a:off x="3204839" y="5628443"/>
            <a:ext cx="2610035" cy="15092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D92A4D87-2454-4167-90CF-19EAA81A79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92036" y="6356351"/>
            <a:ext cx="6449784" cy="365125"/>
          </a:xfrm>
        </p:spPr>
        <p:txBody>
          <a:bodyPr/>
          <a:lstStyle/>
          <a:p>
            <a:r>
              <a:rPr lang="en-GB" dirty="0"/>
              <a:t>Universität Mannheim - Bizer/Peeters/</a:t>
            </a:r>
            <a:r>
              <a:rPr lang="en-DE" dirty="0"/>
              <a:t>Steiner</a:t>
            </a:r>
            <a:r>
              <a:rPr lang="en-GB" dirty="0"/>
              <a:t>: Web Data Integration</a:t>
            </a:r>
          </a:p>
        </p:txBody>
      </p:sp>
    </p:spTree>
    <p:extLst>
      <p:ext uri="{BB962C8B-B14F-4D97-AF65-F5344CB8AC3E}">
        <p14:creationId xmlns:p14="http://schemas.microsoft.com/office/powerpoint/2010/main" val="21522414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The Ground Truth</a:t>
            </a:r>
            <a:endParaRPr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363394" y="1083657"/>
            <a:ext cx="8342539" cy="5250996"/>
          </a:xfrm>
        </p:spPr>
        <p:txBody>
          <a:bodyPr/>
          <a:lstStyle/>
          <a:p>
            <a:pPr>
              <a:spcBef>
                <a:spcPts val="514"/>
              </a:spcBef>
            </a:pPr>
            <a:r>
              <a:rPr lang="en-US" dirty="0"/>
              <a:t>To create a labeled set, manually label a set of record pairs </a:t>
            </a:r>
            <a:br>
              <a:rPr lang="en-US" dirty="0"/>
            </a:br>
            <a:r>
              <a:rPr lang="en-US" dirty="0"/>
              <a:t>as </a:t>
            </a:r>
            <a:r>
              <a:rPr lang="en-US" dirty="0">
                <a:solidFill>
                  <a:srgbClr val="FF0000"/>
                </a:solidFill>
              </a:rPr>
              <a:t>matches</a:t>
            </a:r>
            <a:r>
              <a:rPr lang="en-US" dirty="0">
                <a:solidFill>
                  <a:schemeClr val="tx1">
                    <a:lumMod val="10000"/>
                  </a:schemeClr>
                </a:solidFill>
              </a:rPr>
              <a:t> or </a:t>
            </a:r>
            <a:r>
              <a:rPr lang="en-US" dirty="0">
                <a:solidFill>
                  <a:srgbClr val="FF0000"/>
                </a:solidFill>
              </a:rPr>
              <a:t>non-matches</a:t>
            </a:r>
            <a:r>
              <a:rPr lang="en-US" dirty="0"/>
              <a:t> including </a:t>
            </a:r>
            <a:r>
              <a:rPr lang="en-US" dirty="0">
                <a:solidFill>
                  <a:srgbClr val="FF0000"/>
                </a:solidFill>
              </a:rPr>
              <a:t>corner cases</a:t>
            </a:r>
            <a:endParaRPr lang="en-US" dirty="0">
              <a:solidFill>
                <a:schemeClr val="tx1">
                  <a:lumMod val="10000"/>
                </a:schemeClr>
              </a:solidFill>
            </a:endParaRPr>
          </a:p>
          <a:p>
            <a:pPr>
              <a:spcBef>
                <a:spcPts val="514"/>
              </a:spcBef>
            </a:pPr>
            <a:r>
              <a:rPr lang="en-US" dirty="0"/>
              <a:t>Rule of thumb for creating a </a:t>
            </a:r>
            <a:r>
              <a:rPr lang="en-US" i="1" dirty="0"/>
              <a:t>suitable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labeled set with </a:t>
            </a:r>
            <a:r>
              <a:rPr lang="en-US" i="1" dirty="0"/>
              <a:t>acceptable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manual effort:</a:t>
            </a:r>
          </a:p>
          <a:p>
            <a:pPr marL="715700" lvl="1" indent="-293900">
              <a:buFont typeface="+mj-lt"/>
              <a:buAutoNum type="arabicPeriod"/>
            </a:pPr>
            <a:r>
              <a:rPr lang="en-US" sz="1543" dirty="0"/>
              <a:t>match records using several simple matching </a:t>
            </a:r>
            <a:br>
              <a:rPr lang="en-US" sz="1543" dirty="0"/>
            </a:br>
            <a:r>
              <a:rPr lang="en-US" sz="1543" dirty="0"/>
              <a:t>techniques (goal: avoid selection bias) and</a:t>
            </a:r>
            <a:br>
              <a:rPr lang="en-US" sz="1543" dirty="0"/>
            </a:br>
            <a:r>
              <a:rPr lang="en-US" sz="1543" dirty="0"/>
              <a:t>sort record pairs according to their similarity</a:t>
            </a:r>
          </a:p>
          <a:p>
            <a:pPr marL="715700" lvl="1" indent="-293900">
              <a:buFont typeface="+mj-lt"/>
              <a:buAutoNum type="arabicPeriod"/>
            </a:pPr>
            <a:r>
              <a:rPr lang="en-US" sz="1543" dirty="0"/>
              <a:t>if available, use information about likely matches </a:t>
            </a:r>
            <a:br>
              <a:rPr lang="en-US" sz="1543" dirty="0"/>
            </a:br>
            <a:r>
              <a:rPr lang="en-US" sz="1543" dirty="0"/>
              <a:t>(e.g. ISBN or GTIN numbers that exist in multiple</a:t>
            </a:r>
            <a:br>
              <a:rPr lang="en-US" sz="1543" dirty="0"/>
            </a:br>
            <a:r>
              <a:rPr lang="en-US" sz="1543" dirty="0"/>
              <a:t>sources)</a:t>
            </a:r>
          </a:p>
          <a:p>
            <a:pPr marL="715700" lvl="1" indent="-293900">
              <a:buFont typeface="+mj-lt"/>
              <a:buAutoNum type="arabicPeriod"/>
            </a:pPr>
            <a:r>
              <a:rPr lang="en-US" sz="1543" u="sng" dirty="0"/>
              <a:t>manually</a:t>
            </a:r>
            <a:r>
              <a:rPr lang="en-US" sz="1543" dirty="0"/>
              <a:t> verify a fair amount of the resulting pairs</a:t>
            </a:r>
            <a:br>
              <a:rPr lang="en-US" sz="1543" dirty="0"/>
            </a:br>
            <a:r>
              <a:rPr lang="en-US" sz="1543" dirty="0"/>
              <a:t>(e.g. &gt;300 pairs) including </a:t>
            </a:r>
          </a:p>
          <a:p>
            <a:pPr marL="1137500" lvl="2" indent="-293900">
              <a:buFont typeface="+mj-lt"/>
              <a:buAutoNum type="arabicPeriod"/>
            </a:pPr>
            <a:r>
              <a:rPr lang="en-US" sz="1371" dirty="0"/>
              <a:t>matching record pairs (randomly chosen, 20% of GS) </a:t>
            </a:r>
          </a:p>
          <a:p>
            <a:pPr marL="1137500" lvl="2" indent="-293900">
              <a:buFont typeface="+mj-lt"/>
              <a:buAutoNum type="arabicPeriod"/>
            </a:pPr>
            <a:r>
              <a:rPr lang="en-US" sz="1371" dirty="0"/>
              <a:t>corner case matches and non-matches (30% of GS)</a:t>
            </a:r>
          </a:p>
          <a:p>
            <a:pPr marL="1137500" lvl="2" indent="-293900">
              <a:buFont typeface="+mj-lt"/>
              <a:buAutoNum type="arabicPeriod"/>
            </a:pPr>
            <a:r>
              <a:rPr lang="en-US" sz="1371" dirty="0"/>
              <a:t>non-matching record pairs (randomly chosen, 50% of GS)</a:t>
            </a:r>
          </a:p>
        </p:txBody>
      </p:sp>
      <p:sp>
        <p:nvSpPr>
          <p:cNvPr id="4" name="Rechteck 3"/>
          <p:cNvSpPr/>
          <p:nvPr/>
        </p:nvSpPr>
        <p:spPr>
          <a:xfrm>
            <a:off x="7023951" y="2496809"/>
            <a:ext cx="1942328" cy="567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543" dirty="0">
                <a:solidFill>
                  <a:srgbClr val="FF0000"/>
                </a:solidFill>
              </a:rPr>
              <a:t>Rather similar records</a:t>
            </a:r>
            <a:br>
              <a:rPr lang="en-US" sz="1543" dirty="0">
                <a:solidFill>
                  <a:srgbClr val="FF0000"/>
                </a:solidFill>
              </a:rPr>
            </a:br>
            <a:r>
              <a:rPr lang="en-US" sz="1543" dirty="0">
                <a:solidFill>
                  <a:srgbClr val="FF0000"/>
                </a:solidFill>
              </a:rPr>
              <a:t>that are not a match</a:t>
            </a:r>
          </a:p>
        </p:txBody>
      </p:sp>
      <p:cxnSp>
        <p:nvCxnSpPr>
          <p:cNvPr id="5" name="Gerade Verbindung mit Pfeil 4"/>
          <p:cNvCxnSpPr/>
          <p:nvPr/>
        </p:nvCxnSpPr>
        <p:spPr bwMode="auto">
          <a:xfrm flipH="1" flipV="1">
            <a:off x="6421821" y="2596581"/>
            <a:ext cx="17118" cy="2828784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chemeClr val="tx1">
                <a:lumMod val="1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Rechteck 9"/>
          <p:cNvSpPr/>
          <p:nvPr/>
        </p:nvSpPr>
        <p:spPr>
          <a:xfrm>
            <a:off x="6863780" y="4181624"/>
            <a:ext cx="2102499" cy="567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543" dirty="0">
                <a:solidFill>
                  <a:srgbClr val="FF0000"/>
                </a:solidFill>
              </a:rPr>
              <a:t>Rather different records</a:t>
            </a:r>
            <a:br>
              <a:rPr lang="en-US" sz="1543" dirty="0">
                <a:solidFill>
                  <a:srgbClr val="FF0000"/>
                </a:solidFill>
              </a:rPr>
            </a:br>
            <a:r>
              <a:rPr lang="en-US" sz="1543" dirty="0">
                <a:solidFill>
                  <a:srgbClr val="FF0000"/>
                </a:solidFill>
              </a:rPr>
              <a:t>that are a match</a:t>
            </a:r>
          </a:p>
        </p:txBody>
      </p:sp>
      <p:sp>
        <p:nvSpPr>
          <p:cNvPr id="11" name="Rechteck 10"/>
          <p:cNvSpPr/>
          <p:nvPr/>
        </p:nvSpPr>
        <p:spPr>
          <a:xfrm rot="16200000">
            <a:off x="5482467" y="4525439"/>
            <a:ext cx="1521763" cy="3297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543" dirty="0">
                <a:solidFill>
                  <a:schemeClr val="tx1">
                    <a:lumMod val="10000"/>
                  </a:schemeClr>
                </a:solidFill>
              </a:rPr>
              <a:t>Record similarity</a:t>
            </a:r>
          </a:p>
        </p:txBody>
      </p:sp>
      <p:sp>
        <p:nvSpPr>
          <p:cNvPr id="12" name="Rechteck 11"/>
          <p:cNvSpPr/>
          <p:nvPr/>
        </p:nvSpPr>
        <p:spPr>
          <a:xfrm>
            <a:off x="7303739" y="3563642"/>
            <a:ext cx="1682833" cy="3297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543" dirty="0">
                <a:solidFill>
                  <a:schemeClr val="tx1">
                    <a:lumMod val="10000"/>
                  </a:schemeClr>
                </a:solidFill>
              </a:rPr>
              <a:t>Decision boundary</a:t>
            </a:r>
          </a:p>
        </p:txBody>
      </p:sp>
      <p:cxnSp>
        <p:nvCxnSpPr>
          <p:cNvPr id="14" name="Gerader Verbinder 13"/>
          <p:cNvCxnSpPr/>
          <p:nvPr/>
        </p:nvCxnSpPr>
        <p:spPr bwMode="auto">
          <a:xfrm flipV="1">
            <a:off x="6349800" y="3570456"/>
            <a:ext cx="2564704" cy="13669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>
                <a:lumMod val="1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Gerade Verbindung mit Pfeil 18"/>
          <p:cNvCxnSpPr/>
          <p:nvPr/>
        </p:nvCxnSpPr>
        <p:spPr bwMode="auto">
          <a:xfrm flipH="1" flipV="1">
            <a:off x="6830710" y="3869981"/>
            <a:ext cx="344810" cy="293625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Gerade Verbindung mit Pfeil 22"/>
          <p:cNvCxnSpPr/>
          <p:nvPr/>
        </p:nvCxnSpPr>
        <p:spPr bwMode="auto">
          <a:xfrm flipH="1">
            <a:off x="6830711" y="3094307"/>
            <a:ext cx="227475" cy="263336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1" name="Gleich 30"/>
          <p:cNvSpPr/>
          <p:nvPr/>
        </p:nvSpPr>
        <p:spPr bwMode="auto">
          <a:xfrm>
            <a:off x="6471915" y="3630386"/>
            <a:ext cx="278469" cy="166551"/>
          </a:xfrm>
          <a:prstGeom prst="mathEqual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8377" tIns="39189" rIns="78377" bIns="39189" numCol="1" rtlCol="0" anchor="t" anchorCtr="0" compatLnSpc="1">
            <a:prstTxWarp prst="textNoShape">
              <a:avLst/>
            </a:prstTxWarp>
          </a:bodyPr>
          <a:lstStyle/>
          <a:p>
            <a:pPr defTabSz="783732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57">
              <a:latin typeface="News Gothic MT" pitchFamily="34" charset="0"/>
            </a:endParaRPr>
          </a:p>
        </p:txBody>
      </p:sp>
      <p:sp>
        <p:nvSpPr>
          <p:cNvPr id="33" name="Gleich 32"/>
          <p:cNvSpPr/>
          <p:nvPr/>
        </p:nvSpPr>
        <p:spPr bwMode="auto">
          <a:xfrm>
            <a:off x="6471914" y="3805945"/>
            <a:ext cx="278469" cy="166551"/>
          </a:xfrm>
          <a:prstGeom prst="mathEqual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8377" tIns="39189" rIns="78377" bIns="39189" numCol="1" rtlCol="0" anchor="t" anchorCtr="0" compatLnSpc="1">
            <a:prstTxWarp prst="textNoShape">
              <a:avLst/>
            </a:prstTxWarp>
          </a:bodyPr>
          <a:lstStyle/>
          <a:p>
            <a:pPr defTabSz="783732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57">
              <a:latin typeface="News Gothic MT" pitchFamily="34" charset="0"/>
            </a:endParaRPr>
          </a:p>
        </p:txBody>
      </p:sp>
      <p:sp>
        <p:nvSpPr>
          <p:cNvPr id="37" name="Ungleich 36"/>
          <p:cNvSpPr/>
          <p:nvPr/>
        </p:nvSpPr>
        <p:spPr bwMode="auto">
          <a:xfrm>
            <a:off x="6476419" y="3098695"/>
            <a:ext cx="287422" cy="187065"/>
          </a:xfrm>
          <a:prstGeom prst="mathNotEqual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8377" tIns="39189" rIns="78377" bIns="39189" numCol="1" rtlCol="0" anchor="t" anchorCtr="0" compatLnSpc="1">
            <a:prstTxWarp prst="textNoShape">
              <a:avLst/>
            </a:prstTxWarp>
          </a:bodyPr>
          <a:lstStyle/>
          <a:p>
            <a:pPr defTabSz="783732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57">
              <a:latin typeface="News Gothic MT" pitchFamily="34" charset="0"/>
            </a:endParaRPr>
          </a:p>
        </p:txBody>
      </p:sp>
      <p:sp>
        <p:nvSpPr>
          <p:cNvPr id="38" name="Ungleich 37"/>
          <p:cNvSpPr/>
          <p:nvPr/>
        </p:nvSpPr>
        <p:spPr bwMode="auto">
          <a:xfrm>
            <a:off x="6471915" y="3319410"/>
            <a:ext cx="287422" cy="187065"/>
          </a:xfrm>
          <a:prstGeom prst="mathNotEqual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8377" tIns="39189" rIns="78377" bIns="39189" numCol="1" rtlCol="0" anchor="t" anchorCtr="0" compatLnSpc="1">
            <a:prstTxWarp prst="textNoShape">
              <a:avLst/>
            </a:prstTxWarp>
          </a:bodyPr>
          <a:lstStyle/>
          <a:p>
            <a:pPr defTabSz="783732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57">
              <a:latin typeface="News Gothic MT" pitchFamily="34" charset="0"/>
            </a:endParaRPr>
          </a:p>
        </p:txBody>
      </p:sp>
      <p:cxnSp>
        <p:nvCxnSpPr>
          <p:cNvPr id="17" name="Gerade Verbindung mit Pfeil 16"/>
          <p:cNvCxnSpPr/>
          <p:nvPr/>
        </p:nvCxnSpPr>
        <p:spPr bwMode="auto">
          <a:xfrm>
            <a:off x="5826035" y="2305594"/>
            <a:ext cx="446019" cy="1052049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5E0745-E57C-4E03-829E-5F6566DBD3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Universität Mannheim - Bizer/Peeters/</a:t>
            </a:r>
            <a:r>
              <a:rPr lang="en-DE" dirty="0"/>
              <a:t>Steiner</a:t>
            </a:r>
            <a:r>
              <a:rPr lang="en-GB" dirty="0"/>
              <a:t>: Web Data Integration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B522C0-22ED-4606-9867-E69A3BEA41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1AFAB09-FB94-4AEB-BCF6-E4C454DECEDF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182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1017</Words>
  <Application>Microsoft Office PowerPoint</Application>
  <PresentationFormat>On-screen Show (4:3)</PresentationFormat>
  <Paragraphs>164</Paragraphs>
  <Slides>12</Slides>
  <Notes>2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News Gothic MT</vt:lpstr>
      <vt:lpstr>Office Theme</vt:lpstr>
      <vt:lpstr>Exercise: Identity Resolution</vt:lpstr>
      <vt:lpstr>The PyDI Framework</vt:lpstr>
      <vt:lpstr>Relevant classes for Identity Resolution</vt:lpstr>
      <vt:lpstr>PyDI Tutorial</vt:lpstr>
      <vt:lpstr>Project Phase 2</vt:lpstr>
      <vt:lpstr>Prepare the Inputs: Check Your Data</vt:lpstr>
      <vt:lpstr>Prepare the Inputs: Create Ground Truth</vt:lpstr>
      <vt:lpstr>The Ground Truth</vt:lpstr>
      <vt:lpstr>The Ground Truth</vt:lpstr>
      <vt:lpstr>Identity Resolution in the Final Project Report</vt:lpstr>
      <vt:lpstr>Final Report: Tables describing your Experiments</vt:lpstr>
      <vt:lpstr>...and now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creator>Oliver Lehmberg</dc:creator>
  <cp:lastModifiedBy>Ralph Peeters</cp:lastModifiedBy>
  <cp:revision>279</cp:revision>
  <dcterms:created xsi:type="dcterms:W3CDTF">2015-11-19T08:38:17Z</dcterms:created>
  <dcterms:modified xsi:type="dcterms:W3CDTF">2025-10-22T10:55:12Z</dcterms:modified>
</cp:coreProperties>
</file>