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2"/>
  </p:notesMasterIdLst>
  <p:sldIdLst>
    <p:sldId id="258" r:id="rId2"/>
    <p:sldId id="272" r:id="rId3"/>
    <p:sldId id="314" r:id="rId4"/>
    <p:sldId id="309" r:id="rId5"/>
    <p:sldId id="310" r:id="rId6"/>
    <p:sldId id="273" r:id="rId7"/>
    <p:sldId id="311" r:id="rId8"/>
    <p:sldId id="312" r:id="rId9"/>
    <p:sldId id="315" r:id="rId10"/>
    <p:sldId id="313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9" r:id="rId24"/>
    <p:sldId id="328" r:id="rId25"/>
    <p:sldId id="330" r:id="rId26"/>
    <p:sldId id="331" r:id="rId27"/>
    <p:sldId id="332" r:id="rId28"/>
    <p:sldId id="333" r:id="rId29"/>
    <p:sldId id="334" r:id="rId30"/>
    <p:sldId id="269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BE7-7EFE-487F-832D-5F90CA4D9300}" type="datetimeFigureOut">
              <a:rPr lang="de-DE" smtClean="0"/>
              <a:t>02.02.2022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93720-30EA-4012-AC0B-86F504BC84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0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Research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situated</a:t>
            </a:r>
            <a:r>
              <a:rPr lang="de-DE" dirty="0"/>
              <a:t> in </a:t>
            </a:r>
            <a:r>
              <a:rPr lang="de-DE" dirty="0" err="1"/>
              <a:t>unreliable</a:t>
            </a:r>
            <a:r>
              <a:rPr lang="de-DE" dirty="0"/>
              <a:t> and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environments</a:t>
            </a:r>
            <a:endParaRPr lang="de-DE" dirty="0"/>
          </a:p>
          <a:p>
            <a:r>
              <a:rPr lang="de-DE" dirty="0"/>
              <a:t>Sensor Networks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bigger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an </a:t>
            </a:r>
            <a:r>
              <a:rPr lang="de-DE" dirty="0" err="1"/>
              <a:t>example</a:t>
            </a:r>
            <a:r>
              <a:rPr lang="de-DE" dirty="0"/>
              <a:t> </a:t>
            </a:r>
          </a:p>
          <a:p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</a:p>
          <a:p>
            <a:r>
              <a:rPr lang="de-DE" dirty="0"/>
              <a:t>	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clock</a:t>
            </a:r>
            <a:r>
              <a:rPr lang="de-DE" dirty="0"/>
              <a:t> </a:t>
            </a:r>
            <a:r>
              <a:rPr lang="de-DE" dirty="0" err="1"/>
              <a:t>drift</a:t>
            </a:r>
            <a:r>
              <a:rPr lang="de-DE" dirty="0"/>
              <a:t> etc.</a:t>
            </a:r>
          </a:p>
          <a:p>
            <a:r>
              <a:rPr lang="de-DE" dirty="0"/>
              <a:t>	</a:t>
            </a:r>
            <a:r>
              <a:rPr lang="de-DE" dirty="0" err="1"/>
              <a:t>they</a:t>
            </a:r>
            <a:r>
              <a:rPr lang="de-DE" dirty="0"/>
              <a:t> also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relevant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endParaRPr lang="de-DE" dirty="0"/>
          </a:p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CrowdSensing</a:t>
            </a:r>
            <a:r>
              <a:rPr lang="de-DE" dirty="0"/>
              <a:t>, Smart City, UAVs </a:t>
            </a:r>
            <a:r>
              <a:rPr lang="de-DE" dirty="0" err="1"/>
              <a:t>carrying</a:t>
            </a:r>
            <a:r>
              <a:rPr lang="de-DE" dirty="0"/>
              <a:t> </a:t>
            </a:r>
            <a:r>
              <a:rPr lang="de-DE" dirty="0" err="1"/>
              <a:t>sensors</a:t>
            </a:r>
            <a:r>
              <a:rPr lang="de-DE" dirty="0"/>
              <a:t>  </a:t>
            </a:r>
          </a:p>
          <a:p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happen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C6C19-B7FF-4656-B175-B81FCD39467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1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Resulting in restructured tree with exact same decision matrix and leaves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Making exactly the same predictions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Decision nodes yielding little information gain close to the leaves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Some of these decision nodes may yield no additional information gain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3720-30EA-4012-AC0B-86F504BC84E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00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55865"/>
            <a:ext cx="8604250" cy="936625"/>
          </a:xfrm>
        </p:spPr>
        <p:txBody>
          <a:bodyPr/>
          <a:lstStyle>
            <a:lvl1pPr marL="542925" indent="-542925">
              <a:buFontTx/>
              <a:buBlip>
                <a:blip r:embed="rId3"/>
              </a:buBlip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8800" y="3390900"/>
            <a:ext cx="8035450" cy="4333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2C7DC0-E1B7-42D1-B892-57D574A5DD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9" y="228095"/>
            <a:ext cx="1329727" cy="500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234F59-F32A-8548-B43E-A5D7D0F79C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82" y="19050"/>
            <a:ext cx="2986927" cy="11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4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groß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871663"/>
            <a:ext cx="9144000" cy="19796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/>
          </a:p>
        </p:txBody>
      </p:sp>
      <p:pic>
        <p:nvPicPr>
          <p:cNvPr id="5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1" descr="schlos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1" y="1870077"/>
            <a:ext cx="80645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92825"/>
            <a:ext cx="8604250" cy="936625"/>
          </a:xfrm>
        </p:spPr>
        <p:txBody>
          <a:bodyPr/>
          <a:lstStyle>
            <a:lvl1pPr marL="542925" indent="-542925">
              <a:buFontTx/>
              <a:buBlip>
                <a:blip r:embed="rId4"/>
              </a:buBlip>
              <a:defRPr sz="23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8800" y="5227860"/>
            <a:ext cx="8035450" cy="4333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5497DC-0C73-4D49-BCD2-55F70F0FEA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6" y="230017"/>
            <a:ext cx="1329727" cy="500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281D709-6E5B-1D40-B248-D73FF342A5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82" y="19050"/>
            <a:ext cx="2986927" cy="11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5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l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0" descr="schloss_farbig_cu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36838"/>
            <a:ext cx="241141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 userDrawn="1"/>
        </p:nvSpPr>
        <p:spPr>
          <a:xfrm>
            <a:off x="2303463" y="2636840"/>
            <a:ext cx="107950" cy="1349375"/>
          </a:xfrm>
          <a:prstGeom prst="rect">
            <a:avLst/>
          </a:prstGeom>
          <a:solidFill>
            <a:srgbClr val="E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8900" y="2780409"/>
            <a:ext cx="5975350" cy="936625"/>
          </a:xfrm>
        </p:spPr>
        <p:txBody>
          <a:bodyPr/>
          <a:lstStyle>
            <a:lvl1pPr marL="0" indent="0">
              <a:buFontTx/>
              <a:buNone/>
              <a:defRPr sz="27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51" y="3573016"/>
            <a:ext cx="5976500" cy="360040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B2BD90-1CD7-4BD8-AF38-F4EC432EF2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8" y="228430"/>
            <a:ext cx="1329727" cy="500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AB69088-CE20-1F44-8F2F-E57AAA041B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82" y="19050"/>
            <a:ext cx="2986927" cy="117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1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 mit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2058988"/>
            <a:ext cx="4032250" cy="4394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2BF6BF1-DCA3-4BD3-AAFF-21AC5794A8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ile mit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1268762"/>
            <a:ext cx="8604250" cy="7191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289" y="2058988"/>
            <a:ext cx="8209160" cy="4394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545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2052638"/>
            <a:ext cx="161925" cy="647700"/>
          </a:xfrm>
          <a:prstGeom prst="rect">
            <a:avLst/>
          </a:prstGeom>
          <a:solidFill>
            <a:srgbClr val="8F9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/>
          </a:p>
        </p:txBody>
      </p:sp>
      <p:sp>
        <p:nvSpPr>
          <p:cNvPr id="4" name="Rechteck 3"/>
          <p:cNvSpPr/>
          <p:nvPr userDrawn="1"/>
        </p:nvSpPr>
        <p:spPr>
          <a:xfrm>
            <a:off x="1" y="3284539"/>
            <a:ext cx="161925" cy="649287"/>
          </a:xfrm>
          <a:prstGeom prst="rect">
            <a:avLst/>
          </a:prstGeom>
          <a:solidFill>
            <a:srgbClr val="8F9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847578"/>
            <a:ext cx="8208714" cy="719137"/>
          </a:xfrm>
        </p:spPr>
        <p:txBody>
          <a:bodyPr/>
          <a:lstStyle>
            <a:lvl1pPr marL="447675" indent="-447675">
              <a:defRPr sz="3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CD9DB48-00EB-4E7F-849E-EE78D2287F5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10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gruen_verlau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68415"/>
            <a:ext cx="86042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2058988"/>
            <a:ext cx="82089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201" y="6700838"/>
            <a:ext cx="863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0B1166-6E21-4B83-BB65-7759AA18483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 w="9525">
            <a:solidFill>
              <a:srgbClr val="8F9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6E3E56E0-B933-4A12-9205-1E96CC9E24C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228263"/>
            <a:ext cx="1329727" cy="500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4A1B30-599F-654A-9181-360AE1CA0B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71" y="19050"/>
            <a:ext cx="2012638" cy="7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7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lvl1pPr marL="361950" indent="-361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+mj-lt"/>
          <a:ea typeface="+mj-ea"/>
          <a:cs typeface="+mj-cs"/>
        </a:defRPr>
      </a:lvl1pPr>
      <a:lvl2pPr marL="361950" indent="-361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2pPr>
      <a:lvl3pPr marL="361950" indent="-361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3pPr>
      <a:lvl4pPr marL="361950" indent="-361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4pPr>
      <a:lvl5pPr marL="361950" indent="-361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5pPr>
      <a:lvl6pPr marL="819150" indent="-361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6pPr>
      <a:lvl7pPr marL="1276350" indent="-361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7pPr>
      <a:lvl8pPr marL="1733550" indent="-361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8pPr>
      <a:lvl9pPr marL="2190750" indent="-361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700">
          <a:solidFill>
            <a:srgbClr val="8F9092"/>
          </a:solidFill>
          <a:latin typeface="+mn-lt"/>
          <a:ea typeface="+mn-ea"/>
          <a:cs typeface="+mn-cs"/>
        </a:defRPr>
      </a:lvl1pPr>
      <a:lvl2pPr marL="538163" indent="-179388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2pPr>
      <a:lvl3pPr marL="898525" indent="-180975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3pPr>
      <a:lvl4pPr marL="1257300" indent="-179388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4pPr>
      <a:lvl5pPr marL="1611313" indent="-174625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5pPr>
      <a:lvl6pPr marL="2068513" indent="-174625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6pPr>
      <a:lvl7pPr marL="2525713" indent="-174625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7pPr>
      <a:lvl8pPr marL="2982913" indent="-174625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8pPr>
      <a:lvl9pPr marL="3440113" indent="-174625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2C318-9839-4D2A-9E9F-5A8ABF6DB1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</a:rPr>
              <a:t>Restructuring of </a:t>
            </a:r>
            <a:r>
              <a:rPr lang="en-US" i="0" dirty="0" err="1">
                <a:effectLst/>
                <a:latin typeface="Arial" panose="020B0604020202020204" pitchFamily="34" charset="0"/>
              </a:rPr>
              <a:t>Hoeffding</a:t>
            </a:r>
            <a:r>
              <a:rPr lang="en-US" i="0" dirty="0">
                <a:effectLst/>
                <a:latin typeface="Arial" panose="020B0604020202020204" pitchFamily="34" charset="0"/>
              </a:rPr>
              <a:t> Trees for </a:t>
            </a:r>
            <a:br>
              <a:rPr lang="en-US" i="0" dirty="0">
                <a:effectLst/>
                <a:latin typeface="Arial" panose="020B0604020202020204" pitchFamily="34" charset="0"/>
              </a:rPr>
            </a:br>
            <a:r>
              <a:rPr lang="en-US" i="0" dirty="0">
                <a:effectLst/>
                <a:latin typeface="Arial" panose="020B0604020202020204" pitchFamily="34" charset="0"/>
              </a:rPr>
              <a:t>Trapezoidal Data Streams</a:t>
            </a:r>
            <a:br>
              <a:rPr lang="en-US" b="0" i="0" dirty="0">
                <a:effectLst/>
                <a:latin typeface="Arial" panose="020B0604020202020204" pitchFamily="34" charset="0"/>
              </a:rPr>
            </a:br>
            <a:r>
              <a:rPr lang="de-DE" sz="1200" b="0" u="sng" dirty="0">
                <a:solidFill>
                  <a:schemeClr val="accent6"/>
                </a:solidFill>
              </a:rPr>
              <a:t>Christian Schreckenberger</a:t>
            </a:r>
            <a:r>
              <a:rPr lang="de-DE" sz="1200" b="0" dirty="0">
                <a:solidFill>
                  <a:schemeClr val="accent6"/>
                </a:solidFill>
              </a:rPr>
              <a:t>, Tim Glockner, Christian Bartelt, Heiner Stuckenschmidt</a:t>
            </a:r>
            <a:br>
              <a:rPr lang="de-DE" sz="2400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BDCEBC-F942-49F2-A12B-A7A9C3CD3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200" dirty="0"/>
              <a:t>CLEATED@IDCM, November 17th, 2020, Sorrento (</a:t>
            </a:r>
            <a:r>
              <a:rPr lang="de-DE" sz="1200" dirty="0" err="1"/>
              <a:t>Italy</a:t>
            </a:r>
            <a:r>
              <a:rPr lang="de-DE" sz="1200" dirty="0"/>
              <a:t>)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227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C0909-2189-45BC-A8BE-53C27A4F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F59EF2-4F9C-4ED5-87E8-BAC0A7D59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The proposed algorithm Dynamic Fast Decision Trees takes key concepts from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Hoeffding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trees.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Handling of emerging features: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Tree is restructured on a predefined interval on a global scope: 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Reordering of decision nodes from root to leaves based on information gain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P</a:t>
            </a:r>
            <a:r>
              <a:rPr lang="en-US" b="0" i="0" dirty="0">
                <a:effectLst/>
                <a:latin typeface="Arial" panose="020B0604020202020204" pitchFamily="34" charset="0"/>
              </a:rPr>
              <a:t>runing removes unnecessary decision nodes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3193B5-BC9A-43BF-8516-CE6B2403B2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156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22B9E5A-C876-44CD-806B-DAB05B9B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486533"/>
            <a:ext cx="5867400" cy="30697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B70420-B0B0-4F1C-A4BA-224C70FE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Decision</a:t>
            </a:r>
            <a:r>
              <a:rPr lang="de-DE" dirty="0"/>
              <a:t> Matrix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ED6AE9-ABC8-4FC0-BF4C-5FD6F804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Matrix </a:t>
            </a:r>
            <a:r>
              <a:rPr lang="de-DE" dirty="0" err="1"/>
              <a:t>representing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column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a </a:t>
            </a:r>
            <a:r>
              <a:rPr lang="de-DE" dirty="0" err="1"/>
              <a:t>binary</a:t>
            </a:r>
            <a:r>
              <a:rPr lang="de-DE" dirty="0"/>
              <a:t> </a:t>
            </a:r>
            <a:r>
              <a:rPr lang="de-DE" dirty="0" err="1"/>
              <a:t>decision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row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a </a:t>
            </a:r>
            <a:r>
              <a:rPr lang="de-DE" dirty="0" err="1"/>
              <a:t>leaf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array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leaves</a:t>
            </a:r>
            <a:r>
              <a:rPr lang="de-DE" dirty="0"/>
              <a:t> a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reconstructed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BF1412-F34A-4C20-95A6-7C4CB8EB5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47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4C4D0-58BB-4EBA-8EEE-6806FFEC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Restructuring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777210D-C0B5-42E9-AB10-6A1EE0C09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2210010"/>
            <a:ext cx="8208962" cy="409215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F6E2E0-C469-4F8B-8062-F73FF0C35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68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9F302-6011-4DF2-9D90-9F43C707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Restructuring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0A28A0B-D375-40FE-B469-B8A08687E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19" y="2091980"/>
            <a:ext cx="8208962" cy="413771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6A6623-3289-4518-B84A-908E4EED5F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581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52CBE-5BD3-49DE-8598-2E1885C8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Restructuring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BD6331C-8390-4B69-A121-3CE018E43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2067881"/>
            <a:ext cx="8208962" cy="4376413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36537F-1D7B-45D7-8488-682CF8BBC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28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EC79E-4693-475D-9C02-AAB90987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Restructuring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C52CF9E-B976-475A-A462-36B440C7A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2130478"/>
            <a:ext cx="8208962" cy="425121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0755B1-488A-4E3A-AC44-46313DE6A7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90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8B16F-BFD6-491E-81E4-0EA5B19D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Restructuring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5A617A7-2841-4E1C-8852-EF60C93FD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88" y="2167544"/>
            <a:ext cx="8208962" cy="417708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B9B2C9-802D-4840-B0AA-9732D77F53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753BD-6A1F-4E6D-8FD2-A0CEE8C1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Restructuring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40BFE3-F55A-4DA3-BB98-FC7F9E398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Resulting in restructured tree with exact same decision matrix and leaves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Making exactly the same predictions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Decision nodes yielding little information gain close to the leaves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Some of these decision nodes may yield no additional information gain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D2C6B1-B07C-4C80-A907-2D56FD58B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562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E7E0F-18E0-40CF-99BA-B20299AB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Gain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47A474-12C1-4734-83F2-23D464C5D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Information gain has to be calculated when it is needed because of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Statistical fluctuations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Dependent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and can be performed through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Selection of relevant leaves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Aggregation of their statistics in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n_ijk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3EDF45-CAEA-4135-8681-F83E003C5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78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88E2E-2941-4058-8B68-72005174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Gain</a:t>
            </a:r>
            <a:r>
              <a:rPr lang="de-DE" dirty="0"/>
              <a:t> –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D1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3586C0E-0D02-4D2A-BB1D-74CCF26CC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8" y="2137921"/>
            <a:ext cx="8208962" cy="423633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0EC1C8-A132-46AB-9A62-08EA83F89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27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519C2-DD9C-4362-874B-D0CC7AA6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BBF06B-E458-466E-BAE7-9D5458CF8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BF32ADC-0F75-4EA3-919A-9FDD43896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857091"/>
              </p:ext>
            </p:extLst>
          </p:nvPr>
        </p:nvGraphicFramePr>
        <p:xfrm>
          <a:off x="2149476" y="1987899"/>
          <a:ext cx="3724911" cy="246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>
                  <a:extLst>
                    <a:ext uri="{9D8B030D-6E8A-4147-A177-3AD203B41FA5}">
                      <a16:colId xmlns:a16="http://schemas.microsoft.com/office/drawing/2014/main" val="761993107"/>
                    </a:ext>
                  </a:extLst>
                </a:gridCol>
                <a:gridCol w="3288031">
                  <a:extLst>
                    <a:ext uri="{9D8B030D-6E8A-4147-A177-3AD203B41FA5}">
                      <a16:colId xmlns:a16="http://schemas.microsoft.com/office/drawing/2014/main" val="3936888744"/>
                    </a:ext>
                  </a:extLst>
                </a:gridCol>
              </a:tblGrid>
              <a:tr h="4930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76403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Introduction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00840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Dynamic Fast </a:t>
                      </a:r>
                      <a:r>
                        <a:rPr lang="de-DE" dirty="0" err="1"/>
                        <a:t>Decision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12232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98747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Conclusion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5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5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88E2E-2941-4058-8B68-72005174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Gain</a:t>
            </a:r>
            <a:r>
              <a:rPr lang="de-DE" dirty="0"/>
              <a:t> –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0EC1C8-A132-46AB-9A62-08EA83F89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1BB1B2-DC7F-4C68-94E2-839A6DD75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5" y="2085504"/>
            <a:ext cx="8423309" cy="43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6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C79D9B-6ECC-4727-B605-A4445D92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Pruning</a:t>
            </a:r>
            <a:r>
              <a:rPr lang="de-DE" dirty="0"/>
              <a:t> - </a:t>
            </a:r>
            <a:r>
              <a:rPr lang="de-DE" dirty="0" err="1"/>
              <a:t>Conditions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AA8319-C391-4131-AB23-092894CD7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Goal: Redundant decision nodes should be identified and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replacedby</a:t>
            </a:r>
            <a:r>
              <a:rPr lang="en-US" b="0" i="0" dirty="0">
                <a:effectLst/>
                <a:latin typeface="Arial" panose="020B0604020202020204" pitchFamily="34" charset="0"/>
              </a:rPr>
              <a:t> a leaf node.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Conditions: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both children predict the same label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Arial" panose="020B0604020202020204" pitchFamily="34" charset="0"/>
              </a:rPr>
              <a:t>Hoeffding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bound evaluated with higher value for δ and true mean of 0 and IG(F) ≤ 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threshold of minimum numbers of samples seen in each leaf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isreached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E89AE0-30AE-4463-8285-733F27FF7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16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7265C-A44F-4BAE-85F6-8F6011D7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Pruning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A6E95-7018-4B3C-A8E0-341EE0877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Both children are leaves: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conditions specified are tested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if satisfied, sample counts are aggregated into a new leaf and attached in place of that decision node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otherwise, subtree is not pruned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At least one child is a decision node:</a:t>
            </a:r>
          </a:p>
          <a:p>
            <a:pPr marL="481013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in a recursive manner, children that are not leaves are processed the same way</a:t>
            </a:r>
          </a:p>
          <a:p>
            <a:pPr marL="481013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this might lead to children being replaced by leaf nodes </a:t>
            </a:r>
          </a:p>
          <a:p>
            <a:pPr marL="481013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steps above are then applied to the decision node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135E3A-443F-4AFE-AF4E-A165448E6A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03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B8A65-B00F-47DE-9C97-19E7FF9E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Full</a:t>
            </a:r>
            <a:r>
              <a:rPr lang="de-DE" dirty="0"/>
              <a:t> DFDT </a:t>
            </a:r>
            <a:r>
              <a:rPr lang="de-DE" dirty="0" err="1"/>
              <a:t>Algorithm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10DDCC-738E-476E-8D44-A41CC758C3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7D77B2-A5E1-4A67-889A-3194E7B24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21" y="2365549"/>
            <a:ext cx="3158980" cy="39576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05E610-76AC-42A7-943D-1199997C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2365549"/>
            <a:ext cx="42481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519C2-DD9C-4362-874B-D0CC7AA6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BBF06B-E458-466E-BAE7-9D5458CF8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BF32ADC-0F75-4EA3-919A-9FDD43896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803513"/>
              </p:ext>
            </p:extLst>
          </p:nvPr>
        </p:nvGraphicFramePr>
        <p:xfrm>
          <a:off x="2149476" y="1987899"/>
          <a:ext cx="3724911" cy="246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>
                  <a:extLst>
                    <a:ext uri="{9D8B030D-6E8A-4147-A177-3AD203B41FA5}">
                      <a16:colId xmlns:a16="http://schemas.microsoft.com/office/drawing/2014/main" val="761993107"/>
                    </a:ext>
                  </a:extLst>
                </a:gridCol>
                <a:gridCol w="3288031">
                  <a:extLst>
                    <a:ext uri="{9D8B030D-6E8A-4147-A177-3AD203B41FA5}">
                      <a16:colId xmlns:a16="http://schemas.microsoft.com/office/drawing/2014/main" val="3936888744"/>
                    </a:ext>
                  </a:extLst>
                </a:gridCol>
              </a:tblGrid>
              <a:tr h="4930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76403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Introduction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00840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Dynamic Fast </a:t>
                      </a:r>
                      <a:r>
                        <a:rPr lang="de-DE" dirty="0" err="1"/>
                        <a:t>Decision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12232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3.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Evaluation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998747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Conclusion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5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807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BDE13-64A5-47B7-A682-3CF09DE7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426133-D045-4C79-9293-89796226F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Data: synthetic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Approach: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Comparison between VFDT and DFDT on different data 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With various parameter 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Samples were used to predict and measure accuracy</a:t>
            </a:r>
          </a:p>
          <a:p>
            <a:pPr marL="358775" lvl="1" indent="0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   and then fed to th</a:t>
            </a:r>
            <a:r>
              <a:rPr lang="en-US" dirty="0">
                <a:latin typeface="Arial" panose="020B0604020202020204" pitchFamily="34" charset="0"/>
              </a:rPr>
              <a:t>e learning algorithm</a:t>
            </a:r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11CF5E-E9B0-40A4-9859-042F903D33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511C103-2575-44AC-B5B4-4707458A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24" y="2405215"/>
            <a:ext cx="6488288" cy="17995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045DDF7-AD8D-4458-AD2B-419FFB71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092" y="5298674"/>
            <a:ext cx="2891908" cy="9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4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6C4E5-4AD4-4B58-9655-194334B3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varying parameter on ParamEval_2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2E8DC3-C517-4692-B6F7-D11C1899C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C13854-BB2A-4AD6-9520-5A757770D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69" y="2191595"/>
            <a:ext cx="7469312" cy="39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9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720B0-5050-45C0-B129-D23E5255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Performance Evaluation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CE5458-EFE2-4925-9FA5-75CB4C4BE7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C56454-DC12-4D8B-AC97-D2EC6CF8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2439"/>
            <a:ext cx="9144000" cy="23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0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519C2-DD9C-4362-874B-D0CC7AA6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BBF06B-E458-466E-BAE7-9D5458CF8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BF32ADC-0F75-4EA3-919A-9FDD43896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758683"/>
              </p:ext>
            </p:extLst>
          </p:nvPr>
        </p:nvGraphicFramePr>
        <p:xfrm>
          <a:off x="2149476" y="1987899"/>
          <a:ext cx="3724911" cy="246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>
                  <a:extLst>
                    <a:ext uri="{9D8B030D-6E8A-4147-A177-3AD203B41FA5}">
                      <a16:colId xmlns:a16="http://schemas.microsoft.com/office/drawing/2014/main" val="761993107"/>
                    </a:ext>
                  </a:extLst>
                </a:gridCol>
                <a:gridCol w="3288031">
                  <a:extLst>
                    <a:ext uri="{9D8B030D-6E8A-4147-A177-3AD203B41FA5}">
                      <a16:colId xmlns:a16="http://schemas.microsoft.com/office/drawing/2014/main" val="3936888744"/>
                    </a:ext>
                  </a:extLst>
                </a:gridCol>
              </a:tblGrid>
              <a:tr h="4930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76403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Introduction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00840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Dynamic Fast </a:t>
                      </a:r>
                      <a:r>
                        <a:rPr lang="de-DE" dirty="0" err="1"/>
                        <a:t>Decision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12232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98747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4.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Conclusion</a:t>
                      </a:r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171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C16A7-CF2F-4050-9F7A-55A4AD85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B8DEED-111B-4B69-AFE0-79C5FFD27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introduced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deal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trapezoidal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streams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DFDT </a:t>
            </a:r>
            <a:r>
              <a:rPr lang="de-DE" dirty="0" err="1"/>
              <a:t>can</a:t>
            </a:r>
            <a:r>
              <a:rPr lang="de-DE" dirty="0"/>
              <a:t> deal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growth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dropping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, also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dropping</a:t>
            </a:r>
            <a:r>
              <a:rPr lang="de-DE" dirty="0"/>
              <a:t> </a:t>
            </a:r>
            <a:r>
              <a:rPr lang="de-DE" dirty="0" err="1"/>
              <a:t>samples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trees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relatively</a:t>
            </a:r>
            <a:r>
              <a:rPr lang="de-DE" dirty="0"/>
              <a:t> high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rho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Future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on real 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cases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Force </a:t>
            </a:r>
            <a:r>
              <a:rPr lang="de-DE" dirty="0" err="1"/>
              <a:t>splits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push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further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dropping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,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restructuring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beneficial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dropping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subtrees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86A6D8-B78A-469B-841B-BE1BA2125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775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519C2-DD9C-4362-874B-D0CC7AA6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BBF06B-E458-466E-BAE7-9D5458CF8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BF32ADC-0F75-4EA3-919A-9FDD43896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531030"/>
              </p:ext>
            </p:extLst>
          </p:nvPr>
        </p:nvGraphicFramePr>
        <p:xfrm>
          <a:off x="2149476" y="1987899"/>
          <a:ext cx="3724911" cy="246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>
                  <a:extLst>
                    <a:ext uri="{9D8B030D-6E8A-4147-A177-3AD203B41FA5}">
                      <a16:colId xmlns:a16="http://schemas.microsoft.com/office/drawing/2014/main" val="761993107"/>
                    </a:ext>
                  </a:extLst>
                </a:gridCol>
                <a:gridCol w="3288031">
                  <a:extLst>
                    <a:ext uri="{9D8B030D-6E8A-4147-A177-3AD203B41FA5}">
                      <a16:colId xmlns:a16="http://schemas.microsoft.com/office/drawing/2014/main" val="3936888744"/>
                    </a:ext>
                  </a:extLst>
                </a:gridCol>
              </a:tblGrid>
              <a:tr h="4930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76403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Introduction</a:t>
                      </a:r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500840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Dynamic Fast </a:t>
                      </a:r>
                      <a:r>
                        <a:rPr lang="de-DE" dirty="0" err="1"/>
                        <a:t>Decision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12232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98747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Conclusion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5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026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AA2C0-B35F-41A2-8FA8-B42C8E93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Q&amp;A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587972-9A90-46BE-B7FA-B83841A42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152" y="2460919"/>
            <a:ext cx="3737701" cy="1936162"/>
          </a:xfrm>
        </p:spPr>
        <p:txBody>
          <a:bodyPr/>
          <a:lstStyle/>
          <a:p>
            <a:pPr marL="0" indent="0" algn="ctr"/>
            <a:r>
              <a:rPr lang="de-DE" dirty="0"/>
              <a:t>Any Questions?</a:t>
            </a:r>
          </a:p>
          <a:p>
            <a:pPr marL="0" indent="0" algn="ctr"/>
            <a:endParaRPr lang="de-DE" dirty="0"/>
          </a:p>
          <a:p>
            <a:pPr marL="0" indent="0" algn="ctr"/>
            <a:r>
              <a:rPr lang="de-DE" dirty="0" err="1"/>
              <a:t>Get</a:t>
            </a:r>
            <a:r>
              <a:rPr lang="de-DE" dirty="0"/>
              <a:t> in Contact</a:t>
            </a:r>
          </a:p>
          <a:p>
            <a:pPr marL="0" indent="0" algn="ctr"/>
            <a:r>
              <a:rPr lang="de-DE" i="1" dirty="0"/>
              <a:t>schreckenberger@es.uni-mannheim.de</a:t>
            </a:r>
          </a:p>
          <a:p>
            <a:pPr marL="0" indent="0"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FEC442-A8FA-4F42-890B-9C406D2D2D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17601" y="6314401"/>
            <a:ext cx="1406313" cy="180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305" rtl="0" eaLnBrk="1" latinLnBrk="0" hangingPunct="1">
              <a:defRPr sz="12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457152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7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1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4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6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9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0CC166-4E39-43B8-AB91-BDD1C4C9E224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6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8FB70-441E-4123-9B87-D7253167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8604250" cy="719137"/>
          </a:xfrm>
        </p:spPr>
        <p:txBody>
          <a:bodyPr/>
          <a:lstStyle/>
          <a:p>
            <a:r>
              <a:rPr lang="de-DE" dirty="0"/>
              <a:t>Sensor Networks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 </a:t>
            </a:r>
            <a:r>
              <a:rPr lang="de-DE" dirty="0" err="1"/>
              <a:t>Evolving</a:t>
            </a:r>
            <a:r>
              <a:rPr lang="de-DE" dirty="0"/>
              <a:t> Data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EEC13-44F2-48C1-A97D-80B889F6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Sensor Networks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inherently</a:t>
            </a:r>
            <a:r>
              <a:rPr lang="de-DE" dirty="0"/>
              <a:t> </a:t>
            </a:r>
            <a:r>
              <a:rPr lang="de-DE" dirty="0" err="1"/>
              <a:t>evolving</a:t>
            </a:r>
            <a:r>
              <a:rPr lang="de-DE" dirty="0"/>
              <a:t> </a:t>
            </a:r>
            <a:r>
              <a:rPr lang="de-DE" dirty="0" err="1"/>
              <a:t>dynamically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Data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recorded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New </a:t>
            </a:r>
            <a:r>
              <a:rPr lang="de-DE" dirty="0" err="1"/>
              <a:t>sensors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and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feature </a:t>
            </a:r>
            <a:r>
              <a:rPr lang="de-DE" dirty="0" err="1"/>
              <a:t>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emerge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Data(</a:t>
            </a:r>
            <a:r>
              <a:rPr lang="de-DE" dirty="0" err="1"/>
              <a:t>streams</a:t>
            </a:r>
            <a:r>
              <a:rPr lang="de-DE" dirty="0"/>
              <a:t>) will </a:t>
            </a:r>
            <a:r>
              <a:rPr lang="de-DE" dirty="0" err="1"/>
              <a:t>be</a:t>
            </a:r>
            <a:r>
              <a:rPr lang="de-DE" dirty="0"/>
              <a:t> lost due </a:t>
            </a:r>
            <a:r>
              <a:rPr lang="de-DE" dirty="0" err="1"/>
              <a:t>to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Sensors </a:t>
            </a:r>
            <a:r>
              <a:rPr lang="de-DE" dirty="0" err="1"/>
              <a:t>that</a:t>
            </a:r>
            <a:r>
              <a:rPr lang="de-DE" dirty="0"/>
              <a:t> break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Sensor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replaced</a:t>
            </a:r>
            <a:endParaRPr lang="de-D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Sensor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replaced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Transmission </a:t>
            </a:r>
            <a:r>
              <a:rPr lang="de-DE" dirty="0" err="1"/>
              <a:t>failures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1B4872-1B1D-42D1-B3B1-3FC84A27F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1ADE6E-5608-487E-BD7C-C25868E31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4371714"/>
            <a:ext cx="4656841" cy="13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8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2926A-0790-466E-8D26-CA63A9B5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Trapezoidal</a:t>
            </a:r>
            <a:r>
              <a:rPr lang="de-DE" dirty="0"/>
              <a:t> Data Streams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EF7FCA-1C03-4978-A825-800F263DF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This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focusses</a:t>
            </a:r>
            <a:r>
              <a:rPr lang="de-DE" dirty="0"/>
              <a:t> on </a:t>
            </a:r>
            <a:r>
              <a:rPr lang="de-DE" dirty="0" err="1"/>
              <a:t>emerging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Problem was </a:t>
            </a:r>
            <a:r>
              <a:rPr lang="de-DE" dirty="0" err="1"/>
              <a:t>named</a:t>
            </a:r>
            <a:r>
              <a:rPr lang="de-DE" dirty="0"/>
              <a:t> „</a:t>
            </a:r>
            <a:r>
              <a:rPr lang="de-DE" dirty="0" err="1"/>
              <a:t>Trapezoidal</a:t>
            </a:r>
            <a:r>
              <a:rPr lang="de-DE" dirty="0"/>
              <a:t> Data Streams“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Term </a:t>
            </a:r>
            <a:r>
              <a:rPr lang="de-DE" dirty="0" err="1"/>
              <a:t>introduced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Zhang et al. (2016)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instances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Expanding feature </a:t>
            </a:r>
            <a:r>
              <a:rPr lang="de-DE" dirty="0" err="1"/>
              <a:t>space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7563D2-5986-4547-A9C5-BFE9937CE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87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F73CD5-8173-4B71-A965-C4B51450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Hoeffding</a:t>
            </a:r>
            <a:r>
              <a:rPr lang="de-DE" dirty="0"/>
              <a:t> </a:t>
            </a:r>
            <a:r>
              <a:rPr lang="de-DE" dirty="0" err="1"/>
              <a:t>Trees</a:t>
            </a:r>
            <a:r>
              <a:rPr lang="de-DE" dirty="0"/>
              <a:t> in a </a:t>
            </a:r>
            <a:r>
              <a:rPr lang="de-DE" dirty="0" err="1"/>
              <a:t>Nutshell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80D83E-DCE4-40C7-87A6-4D884CB2D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Domingos (2000) </a:t>
            </a:r>
            <a:r>
              <a:rPr lang="de-DE" dirty="0" err="1"/>
              <a:t>induces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non </a:t>
            </a:r>
            <a:r>
              <a:rPr lang="de-DE" dirty="0" err="1"/>
              <a:t>trapezoidal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streams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Main </a:t>
            </a:r>
            <a:r>
              <a:rPr lang="de-DE" dirty="0" err="1"/>
              <a:t>idea</a:t>
            </a:r>
            <a:r>
              <a:rPr lang="de-DE" dirty="0"/>
              <a:t>:</a:t>
            </a:r>
          </a:p>
          <a:p>
            <a:pPr marL="481013" lvl="1" indent="-285750">
              <a:buFont typeface="Arial" panose="020B0604020202020204" pitchFamily="34" charset="0"/>
              <a:buChar char="•"/>
            </a:pPr>
            <a:r>
              <a:rPr lang="de-DE" dirty="0"/>
              <a:t>Data </a:t>
            </a:r>
            <a:r>
              <a:rPr lang="de-DE" dirty="0" err="1"/>
              <a:t>instances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passed</a:t>
            </a:r>
            <a:r>
              <a:rPr lang="de-DE" dirty="0"/>
              <a:t> down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a </a:t>
            </a:r>
            <a:r>
              <a:rPr lang="de-DE" dirty="0" err="1"/>
              <a:t>leaf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reached</a:t>
            </a:r>
            <a:endParaRPr lang="de-DE" dirty="0"/>
          </a:p>
          <a:p>
            <a:pPr marL="481013" lvl="1" indent="-285750">
              <a:buFont typeface="Arial" panose="020B0604020202020204" pitchFamily="34" charset="0"/>
              <a:buChar char="•"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 </a:t>
            </a:r>
            <a:r>
              <a:rPr lang="de-DE" dirty="0" err="1"/>
              <a:t>stores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instances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counts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so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n_ijk</a:t>
            </a:r>
            <a:r>
              <a:rPr lang="de-DE" dirty="0"/>
              <a:t> </a:t>
            </a:r>
            <a:r>
              <a:rPr lang="de-DE" dirty="0" err="1"/>
              <a:t>matrix</a:t>
            </a:r>
            <a:r>
              <a:rPr lang="de-DE" dirty="0"/>
              <a:t>.</a:t>
            </a:r>
          </a:p>
          <a:p>
            <a:pPr marL="481013" lvl="1" indent="-285750">
              <a:buFont typeface="Arial" panose="020B0604020202020204" pitchFamily="34" charset="0"/>
              <a:buChar char="•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Hoeffding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satisfied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respective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Hoeffding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induce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trees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Hoeffding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 in an online and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manner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3C79AC-9F46-458A-A1C1-7AAB9836F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611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ED75C-F617-4C2D-BE09-DE0803CD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Hoeffding</a:t>
            </a:r>
            <a:r>
              <a:rPr lang="de-DE" dirty="0"/>
              <a:t> Bound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52B1C4-170D-4FAC-8FD8-11D976217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BC18C5-C886-4235-82F2-2549C0D6A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8E2AE1F-98A1-42BA-95B1-1FEB99C4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98" y="2235549"/>
            <a:ext cx="8303013" cy="33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2A602-E9EF-4FB0-ADD1-75919763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 </a:t>
            </a:r>
            <a:r>
              <a:rPr lang="de-DE" dirty="0" err="1"/>
              <a:t>with</a:t>
            </a:r>
            <a:r>
              <a:rPr lang="de-DE" dirty="0"/>
              <a:t> Emerging Features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54367-A9C1-4B12-AB11-AD5462D6E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Meaningful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will </a:t>
            </a:r>
            <a:r>
              <a:rPr lang="de-DE" dirty="0" err="1"/>
              <a:t>emerge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induce</a:t>
            </a:r>
            <a:r>
              <a:rPr lang="de-DE" dirty="0"/>
              <a:t> </a:t>
            </a:r>
            <a:r>
              <a:rPr lang="de-DE" dirty="0" err="1"/>
              <a:t>splits</a:t>
            </a:r>
            <a:r>
              <a:rPr lang="de-DE" dirty="0"/>
              <a:t> in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leaves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unecessarily</a:t>
            </a:r>
            <a:r>
              <a:rPr lang="de-DE" dirty="0"/>
              <a:t> </a:t>
            </a:r>
            <a:r>
              <a:rPr lang="de-DE" dirty="0" err="1"/>
              <a:t>big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Needs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instances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leaf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redudant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Which</a:t>
            </a:r>
            <a:r>
              <a:rPr lang="de-DE" dirty="0"/>
              <a:t> also </a:t>
            </a:r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unnecessarily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F7E6DC-1DC9-4FA4-9BE3-EE6C59B3D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02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519C2-DD9C-4362-874B-D0CC7AA6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BBF06B-E458-466E-BAE7-9D5458CF8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BF32ADC-0F75-4EA3-919A-9FDD43896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440598"/>
              </p:ext>
            </p:extLst>
          </p:nvPr>
        </p:nvGraphicFramePr>
        <p:xfrm>
          <a:off x="2149476" y="1987899"/>
          <a:ext cx="3724911" cy="246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>
                  <a:extLst>
                    <a:ext uri="{9D8B030D-6E8A-4147-A177-3AD203B41FA5}">
                      <a16:colId xmlns:a16="http://schemas.microsoft.com/office/drawing/2014/main" val="761993107"/>
                    </a:ext>
                  </a:extLst>
                </a:gridCol>
                <a:gridCol w="3288031">
                  <a:extLst>
                    <a:ext uri="{9D8B030D-6E8A-4147-A177-3AD203B41FA5}">
                      <a16:colId xmlns:a16="http://schemas.microsoft.com/office/drawing/2014/main" val="3936888744"/>
                    </a:ext>
                  </a:extLst>
                </a:gridCol>
              </a:tblGrid>
              <a:tr h="4930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76403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Introduction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00840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2.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Dynamic Fast </a:t>
                      </a:r>
                      <a:r>
                        <a:rPr lang="de-DE" dirty="0" err="1"/>
                        <a:t>Decision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Tree</a:t>
                      </a:r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812232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98747"/>
                  </a:ext>
                </a:extLst>
              </a:tr>
              <a:tr h="493077">
                <a:tc>
                  <a:txBody>
                    <a:bodyPr/>
                    <a:lstStyle/>
                    <a:p>
                      <a:r>
                        <a:rPr lang="de-DE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Conclusion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5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036686"/>
      </p:ext>
    </p:extLst>
  </p:cSld>
  <p:clrMapOvr>
    <a:masterClrMapping/>
  </p:clrMapOvr>
</p:sld>
</file>

<file path=ppt/theme/theme1.xml><?xml version="1.0" encoding="utf-8"?>
<a:theme xmlns:a="http://schemas.openxmlformats.org/drawingml/2006/main" name="2_Benutzerdefiniertes Design">
  <a:themeElements>
    <a:clrScheme name="Benutzerdefiniertes Design 13">
      <a:dk1>
        <a:srgbClr val="8F9092"/>
      </a:dk1>
      <a:lt1>
        <a:srgbClr val="FFFFFF"/>
      </a:lt1>
      <a:dk2>
        <a:srgbClr val="99C555"/>
      </a:dk2>
      <a:lt2>
        <a:srgbClr val="808080"/>
      </a:lt2>
      <a:accent1>
        <a:srgbClr val="B5D483"/>
      </a:accent1>
      <a:accent2>
        <a:srgbClr val="8F9092"/>
      </a:accent2>
      <a:accent3>
        <a:srgbClr val="FFFFFF"/>
      </a:accent3>
      <a:accent4>
        <a:srgbClr val="797A7C"/>
      </a:accent4>
      <a:accent5>
        <a:srgbClr val="D7E6C1"/>
      </a:accent5>
      <a:accent6>
        <a:srgbClr val="818284"/>
      </a:accent6>
      <a:hlink>
        <a:srgbClr val="EF7B00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8F9092"/>
        </a:dk1>
        <a:lt1>
          <a:srgbClr val="FFFFFF"/>
        </a:lt1>
        <a:dk2>
          <a:srgbClr val="99C555"/>
        </a:dk2>
        <a:lt2>
          <a:srgbClr val="808080"/>
        </a:lt2>
        <a:accent1>
          <a:srgbClr val="B5D483"/>
        </a:accent1>
        <a:accent2>
          <a:srgbClr val="8F9092"/>
        </a:accent2>
        <a:accent3>
          <a:srgbClr val="FFFFFF"/>
        </a:accent3>
        <a:accent4>
          <a:srgbClr val="797A7C"/>
        </a:accent4>
        <a:accent5>
          <a:srgbClr val="D7E6C1"/>
        </a:accent5>
        <a:accent6>
          <a:srgbClr val="818284"/>
        </a:accent6>
        <a:hlink>
          <a:srgbClr val="EF7B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ES_Folienmaster" id="{88C41690-F8A2-CB4F-9FA8-1017E083B7A4}" vid="{7B1B85E7-D596-2946-99D1-63E09DEBCD2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InES_Folienmaster</Template>
  <TotalTime>0</TotalTime>
  <Words>933</Words>
  <Application>Microsoft Office PowerPoint</Application>
  <PresentationFormat>Bildschirmpräsentation (4:3)</PresentationFormat>
  <Paragraphs>198</Paragraphs>
  <Slides>30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2_Benutzerdefiniertes Design</vt:lpstr>
      <vt:lpstr>Restructuring of Hoeffding Trees for  Trapezoidal Data Streams Christian Schreckenberger, Tim Glockner, Christian Bartelt, Heiner Stuckenschmidt </vt:lpstr>
      <vt:lpstr>Outline</vt:lpstr>
      <vt:lpstr>Outline</vt:lpstr>
      <vt:lpstr>Sensor Networks as an Example of Time Evolving Data</vt:lpstr>
      <vt:lpstr>Trapezoidal Data Streams</vt:lpstr>
      <vt:lpstr>Hoeffding Trees in a Nutshell</vt:lpstr>
      <vt:lpstr>Hoeffding Bound</vt:lpstr>
      <vt:lpstr>Problems with Emerging Features</vt:lpstr>
      <vt:lpstr>Outline</vt:lpstr>
      <vt:lpstr>Approach</vt:lpstr>
      <vt:lpstr>Decision Matrix</vt:lpstr>
      <vt:lpstr>Restructuring</vt:lpstr>
      <vt:lpstr>Restructuring</vt:lpstr>
      <vt:lpstr>Restructuring</vt:lpstr>
      <vt:lpstr>Restructuring</vt:lpstr>
      <vt:lpstr>Restructuring</vt:lpstr>
      <vt:lpstr>Restructuring</vt:lpstr>
      <vt:lpstr>Information Gain</vt:lpstr>
      <vt:lpstr>Information Gain – Calculate for D1</vt:lpstr>
      <vt:lpstr>Information Gain – Calculate for D3</vt:lpstr>
      <vt:lpstr>Pruning - Conditions</vt:lpstr>
      <vt:lpstr>Pruning</vt:lpstr>
      <vt:lpstr>Full DFDT Algorithm</vt:lpstr>
      <vt:lpstr>Outline</vt:lpstr>
      <vt:lpstr>Setting</vt:lpstr>
      <vt:lpstr>Effects of varying parameter on ParamEval_2</vt:lpstr>
      <vt:lpstr>Results for the Performance Evaluation</vt:lpstr>
      <vt:lpstr>Outline</vt:lpstr>
      <vt:lpstr>Conclusion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Tree-based Learning for Dynamic Data Streams Christian Schreckenberger, Christian Bartelt, Heiner Stuckenschmidt</dc:title>
  <dc:creator>Christian Schreckenberger</dc:creator>
  <cp:lastModifiedBy>Noah  Metzger</cp:lastModifiedBy>
  <cp:revision>16</cp:revision>
  <dcterms:created xsi:type="dcterms:W3CDTF">2020-08-19T21:03:46Z</dcterms:created>
  <dcterms:modified xsi:type="dcterms:W3CDTF">2022-02-02T14:57:10Z</dcterms:modified>
</cp:coreProperties>
</file>