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</p:sldMasterIdLst>
  <p:notesMasterIdLst>
    <p:notesMasterId r:id="rId8"/>
  </p:notesMasterIdLst>
  <p:handoutMasterIdLst>
    <p:handoutMasterId r:id="rId9"/>
  </p:handoutMasterIdLst>
  <p:sldIdLst>
    <p:sldId id="538" r:id="rId5"/>
    <p:sldId id="568" r:id="rId6"/>
    <p:sldId id="569" r:id="rId7"/>
  </p:sldIdLst>
  <p:sldSz cx="9144000" cy="6858000" type="screen4x3"/>
  <p:notesSz cx="6797675" cy="9874250"/>
  <p:custDataLst>
    <p:tags r:id="rId10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1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210">
          <p15:clr>
            <a:srgbClr val="A4A3A4"/>
          </p15:clr>
        </p15:guide>
        <p15:guide id="4" orient="horz" pos="1979">
          <p15:clr>
            <a:srgbClr val="A4A3A4"/>
          </p15:clr>
        </p15:guide>
        <p15:guide id="5" orient="horz" pos="1706">
          <p15:clr>
            <a:srgbClr val="A4A3A4"/>
          </p15:clr>
        </p15:guide>
        <p15:guide id="6" orient="horz" pos="1797">
          <p15:clr>
            <a:srgbClr val="A4A3A4"/>
          </p15:clr>
        </p15:guide>
        <p15:guide id="7" orient="horz" pos="2069">
          <p15:clr>
            <a:srgbClr val="A4A3A4"/>
          </p15:clr>
        </p15:guide>
        <p15:guide id="8" pos="2789">
          <p15:clr>
            <a:srgbClr val="A4A3A4"/>
          </p15:clr>
        </p15:guide>
        <p15:guide id="9" pos="249">
          <p15:clr>
            <a:srgbClr val="A4A3A4"/>
          </p15:clr>
        </p15:guide>
        <p15:guide id="10" pos="5420">
          <p15:clr>
            <a:srgbClr val="A4A3A4"/>
          </p15:clr>
        </p15:guide>
        <p15:guide id="11" pos="2971">
          <p15:clr>
            <a:srgbClr val="A4A3A4"/>
          </p15:clr>
        </p15:guide>
        <p15:guide id="12" pos="1519">
          <p15:clr>
            <a:srgbClr val="A4A3A4"/>
          </p15:clr>
        </p15:guide>
        <p15:guide id="13" pos="340">
          <p15:clr>
            <a:srgbClr val="A4A3A4"/>
          </p15:clr>
        </p15:guide>
        <p15:guide id="14" pos="1655">
          <p15:clr>
            <a:srgbClr val="A4A3A4"/>
          </p15:clr>
        </p15:guide>
        <p15:guide id="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inzl" initials="ah" lastIdx="4" clrIdx="0"/>
  <p:cmAuthor id="1" name="Armin Heinzl" initials="AH" lastIdx="7" clrIdx="1">
    <p:extLst>
      <p:ext uri="{19B8F6BF-5375-455C-9EA6-DF929625EA0E}">
        <p15:presenceInfo xmlns:p15="http://schemas.microsoft.com/office/powerpoint/2012/main" userId="S::aheinzl@ad.uni-mannheim.de::79e329d9-e78e-439f-b2c7-e2f3e151b257" providerId="AD"/>
      </p:ext>
    </p:extLst>
  </p:cmAuthor>
  <p:cmAuthor id="2" name="Christian Bartelt" initials="CB" lastIdx="1" clrIdx="2">
    <p:extLst>
      <p:ext uri="{19B8F6BF-5375-455C-9EA6-DF929625EA0E}">
        <p15:presenceInfo xmlns:p15="http://schemas.microsoft.com/office/powerpoint/2012/main" userId="S::bartelt@es.uni-mannheim.de::7948584e-9760-48c7-b345-5dc1834845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B00"/>
    <a:srgbClr val="FCFDB4"/>
    <a:srgbClr val="20E846"/>
    <a:srgbClr val="6699FF"/>
    <a:srgbClr val="99C555"/>
    <a:srgbClr val="516C26"/>
    <a:srgbClr val="709533"/>
    <a:srgbClr val="98C351"/>
    <a:srgbClr val="B5D48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9" autoAdjust="0"/>
    <p:restoredTop sz="95782" autoAdjust="0"/>
  </p:normalViewPr>
  <p:slideViewPr>
    <p:cSldViewPr>
      <p:cViewPr varScale="1">
        <p:scale>
          <a:sx n="105" d="100"/>
          <a:sy n="105" d="100"/>
        </p:scale>
        <p:origin x="1818" y="102"/>
      </p:cViewPr>
      <p:guideLst>
        <p:guide orient="horz" pos="4201"/>
        <p:guide orient="horz" pos="436"/>
        <p:guide orient="horz" pos="210"/>
        <p:guide orient="horz" pos="1979"/>
        <p:guide orient="horz" pos="1706"/>
        <p:guide orient="horz" pos="1797"/>
        <p:guide orient="horz" pos="2069"/>
        <p:guide pos="2789"/>
        <p:guide pos="249"/>
        <p:guide pos="5420"/>
        <p:guide pos="2971"/>
        <p:guide pos="1519"/>
        <p:guide pos="340"/>
        <p:guide pos="1655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65"/>
          </a:xfrm>
          <a:prstGeom prst="rect">
            <a:avLst/>
          </a:prstGeom>
        </p:spPr>
        <p:txBody>
          <a:bodyPr vert="horz" lIns="91139" tIns="45570" rIns="91139" bIns="4557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5765"/>
          </a:xfrm>
          <a:prstGeom prst="rect">
            <a:avLst/>
          </a:prstGeom>
        </p:spPr>
        <p:txBody>
          <a:bodyPr vert="horz" lIns="91139" tIns="45570" rIns="91139" bIns="45570" rtlCol="0"/>
          <a:lstStyle>
            <a:lvl1pPr algn="r">
              <a:defRPr sz="1200"/>
            </a:lvl1pPr>
          </a:lstStyle>
          <a:p>
            <a:fld id="{29820FEF-F89B-4FF4-990A-A7C423D0C992}" type="datetimeFigureOut">
              <a:rPr lang="de-DE" smtClean="0"/>
              <a:pPr/>
              <a:t>31.01.2022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5765"/>
          </a:xfrm>
          <a:prstGeom prst="rect">
            <a:avLst/>
          </a:prstGeom>
        </p:spPr>
        <p:txBody>
          <a:bodyPr vert="horz" lIns="91139" tIns="45570" rIns="91139" bIns="4557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378485"/>
            <a:ext cx="2946400" cy="495765"/>
          </a:xfrm>
          <a:prstGeom prst="rect">
            <a:avLst/>
          </a:prstGeom>
        </p:spPr>
        <p:txBody>
          <a:bodyPr vert="horz" lIns="91139" tIns="45570" rIns="91139" bIns="45570" rtlCol="0" anchor="b"/>
          <a:lstStyle>
            <a:lvl1pPr algn="r">
              <a:defRPr sz="1200"/>
            </a:lvl1pPr>
          </a:lstStyle>
          <a:p>
            <a:fld id="{B664D608-C282-4222-813A-0875E95B5E5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62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6135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55" y="0"/>
            <a:ext cx="2946135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2950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8" y="4690308"/>
            <a:ext cx="5437187" cy="444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9043"/>
            <a:ext cx="2946135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55" y="9379043"/>
            <a:ext cx="2946135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DC6C19-B7FF-4656-B175-B81FCD3946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645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DC6C19-B7FF-4656-B175-B81FCD39467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60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ruen_verlau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9088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55863"/>
            <a:ext cx="8604250" cy="936625"/>
          </a:xfrm>
        </p:spPr>
        <p:txBody>
          <a:bodyPr/>
          <a:lstStyle>
            <a:lvl1pPr marL="542925" indent="-542925">
              <a:buFontTx/>
              <a:buBlip>
                <a:blip r:embed="rId3"/>
              </a:buBlip>
              <a:defRPr sz="3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8800" y="3390900"/>
            <a:ext cx="8035450" cy="4333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19FB2D2-B5ED-4C67-8458-2283DE618D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696"/>
            <a:ext cx="2462295" cy="9805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DEE2F9F-AD0D-48F4-886F-FA123868EA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7816" y="308837"/>
            <a:ext cx="1115616" cy="419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groß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1871663"/>
            <a:ext cx="9144000" cy="19796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Picture 7" descr="gruen_verlau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9088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1" descr="schloss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70075"/>
            <a:ext cx="80645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92823"/>
            <a:ext cx="8604250" cy="936625"/>
          </a:xfrm>
        </p:spPr>
        <p:txBody>
          <a:bodyPr/>
          <a:lstStyle>
            <a:lvl1pPr marL="542925" indent="-542925">
              <a:buFontTx/>
              <a:buBlip>
                <a:blip r:embed="rId4"/>
              </a:buBlip>
              <a:defRPr sz="23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8800" y="5227860"/>
            <a:ext cx="8035450" cy="4333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7801A4D-89F7-49E7-A3C6-F81A27A7F8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696"/>
            <a:ext cx="2462295" cy="9805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84145F8-3441-4432-AF17-9401573984C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7816" y="308837"/>
            <a:ext cx="1115616" cy="419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klei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ruen_verlau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9088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 userDrawn="1"/>
        </p:nvSpPr>
        <p:spPr>
          <a:xfrm>
            <a:off x="2303463" y="2636838"/>
            <a:ext cx="107950" cy="1349375"/>
          </a:xfrm>
          <a:prstGeom prst="rect">
            <a:avLst/>
          </a:prstGeom>
          <a:solidFill>
            <a:srgbClr val="E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8900" y="2780407"/>
            <a:ext cx="5975350" cy="936625"/>
          </a:xfrm>
        </p:spPr>
        <p:txBody>
          <a:bodyPr/>
          <a:lstStyle>
            <a:lvl1pPr marL="0" indent="0">
              <a:buFontTx/>
              <a:buNone/>
              <a:defRPr sz="27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750" y="3573016"/>
            <a:ext cx="5976500" cy="360040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79331DC-02A5-4A99-8BC6-F631632B8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696"/>
            <a:ext cx="2462295" cy="9805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06C4547-F592-4369-9189-C466199CDC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816" y="308837"/>
            <a:ext cx="1115616" cy="419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lie mit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2058988"/>
            <a:ext cx="4032250" cy="4394200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F6BF1-DCA3-4BD3-AAFF-21AC5794A8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ile mit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1268760"/>
            <a:ext cx="8604250" cy="71913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95288" y="2058988"/>
            <a:ext cx="8209160" cy="4394200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D964-BCA4-4114-A609-C1637E919B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2052638"/>
            <a:ext cx="161925" cy="647700"/>
          </a:xfrm>
          <a:prstGeom prst="rect">
            <a:avLst/>
          </a:prstGeom>
          <a:solidFill>
            <a:srgbClr val="8F9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Rechteck 3"/>
          <p:cNvSpPr/>
          <p:nvPr userDrawn="1"/>
        </p:nvSpPr>
        <p:spPr>
          <a:xfrm>
            <a:off x="0" y="3284538"/>
            <a:ext cx="161925" cy="649287"/>
          </a:xfrm>
          <a:prstGeom prst="rect">
            <a:avLst/>
          </a:prstGeom>
          <a:solidFill>
            <a:srgbClr val="8F9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847576"/>
            <a:ext cx="8208714" cy="719137"/>
          </a:xfrm>
        </p:spPr>
        <p:txBody>
          <a:bodyPr/>
          <a:lstStyle>
            <a:lvl1pPr marL="447675" indent="-447675">
              <a:defRPr sz="3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DB48-00EB-4E7F-849E-EE78D2287F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268413"/>
            <a:ext cx="86042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058988"/>
            <a:ext cx="820896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836613"/>
            <a:ext cx="9144000" cy="0"/>
          </a:xfrm>
          <a:prstGeom prst="line">
            <a:avLst/>
          </a:prstGeom>
          <a:ln w="9525">
            <a:solidFill>
              <a:srgbClr val="8F9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10" descr="gruen_verlauf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200" y="6700838"/>
            <a:ext cx="863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80B1166-6E21-4B83-BB65-7759AA1848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1DD55E3-A74E-4B86-B7BD-B8A47118DCB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696"/>
            <a:ext cx="2462295" cy="9805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3AAF438-3B53-4455-90F5-956220C48E2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77816" y="308837"/>
            <a:ext cx="1115616" cy="419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0" r:id="rId4"/>
    <p:sldLayoutId id="2147483721" r:id="rId5"/>
    <p:sldLayoutId id="2147483725" r:id="rId6"/>
  </p:sldLayoutIdLst>
  <p:hf hdr="0" ftr="0" dt="0"/>
  <p:txStyles>
    <p:titleStyle>
      <a:lvl1pPr marL="361950" indent="-361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+mj-lt"/>
          <a:ea typeface="+mj-ea"/>
          <a:cs typeface="+mj-cs"/>
        </a:defRPr>
      </a:lvl1pPr>
      <a:lvl2pPr marL="361950" indent="-361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2pPr>
      <a:lvl3pPr marL="361950" indent="-361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3pPr>
      <a:lvl4pPr marL="361950" indent="-361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4pPr>
      <a:lvl5pPr marL="361950" indent="-361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5pPr>
      <a:lvl6pPr marL="819150" indent="-36195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6pPr>
      <a:lvl7pPr marL="1276350" indent="-36195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7pPr>
      <a:lvl8pPr marL="1733550" indent="-36195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8pPr>
      <a:lvl9pPr marL="2190750" indent="-36195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sz="1700">
          <a:solidFill>
            <a:srgbClr val="8F9092"/>
          </a:solidFill>
          <a:latin typeface="+mn-lt"/>
          <a:ea typeface="+mn-ea"/>
          <a:cs typeface="+mn-cs"/>
        </a:defRPr>
      </a:lvl1pPr>
      <a:lvl2pPr marL="538163" indent="-179388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2pPr>
      <a:lvl3pPr marL="898525" indent="-180975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3pPr>
      <a:lvl4pPr marL="1257300" indent="-179388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4pPr>
      <a:lvl5pPr marL="1611313" indent="-174625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5pPr>
      <a:lvl6pPr marL="2068513" indent="-174625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6pPr>
      <a:lvl7pPr marL="2525713" indent="-174625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7pPr>
      <a:lvl8pPr marL="2982913" indent="-174625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8pPr>
      <a:lvl9pPr marL="3440113" indent="-174625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ARBAY: Projektübersicht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</a:t>
            </a:fld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51520" y="163054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2620">
              <a:spcBef>
                <a:spcPts val="0"/>
              </a:spcBef>
              <a:spcAft>
                <a:spcPct val="50000"/>
              </a:spcAft>
              <a:buClr>
                <a:srgbClr val="999999"/>
              </a:buClr>
              <a:buSzPct val="80000"/>
              <a:defRPr/>
            </a:pPr>
            <a:r>
              <a:rPr lang="de-DE" sz="18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Augmented</a:t>
            </a:r>
            <a:r>
              <a:rPr lang="de-DE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Reality - basierte interaktive Beratungs-, kooperative Konfigurations- und Verkaufsplattform für hochvariante und individualisierbare Güter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32ABC63A-B5DC-403E-855A-75D88EAF7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13408"/>
            <a:ext cx="1599484" cy="22370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AF57E7D7-43CE-4050-B3BA-28C242470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78" y="4113240"/>
            <a:ext cx="327926" cy="338856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F55B8B9-0B48-447E-B19D-AB1EB4082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68" y="4150905"/>
            <a:ext cx="583777" cy="332968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753DDEAD-5F72-49FB-BFCB-C41EA15779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73" y="4577009"/>
            <a:ext cx="1231198" cy="22906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2E872E22-585D-46C1-AD30-30CA1696D4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70" y="4063415"/>
            <a:ext cx="763769" cy="442344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018B1AC7-7289-4146-9531-3525889182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37" y="4112645"/>
            <a:ext cx="543209" cy="329805"/>
          </a:xfrm>
          <a:prstGeom prst="rect">
            <a:avLst/>
          </a:prstGeom>
        </p:spPr>
      </p:pic>
      <p:pic>
        <p:nvPicPr>
          <p:cNvPr id="33" name="Picture 6" descr="Bild1">
            <a:extLst>
              <a:ext uri="{FF2B5EF4-FFF2-40B4-BE49-F238E27FC236}">
                <a16:creationId xmlns:a16="http://schemas.microsoft.com/office/drawing/2014/main" id="{BA3038F7-75A1-40BD-A8D4-B6CFF28D1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839" y="4601420"/>
            <a:ext cx="731794" cy="20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" name="Graphic 5" descr="Users">
            <a:extLst>
              <a:ext uri="{FF2B5EF4-FFF2-40B4-BE49-F238E27FC236}">
                <a16:creationId xmlns:a16="http://schemas.microsoft.com/office/drawing/2014/main" id="{8B925E60-2AF6-AB4D-8504-40280041A0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6178" y="4112645"/>
            <a:ext cx="222750" cy="222750"/>
          </a:xfrm>
          <a:prstGeom prst="rect">
            <a:avLst/>
          </a:prstGeom>
        </p:spPr>
      </p:pic>
      <p:pic>
        <p:nvPicPr>
          <p:cNvPr id="22" name="Graphic 6" descr="Stopwatch">
            <a:extLst>
              <a:ext uri="{FF2B5EF4-FFF2-40B4-BE49-F238E27FC236}">
                <a16:creationId xmlns:a16="http://schemas.microsoft.com/office/drawing/2014/main" id="{B8CEAA2E-D56B-F448-8EEE-A83EE7A8E3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5056" y="2977647"/>
            <a:ext cx="222750" cy="222750"/>
          </a:xfrm>
          <a:prstGeom prst="rect">
            <a:avLst/>
          </a:prstGeom>
        </p:spPr>
      </p:pic>
      <p:pic>
        <p:nvPicPr>
          <p:cNvPr id="23" name="Graphic 7" descr="Coins">
            <a:extLst>
              <a:ext uri="{FF2B5EF4-FFF2-40B4-BE49-F238E27FC236}">
                <a16:creationId xmlns:a16="http://schemas.microsoft.com/office/drawing/2014/main" id="{99BB2781-5208-8043-B045-0A00A32DE43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6178" y="3326715"/>
            <a:ext cx="222750" cy="222750"/>
          </a:xfrm>
          <a:prstGeom prst="rect">
            <a:avLst/>
          </a:prstGeom>
        </p:spPr>
      </p:pic>
      <p:pic>
        <p:nvPicPr>
          <p:cNvPr id="24" name="Graphic 8" descr="Handshake">
            <a:extLst>
              <a:ext uri="{FF2B5EF4-FFF2-40B4-BE49-F238E27FC236}">
                <a16:creationId xmlns:a16="http://schemas.microsoft.com/office/drawing/2014/main" id="{5740D6DD-144A-CA4D-97D0-85DCE1E5B16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6178" y="3677416"/>
            <a:ext cx="222750" cy="222750"/>
          </a:xfrm>
          <a:prstGeom prst="rect">
            <a:avLst/>
          </a:prstGeom>
        </p:spPr>
      </p:pic>
      <p:sp>
        <p:nvSpPr>
          <p:cNvPr id="34" name="Textfeld 1">
            <a:extLst>
              <a:ext uri="{FF2B5EF4-FFF2-40B4-BE49-F238E27FC236}">
                <a16:creationId xmlns:a16="http://schemas.microsoft.com/office/drawing/2014/main" id="{8FDF8A5A-9C01-8247-81AD-B3529C39870E}"/>
              </a:ext>
            </a:extLst>
          </p:cNvPr>
          <p:cNvSpPr txBox="1"/>
          <p:nvPr/>
        </p:nvSpPr>
        <p:spPr>
          <a:xfrm>
            <a:off x="718455" y="2956299"/>
            <a:ext cx="5710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Projektlaufzeit:	40 Monate (01.09.2018 – 31.12.2021) 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2333192-D22D-A64D-997F-2FB08FBC82BD}"/>
              </a:ext>
            </a:extLst>
          </p:cNvPr>
          <p:cNvSpPr txBox="1"/>
          <p:nvPr/>
        </p:nvSpPr>
        <p:spPr>
          <a:xfrm>
            <a:off x="718453" y="3307265"/>
            <a:ext cx="5710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Projektvolumen:	2.334.000 €</a:t>
            </a:r>
          </a:p>
        </p:txBody>
      </p:sp>
      <p:sp>
        <p:nvSpPr>
          <p:cNvPr id="36" name="Textfeld 14">
            <a:extLst>
              <a:ext uri="{FF2B5EF4-FFF2-40B4-BE49-F238E27FC236}">
                <a16:creationId xmlns:a16="http://schemas.microsoft.com/office/drawing/2014/main" id="{78A4B3A6-C02C-DE4B-9A7D-0F5C82A96542}"/>
              </a:ext>
            </a:extLst>
          </p:cNvPr>
          <p:cNvSpPr txBox="1"/>
          <p:nvPr/>
        </p:nvSpPr>
        <p:spPr>
          <a:xfrm>
            <a:off x="718452" y="3646527"/>
            <a:ext cx="6048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Fördervolumen:	2.000.000€ (gesamt)	/ 431.000€ (Anteil </a:t>
            </a:r>
            <a:r>
              <a:rPr lang="de-DE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InES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7" name="Textfeld 16">
            <a:extLst>
              <a:ext uri="{FF2B5EF4-FFF2-40B4-BE49-F238E27FC236}">
                <a16:creationId xmlns:a16="http://schemas.microsoft.com/office/drawing/2014/main" id="{DD41E9E1-4C32-8F48-995F-AA3D64336EF5}"/>
              </a:ext>
            </a:extLst>
          </p:cNvPr>
          <p:cNvSpPr txBox="1"/>
          <p:nvPr/>
        </p:nvSpPr>
        <p:spPr>
          <a:xfrm>
            <a:off x="718452" y="4074001"/>
            <a:ext cx="5710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Verbundpartner:	</a:t>
            </a:r>
          </a:p>
        </p:txBody>
      </p:sp>
      <p:pic>
        <p:nvPicPr>
          <p:cNvPr id="38" name="Graphic 9" descr="User">
            <a:extLst>
              <a:ext uri="{FF2B5EF4-FFF2-40B4-BE49-F238E27FC236}">
                <a16:creationId xmlns:a16="http://schemas.microsoft.com/office/drawing/2014/main" id="{9E6FF66E-AE4E-2C46-8787-029EBE104D7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19540" y="5036137"/>
            <a:ext cx="222750" cy="222750"/>
          </a:xfrm>
          <a:prstGeom prst="rect">
            <a:avLst/>
          </a:prstGeom>
        </p:spPr>
      </p:pic>
      <p:sp>
        <p:nvSpPr>
          <p:cNvPr id="39" name="Textfeld 17">
            <a:extLst>
              <a:ext uri="{FF2B5EF4-FFF2-40B4-BE49-F238E27FC236}">
                <a16:creationId xmlns:a16="http://schemas.microsoft.com/office/drawing/2014/main" id="{7A262499-57C1-254A-95B5-03D74021E83E}"/>
              </a:ext>
            </a:extLst>
          </p:cNvPr>
          <p:cNvSpPr txBox="1"/>
          <p:nvPr/>
        </p:nvSpPr>
        <p:spPr>
          <a:xfrm>
            <a:off x="752935" y="5013176"/>
            <a:ext cx="6339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InES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-Mitarbeiter:	2 wissenschaftliche Mitarbeiter</a:t>
            </a:r>
          </a:p>
        </p:txBody>
      </p:sp>
      <p:pic>
        <p:nvPicPr>
          <p:cNvPr id="3074" name="Picture 2" descr="Das Foto zeigt das Logo DigitalPakt Schule">
            <a:extLst>
              <a:ext uri="{FF2B5EF4-FFF2-40B4-BE49-F238E27FC236}">
                <a16:creationId xmlns:a16="http://schemas.microsoft.com/office/drawing/2014/main" id="{8CBC552E-0D80-C641-9902-9B1FDFEE0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4"/>
          <a:stretch/>
        </p:blipFill>
        <p:spPr bwMode="auto">
          <a:xfrm>
            <a:off x="7199808" y="2947968"/>
            <a:ext cx="1599484" cy="14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0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C003902-983B-4343-A3C6-6561C2404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5" y="836712"/>
            <a:ext cx="9144000" cy="295720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79D710C-A9F4-4B44-AB02-EAA4F906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05064"/>
            <a:ext cx="8604250" cy="360040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ARBAY: Kontext und Ziele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</a:t>
            </a:fld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CD78C70-1BF6-49A3-82B7-CC5EA81D5932}"/>
              </a:ext>
            </a:extLst>
          </p:cNvPr>
          <p:cNvSpPr txBox="1">
            <a:spLocks/>
          </p:cNvSpPr>
          <p:nvPr/>
        </p:nvSpPr>
        <p:spPr bwMode="auto">
          <a:xfrm>
            <a:off x="467420" y="4509122"/>
            <a:ext cx="8209160" cy="201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700">
                <a:solidFill>
                  <a:srgbClr val="8F9092"/>
                </a:solidFill>
                <a:latin typeface="+mn-lt"/>
                <a:ea typeface="+mn-ea"/>
                <a:cs typeface="+mn-cs"/>
              </a:defRPr>
            </a:lvl1pPr>
            <a:lvl2pPr marL="538163" indent="-179388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F7B00"/>
              </a:buClr>
              <a:buFont typeface="Wingdings" pitchFamily="2" charset="2"/>
              <a:buChar char="§"/>
              <a:defRPr sz="1700">
                <a:solidFill>
                  <a:srgbClr val="8F9092"/>
                </a:solidFill>
                <a:latin typeface="+mn-lt"/>
                <a:cs typeface="+mn-cs"/>
              </a:defRPr>
            </a:lvl2pPr>
            <a:lvl3pPr marL="898525" indent="-180975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F7B00"/>
              </a:buClr>
              <a:buFont typeface="Wingdings" pitchFamily="2" charset="2"/>
              <a:buChar char="§"/>
              <a:defRPr sz="1700">
                <a:solidFill>
                  <a:srgbClr val="8F9092"/>
                </a:solidFill>
                <a:latin typeface="+mn-lt"/>
                <a:cs typeface="+mn-cs"/>
              </a:defRPr>
            </a:lvl3pPr>
            <a:lvl4pPr marL="1257300" indent="-179388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F7B00"/>
              </a:buClr>
              <a:buFont typeface="Wingdings" pitchFamily="2" charset="2"/>
              <a:buChar char="§"/>
              <a:defRPr sz="1700">
                <a:solidFill>
                  <a:srgbClr val="8F9092"/>
                </a:solidFill>
                <a:latin typeface="+mn-lt"/>
                <a:cs typeface="+mn-cs"/>
              </a:defRPr>
            </a:lvl4pPr>
            <a:lvl5pPr marL="1611313" indent="-174625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F7B00"/>
              </a:buClr>
              <a:buFont typeface="Wingdings" pitchFamily="2" charset="2"/>
              <a:buChar char="§"/>
              <a:defRPr sz="1700">
                <a:solidFill>
                  <a:srgbClr val="8F9092"/>
                </a:solidFill>
                <a:latin typeface="+mn-lt"/>
                <a:cs typeface="+mn-cs"/>
              </a:defRPr>
            </a:lvl5pPr>
            <a:lvl6pPr marL="2068513" indent="-174625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F7B00"/>
              </a:buClr>
              <a:buFont typeface="Wingdings" pitchFamily="2" charset="2"/>
              <a:buChar char="§"/>
              <a:defRPr sz="1700">
                <a:solidFill>
                  <a:srgbClr val="8F9092"/>
                </a:solidFill>
                <a:latin typeface="+mn-lt"/>
                <a:cs typeface="+mn-cs"/>
              </a:defRPr>
            </a:lvl6pPr>
            <a:lvl7pPr marL="2525713" indent="-174625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F7B00"/>
              </a:buClr>
              <a:buFont typeface="Wingdings" pitchFamily="2" charset="2"/>
              <a:buChar char="§"/>
              <a:defRPr sz="1700">
                <a:solidFill>
                  <a:srgbClr val="8F9092"/>
                </a:solidFill>
                <a:latin typeface="+mn-lt"/>
                <a:cs typeface="+mn-cs"/>
              </a:defRPr>
            </a:lvl7pPr>
            <a:lvl8pPr marL="2982913" indent="-174625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F7B00"/>
              </a:buClr>
              <a:buFont typeface="Wingdings" pitchFamily="2" charset="2"/>
              <a:buChar char="§"/>
              <a:defRPr sz="1700">
                <a:solidFill>
                  <a:srgbClr val="8F9092"/>
                </a:solidFill>
                <a:latin typeface="+mn-lt"/>
                <a:cs typeface="+mn-cs"/>
              </a:defRPr>
            </a:lvl8pPr>
            <a:lvl9pPr marL="3440113" indent="-174625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F7B00"/>
              </a:buClr>
              <a:buFont typeface="Wingdings" pitchFamily="2" charset="2"/>
              <a:buChar char="§"/>
              <a:defRPr sz="1700">
                <a:solidFill>
                  <a:srgbClr val="8F9092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Erforschung und Entwicklung einer kooperativen 2,5D/3D AR-Umgebung für Beratungs- und Konfigurationsgespräche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Erforschung und Entwicklung einer intelligenten Dialogmaschine für automatisierte Beratungs- und Konfigurationsgespräche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Marktfähige, integrative und breit anwendbare Vertriebslösung unter Anwendung der entwickelten AR- und Dialogmaschinentechnologien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68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638" y="1270413"/>
            <a:ext cx="8604250" cy="371169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ARBAY: Projektfokus des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InES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3</a:t>
            </a:fld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377AA0-3958-47DA-96FB-3356449CC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5" y="1692129"/>
            <a:ext cx="4256696" cy="303301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F67ADA9-8881-498D-9D23-68DBF2E4C2E9}"/>
              </a:ext>
            </a:extLst>
          </p:cNvPr>
          <p:cNvSpPr/>
          <p:nvPr/>
        </p:nvSpPr>
        <p:spPr>
          <a:xfrm>
            <a:off x="1331640" y="2549090"/>
            <a:ext cx="936104" cy="4320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BD1700EF-B3FA-48F7-B10B-B0CAE51937CA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rot="16200000" flipH="1">
            <a:off x="1614690" y="3166139"/>
            <a:ext cx="2032038" cy="1662035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031EA0D9-23D4-4258-B945-0CC0A6E9C36F}"/>
              </a:ext>
            </a:extLst>
          </p:cNvPr>
          <p:cNvSpPr/>
          <p:nvPr/>
        </p:nvSpPr>
        <p:spPr>
          <a:xfrm>
            <a:off x="2542052" y="5013176"/>
            <a:ext cx="1839349" cy="1502748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600" b="1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600" b="1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können Anforderungen aus</a:t>
            </a:r>
          </a:p>
          <a:p>
            <a:pPr algn="ctr"/>
            <a:r>
              <a:rPr lang="de-DE" sz="1600" b="1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textbasierten Dialogen extrahiert werden? </a:t>
            </a:r>
          </a:p>
          <a:p>
            <a:pPr algn="ctr"/>
            <a:endParaRPr lang="en-GB" sz="1600" b="1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0170149-235F-40E6-93FA-D7F3216F9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348" y="5013176"/>
            <a:ext cx="1188132" cy="447115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A8113DA-C9FA-3F4B-A26B-E68921C5B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263" y="2204866"/>
            <a:ext cx="8209160" cy="201622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Datengewinnung für NLP-Forschung </a:t>
            </a:r>
            <a:br>
              <a:rPr lang="de-DE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 einem realen Anwendungskontext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Entwicklung von NLP-Forschungsansätzen </a:t>
            </a:r>
            <a:br>
              <a:rPr lang="de-DE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zur automatischen Extraktion von</a:t>
            </a:r>
            <a:br>
              <a:rPr lang="de-DE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Anforderungen aus textbasierten Dialogen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45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Benutzerdefiniertes Design">
  <a:themeElements>
    <a:clrScheme name="Benutzerdefiniertes Design 13">
      <a:dk1>
        <a:srgbClr val="8F9092"/>
      </a:dk1>
      <a:lt1>
        <a:srgbClr val="FFFFFF"/>
      </a:lt1>
      <a:dk2>
        <a:srgbClr val="99C555"/>
      </a:dk2>
      <a:lt2>
        <a:srgbClr val="808080"/>
      </a:lt2>
      <a:accent1>
        <a:srgbClr val="B5D483"/>
      </a:accent1>
      <a:accent2>
        <a:srgbClr val="8F9092"/>
      </a:accent2>
      <a:accent3>
        <a:srgbClr val="FFFFFF"/>
      </a:accent3>
      <a:accent4>
        <a:srgbClr val="797A7C"/>
      </a:accent4>
      <a:accent5>
        <a:srgbClr val="D7E6C1"/>
      </a:accent5>
      <a:accent6>
        <a:srgbClr val="818284"/>
      </a:accent6>
      <a:hlink>
        <a:srgbClr val="EF7B00"/>
      </a:hlink>
      <a:folHlink>
        <a:srgbClr val="99CC00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3">
        <a:dk1>
          <a:srgbClr val="8F9092"/>
        </a:dk1>
        <a:lt1>
          <a:srgbClr val="FFFFFF"/>
        </a:lt1>
        <a:dk2>
          <a:srgbClr val="99C555"/>
        </a:dk2>
        <a:lt2>
          <a:srgbClr val="808080"/>
        </a:lt2>
        <a:accent1>
          <a:srgbClr val="B5D483"/>
        </a:accent1>
        <a:accent2>
          <a:srgbClr val="8F9092"/>
        </a:accent2>
        <a:accent3>
          <a:srgbClr val="FFFFFF"/>
        </a:accent3>
        <a:accent4>
          <a:srgbClr val="797A7C"/>
        </a:accent4>
        <a:accent5>
          <a:srgbClr val="D7E6C1"/>
        </a:accent5>
        <a:accent6>
          <a:srgbClr val="818284"/>
        </a:accent6>
        <a:hlink>
          <a:srgbClr val="EF7B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inzelpräsentation" ma:contentTypeID="0x010100E296621D1A0F694BB002795687CA6395005A4B047667D984498DD336282C03343C" ma:contentTypeVersion="5" ma:contentTypeDescription="Einzelpräsentation im Arbeitsbereich Events" ma:contentTypeScope="" ma:versionID="94f541e1f76b0ac154f6503f0d318182">
  <xsd:schema xmlns:xsd="http://www.w3.org/2001/XMLSchema" xmlns:xs="http://www.w3.org/2001/XMLSchema" xmlns:p="http://schemas.microsoft.com/office/2006/metadata/properties" xmlns:ns2="daae4bc1-aed1-46b1-9495-c5e7d68f79c4" xmlns:ns3="02e2f80e-7f93-4fae-930e-7a180783f670" targetNamespace="http://schemas.microsoft.com/office/2006/metadata/properties" ma:root="true" ma:fieldsID="a6fb5863451fbf1472843a74518524f2" ns2:_="" ns3:_="">
    <xsd:import namespace="daae4bc1-aed1-46b1-9495-c5e7d68f79c4"/>
    <xsd:import namespace="02e2f80e-7f93-4fae-930e-7a180783f670"/>
    <xsd:element name="properties">
      <xsd:complexType>
        <xsd:sequence>
          <xsd:element name="documentManagement">
            <xsd:complexType>
              <xsd:all>
                <xsd:element ref="ns2:Event1" minOccurs="0"/>
                <xsd:element ref="ns2:Gehalten_x0020_am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e4bc1-aed1-46b1-9495-c5e7d68f79c4" elementFormDefault="qualified">
    <xsd:import namespace="http://schemas.microsoft.com/office/2006/documentManagement/types"/>
    <xsd:import namespace="http://schemas.microsoft.com/office/infopath/2007/PartnerControls"/>
    <xsd:element name="Event1" ma:index="8" nillable="true" ma:displayName="Event" ma:internalName="Event1">
      <xsd:simpleType>
        <xsd:restriction base="dms:Text">
          <xsd:maxLength value="255"/>
        </xsd:restriction>
      </xsd:simpleType>
    </xsd:element>
    <xsd:element name="Gehalten_x0020_am" ma:index="9" nillable="true" ma:displayName="Gehalten am" ma:format="DateOnly" ma:internalName="Gehalten_x0020_am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2f80e-7f93-4fae-930e-7a180783f6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vent1 xmlns="daae4bc1-aed1-46b1-9495-c5e7d68f79c4" xsi:nil="true"/>
    <Gehalten_x0020_am xmlns="daae4bc1-aed1-46b1-9495-c5e7d68f79c4" xsi:nil="true"/>
  </documentManagement>
</p:properties>
</file>

<file path=customXml/itemProps1.xml><?xml version="1.0" encoding="utf-8"?>
<ds:datastoreItem xmlns:ds="http://schemas.openxmlformats.org/officeDocument/2006/customXml" ds:itemID="{B6697C1E-2C64-49A8-B0B7-1880876C82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06BE64-AE2A-4BA8-8EE9-5953EB9189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ae4bc1-aed1-46b1-9495-c5e7d68f79c4"/>
    <ds:schemaRef ds:uri="02e2f80e-7f93-4fae-930e-7a180783f6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6C441E-8334-42C0-8645-CAB11FC6ABFA}">
  <ds:schemaRefs>
    <ds:schemaRef ds:uri="http://purl.org/dc/terms/"/>
    <ds:schemaRef ds:uri="daae4bc1-aed1-46b1-9495-c5e7d68f79c4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02e2f80e-7f93-4fae-930e-7a180783f670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</Words>
  <Application>Microsoft Office PowerPoint</Application>
  <PresentationFormat>Bildschirmpräsentation (4:3)</PresentationFormat>
  <Paragraphs>22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Benutzerdefiniertes Design</vt:lpstr>
      <vt:lpstr>ARBAY: Projektübersicht </vt:lpstr>
      <vt:lpstr>ARBAY: Kontext und Ziele</vt:lpstr>
      <vt:lpstr>ARBAY: Projektfokus des InES</vt:lpstr>
    </vt:vector>
  </TitlesOfParts>
  <Company>trio-group communication &amp; marketing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c.faulhaber</dc:creator>
  <cp:lastModifiedBy>Kristian Kolthoff</cp:lastModifiedBy>
  <cp:revision>1457</cp:revision>
  <cp:lastPrinted>2015-03-02T07:53:34Z</cp:lastPrinted>
  <dcterms:created xsi:type="dcterms:W3CDTF">2011-05-04T08:43:47Z</dcterms:created>
  <dcterms:modified xsi:type="dcterms:W3CDTF">2022-01-31T15:02:23Z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0x010100E296621D1A0F694BB002795687CA6395005A4B047667D984498DD336282C03343C</vt:lpwstr>
  </property>
</Properties>
</file>