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68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12195175" cy="6859588"/>
  <p:notesSz cx="6858000" cy="9144000"/>
  <p:defaultTextStyle>
    <a:defPPr>
      <a:defRPr lang="de-DE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1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4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9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051CD79D-2B24-4E5E-B64D-2F059971EA4E}">
          <p14:sldIdLst>
            <p14:sldId id="256"/>
            <p14:sldId id="257"/>
            <p14:sldId id="258"/>
            <p14:sldId id="260"/>
            <p14:sldId id="261"/>
            <p14:sldId id="262"/>
            <p14:sldId id="268"/>
            <p14:sldId id="263"/>
            <p14:sldId id="264"/>
            <p14:sldId id="265"/>
            <p14:sldId id="266"/>
            <p14:sldId id="267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6"/>
    <a:srgbClr val="A7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howGuides="1">
      <p:cViewPr varScale="1">
        <p:scale>
          <a:sx n="59" d="100"/>
          <a:sy n="59" d="100"/>
        </p:scale>
        <p:origin x="884" y="68"/>
      </p:cViewPr>
      <p:guideLst>
        <p:guide orient="horz" pos="2161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5E5F9-7C68-440D-8F93-DD9A6ECD879E}" type="datetimeFigureOut">
              <a:rPr lang="de-DE" smtClean="0"/>
              <a:t>05.08.2020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3BDED-7A90-4264-A83B-2E080B95BF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41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4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19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(Schlo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8800" y="612000"/>
            <a:ext cx="7307503" cy="46810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8800" y="1080000"/>
            <a:ext cx="7307503" cy="39609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TT.MM.JJJJ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Beispiel-Fußzeile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5" b="41150"/>
          <a:stretch/>
        </p:blipFill>
        <p:spPr>
          <a:xfrm>
            <a:off x="0" y="2178000"/>
            <a:ext cx="12193200" cy="36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7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 belieb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TT.MM.JJJJ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Beispiel-Fußzeile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44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individue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8800" y="612000"/>
            <a:ext cx="7307503" cy="46810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8800" y="1080000"/>
            <a:ext cx="7307503" cy="39609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TT.MM.JJJJ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Beispiel-Fußzeile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Bildplatzhalter 2"/>
          <p:cNvSpPr>
            <a:spLocks noGrp="1"/>
          </p:cNvSpPr>
          <p:nvPr>
            <p:ph type="pic" idx="13"/>
          </p:nvPr>
        </p:nvSpPr>
        <p:spPr>
          <a:xfrm>
            <a:off x="1378800" y="2178000"/>
            <a:ext cx="9432000" cy="36900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5" indent="0">
              <a:buNone/>
              <a:defRPr sz="2400"/>
            </a:lvl3pPr>
            <a:lvl4pPr marL="1371457" indent="0">
              <a:buNone/>
              <a:defRPr sz="2000"/>
            </a:lvl4pPr>
            <a:lvl5pPr marL="1828610" indent="0">
              <a:buNone/>
              <a:defRPr sz="2000"/>
            </a:lvl5pPr>
            <a:lvl6pPr marL="2285761" indent="0">
              <a:buNone/>
              <a:defRPr sz="2000"/>
            </a:lvl6pPr>
            <a:lvl7pPr marL="2742914" indent="0">
              <a:buNone/>
              <a:defRPr sz="2000"/>
            </a:lvl7pPr>
            <a:lvl8pPr marL="3200066" indent="0">
              <a:buNone/>
              <a:defRPr sz="2000"/>
            </a:lvl8pPr>
            <a:lvl9pPr marL="3657219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866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/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13588" y="2713213"/>
            <a:ext cx="10368000" cy="468108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31588" y="3569886"/>
            <a:ext cx="8532000" cy="396092"/>
          </a:xfrm>
        </p:spPr>
        <p:txBody>
          <a:bodyPr/>
          <a:lstStyle>
            <a:lvl1pPr marL="0" indent="0" algn="ctr">
              <a:buNone/>
              <a:defRPr>
                <a:solidFill>
                  <a:srgbClr val="003056"/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TT.MM.JJJJ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1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Beliebige Inhalte (1:1) mit Überschrift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8800" y="2178001"/>
            <a:ext cx="4482000" cy="3597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7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1" indent="0">
              <a:buNone/>
              <a:defRPr sz="1600" b="1"/>
            </a:lvl6pPr>
            <a:lvl7pPr marL="2742914" indent="0">
              <a:buNone/>
              <a:defRPr sz="1600" b="1"/>
            </a:lvl7pPr>
            <a:lvl8pPr marL="3200066" indent="0">
              <a:buNone/>
              <a:defRPr sz="1600" b="1"/>
            </a:lvl8pPr>
            <a:lvl9pPr marL="365721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378800" y="2548067"/>
            <a:ext cx="4482000" cy="331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32400" y="2178001"/>
            <a:ext cx="4482000" cy="3597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7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1" indent="0">
              <a:buNone/>
              <a:defRPr sz="1600" b="1"/>
            </a:lvl6pPr>
            <a:lvl7pPr marL="2742914" indent="0">
              <a:buNone/>
              <a:defRPr sz="1600" b="1"/>
            </a:lvl7pPr>
            <a:lvl8pPr marL="3200066" indent="0">
              <a:buNone/>
              <a:defRPr sz="1600" b="1"/>
            </a:lvl8pPr>
            <a:lvl9pPr marL="365721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332400" y="2547278"/>
            <a:ext cx="4482000" cy="331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TT.MM.JJJJ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43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78800" y="2178000"/>
            <a:ext cx="4482000" cy="369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TT.MM.JJJJ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6332400" y="2178000"/>
            <a:ext cx="4482000" cy="36900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5" indent="0">
              <a:buNone/>
              <a:defRPr sz="2400"/>
            </a:lvl3pPr>
            <a:lvl4pPr marL="1371457" indent="0">
              <a:buNone/>
              <a:defRPr sz="2000"/>
            </a:lvl4pPr>
            <a:lvl5pPr marL="1828610" indent="0">
              <a:buNone/>
              <a:defRPr sz="2000"/>
            </a:lvl5pPr>
            <a:lvl6pPr marL="2285761" indent="0">
              <a:buNone/>
              <a:defRPr sz="2000"/>
            </a:lvl6pPr>
            <a:lvl7pPr marL="2742914" indent="0">
              <a:buNone/>
              <a:defRPr sz="2000"/>
            </a:lvl7pPr>
            <a:lvl8pPr marL="3200066" indent="0">
              <a:buNone/>
              <a:defRPr sz="2000"/>
            </a:lvl8pPr>
            <a:lvl9pPr marL="3657219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859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asymmetris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78800" y="2178000"/>
            <a:ext cx="6228000" cy="369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TT.MM.JJJJ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8082225" y="2178000"/>
            <a:ext cx="2736000" cy="36900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5" indent="0">
              <a:buNone/>
              <a:defRPr sz="2400"/>
            </a:lvl3pPr>
            <a:lvl4pPr marL="1371457" indent="0">
              <a:buNone/>
              <a:defRPr sz="2000"/>
            </a:lvl4pPr>
            <a:lvl5pPr marL="1828610" indent="0">
              <a:buNone/>
              <a:defRPr sz="2000"/>
            </a:lvl5pPr>
            <a:lvl6pPr marL="2285761" indent="0">
              <a:buNone/>
              <a:defRPr sz="2000"/>
            </a:lvl6pPr>
            <a:lvl7pPr marL="2742914" indent="0">
              <a:buNone/>
              <a:defRPr sz="2000"/>
            </a:lvl7pPr>
            <a:lvl8pPr marL="3200066" indent="0">
              <a:buNone/>
              <a:defRPr sz="2000"/>
            </a:lvl8pPr>
            <a:lvl9pPr marL="3657219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36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378800" y="612001"/>
            <a:ext cx="6457681" cy="12482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8800" y="2178000"/>
            <a:ext cx="9432000" cy="369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378800" y="6314401"/>
            <a:ext cx="2845541" cy="18004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r>
              <a:rPr lang="de-DE"/>
              <a:t>TT.MM.JJJJ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78800" y="6062400"/>
            <a:ext cx="3861805" cy="18004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r>
              <a:rPr lang="de-DE" dirty="0"/>
              <a:t>Beispiel-Fußzeile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417601" y="6314401"/>
            <a:ext cx="1406313" cy="18004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rgbClr val="003056"/>
                </a:solidFill>
              </a:defRPr>
            </a:lvl1pPr>
          </a:lstStyle>
          <a:p>
            <a:fld id="{FC0CC166-4E39-43B8-AB91-BDD1C4C9E22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904" y="306000"/>
            <a:ext cx="2647705" cy="122400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36CCAE5-3FA6-4585-92AC-5998C7DFC5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199" y="6044922"/>
            <a:ext cx="1187202" cy="4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52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3" r:id="rId5"/>
    <p:sldLayoutId id="2147483652" r:id="rId6"/>
    <p:sldLayoutId id="2147483662" r:id="rId7"/>
  </p:sldLayoutIdLst>
  <p:hf hdr="0"/>
  <p:txStyles>
    <p:titleStyle>
      <a:lvl1pPr algn="l" defTabSz="914305" rtl="0" eaLnBrk="1" latinLnBrk="0" hangingPunct="1">
        <a:spcBef>
          <a:spcPct val="0"/>
        </a:spcBef>
        <a:buNone/>
        <a:defRPr sz="3000" b="1" kern="1200" baseline="0">
          <a:solidFill>
            <a:srgbClr val="003056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3056"/>
          </a:solidFill>
          <a:latin typeface="+mn-lt"/>
          <a:ea typeface="+mn-ea"/>
          <a:cs typeface="+mn-cs"/>
        </a:defRPr>
      </a:lvl1pPr>
      <a:lvl2pPr marL="742873" indent="-285720" algn="l" defTabSz="91430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3056"/>
          </a:solidFill>
          <a:latin typeface="+mn-lt"/>
          <a:ea typeface="+mn-ea"/>
          <a:cs typeface="+mn-cs"/>
        </a:defRPr>
      </a:lvl2pPr>
      <a:lvl3pPr marL="1142881" indent="-228576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3056"/>
          </a:solidFill>
          <a:latin typeface="+mn-lt"/>
          <a:ea typeface="+mn-ea"/>
          <a:cs typeface="+mn-cs"/>
        </a:defRPr>
      </a:lvl3pPr>
      <a:lvl4pPr marL="1600034" indent="-228576" algn="l" defTabSz="914305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003056"/>
          </a:solidFill>
          <a:latin typeface="+mn-lt"/>
          <a:ea typeface="+mn-ea"/>
          <a:cs typeface="+mn-cs"/>
        </a:defRPr>
      </a:lvl4pPr>
      <a:lvl5pPr marL="2057185" indent="-228576" algn="l" defTabSz="914305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rgbClr val="003056"/>
          </a:solidFill>
          <a:latin typeface="+mn-lt"/>
          <a:ea typeface="+mn-ea"/>
          <a:cs typeface="+mn-cs"/>
        </a:defRPr>
      </a:lvl5pPr>
      <a:lvl6pPr marL="2514338" indent="-228576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0" indent="-228576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3" indent="-228576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5" indent="-228576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7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1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4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6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9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Robust Decision Tree Induction from Unreliable Data Sources</a:t>
            </a:r>
            <a:endParaRPr lang="de-DE" dirty="0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1378800" y="1521604"/>
            <a:ext cx="7307503" cy="288032"/>
          </a:xfrm>
        </p:spPr>
        <p:txBody>
          <a:bodyPr/>
          <a:lstStyle/>
          <a:p>
            <a:r>
              <a:rPr lang="de-DE" sz="1600" u="sng" dirty="0"/>
              <a:t>Christian Schreckenberger</a:t>
            </a:r>
            <a:r>
              <a:rPr lang="de-DE" sz="1600" dirty="0"/>
              <a:t>, Christian Bartelt, Heiner Stuckenschmidt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29.-30. August 2020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STAIRS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979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036674-1D27-4C9B-9E22-CC0255836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Evaluation</a:t>
            </a:r>
            <a:br>
              <a:rPr lang="de-DE" dirty="0"/>
            </a:br>
            <a:r>
              <a:rPr lang="de-DE" sz="2000" dirty="0" err="1"/>
              <a:t>Prediction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Missing</a:t>
            </a:r>
            <a:r>
              <a:rPr lang="de-DE" sz="2000" dirty="0"/>
              <a:t> Data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12AF1F6-D7B6-4889-91E4-75A58A5E3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2970" y="2178050"/>
            <a:ext cx="9404473" cy="3689350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FB6BE8-8EB3-4A2C-A960-7589BA3E3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29.-30. August 2020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9ADE65-1EE4-4BBF-8363-51FAA30F0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STAIRS 2020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3D6B73-9A2B-496A-B64C-DA7B80FF1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8393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036674-1D27-4C9B-9E22-CC0255836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Evaluation</a:t>
            </a:r>
            <a:br>
              <a:rPr lang="de-DE" dirty="0"/>
            </a:br>
            <a:r>
              <a:rPr lang="de-DE" sz="2000" dirty="0" err="1"/>
              <a:t>Prediction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Imputed</a:t>
            </a:r>
            <a:r>
              <a:rPr lang="de-DE" sz="2000" dirty="0"/>
              <a:t> Data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BC04625-C717-4152-A959-D5EB6061C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538" y="2206257"/>
            <a:ext cx="9431337" cy="3632935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FB6BE8-8EB3-4A2C-A960-7589BA3E3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29.-30. August 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9ADE65-1EE4-4BBF-8363-51FAA30F0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STAIRS 2020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3D6B73-9A2B-496A-B64C-DA7B80FF1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404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F86126-1045-4807-BC8A-D90902E1F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ACA169-682A-4438-BFD1-A1DF1BD5A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endParaRPr lang="de-DE" dirty="0"/>
          </a:p>
          <a:p>
            <a:pPr lvl="1"/>
            <a:r>
              <a:rPr lang="de-DE" dirty="0"/>
              <a:t>Most </a:t>
            </a:r>
            <a:r>
              <a:rPr lang="de-DE" dirty="0" err="1"/>
              <a:t>beneficial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also </a:t>
            </a:r>
            <a:r>
              <a:rPr lang="de-DE" dirty="0" err="1"/>
              <a:t>missing</a:t>
            </a:r>
            <a:r>
              <a:rPr lang="de-DE" dirty="0"/>
              <a:t> at </a:t>
            </a:r>
            <a:r>
              <a:rPr lang="de-DE" dirty="0" err="1"/>
              <a:t>prediction</a:t>
            </a:r>
            <a:r>
              <a:rPr lang="de-DE" dirty="0"/>
              <a:t> time</a:t>
            </a:r>
          </a:p>
          <a:p>
            <a:pPr lvl="1"/>
            <a:r>
              <a:rPr lang="de-DE" dirty="0"/>
              <a:t>A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accurate</a:t>
            </a:r>
            <a:r>
              <a:rPr lang="de-DE" dirty="0"/>
              <a:t> </a:t>
            </a:r>
            <a:r>
              <a:rPr lang="de-DE" dirty="0" err="1"/>
              <a:t>imputation</a:t>
            </a:r>
            <a:r>
              <a:rPr lang="de-DE" dirty="0"/>
              <a:t> </a:t>
            </a:r>
            <a:r>
              <a:rPr lang="de-DE" dirty="0" err="1"/>
              <a:t>method</a:t>
            </a:r>
            <a:r>
              <a:rPr lang="de-DE" dirty="0"/>
              <a:t>, </a:t>
            </a:r>
            <a:r>
              <a:rPr lang="de-DE" dirty="0" err="1"/>
              <a:t>provides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results</a:t>
            </a:r>
            <a:endParaRPr lang="de-DE" dirty="0"/>
          </a:p>
          <a:p>
            <a:pPr lvl="1"/>
            <a:r>
              <a:rPr lang="de-DE" dirty="0" err="1"/>
              <a:t>Interdepedency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features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required</a:t>
            </a:r>
            <a:endParaRPr lang="de-DE" dirty="0"/>
          </a:p>
          <a:p>
            <a:r>
              <a:rPr lang="de-DE" dirty="0"/>
              <a:t>Future Work</a:t>
            </a:r>
          </a:p>
          <a:p>
            <a:pPr lvl="1"/>
            <a:r>
              <a:rPr lang="de-DE" dirty="0"/>
              <a:t>Analyze </a:t>
            </a:r>
            <a:r>
              <a:rPr lang="de-DE" dirty="0" err="1"/>
              <a:t>impact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imputation</a:t>
            </a:r>
            <a:r>
              <a:rPr lang="de-DE" dirty="0"/>
              <a:t> </a:t>
            </a:r>
            <a:r>
              <a:rPr lang="de-DE" dirty="0" err="1"/>
              <a:t>method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result</a:t>
            </a:r>
            <a:endParaRPr lang="de-DE" dirty="0"/>
          </a:p>
          <a:p>
            <a:pPr lvl="1"/>
            <a:r>
              <a:rPr lang="de-DE" dirty="0" err="1"/>
              <a:t>Extend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imputation</a:t>
            </a:r>
            <a:r>
              <a:rPr lang="de-DE" dirty="0"/>
              <a:t> </a:t>
            </a:r>
            <a:r>
              <a:rPr lang="de-DE" dirty="0" err="1"/>
              <a:t>methods</a:t>
            </a:r>
            <a:endParaRPr lang="de-DE" dirty="0"/>
          </a:p>
          <a:p>
            <a:pPr lvl="1"/>
            <a:r>
              <a:rPr lang="de-DE" dirty="0"/>
              <a:t>Work on </a:t>
            </a:r>
            <a:r>
              <a:rPr lang="de-DE" dirty="0" err="1"/>
              <a:t>pruning</a:t>
            </a:r>
            <a:r>
              <a:rPr lang="de-DE" dirty="0"/>
              <a:t> </a:t>
            </a:r>
            <a:r>
              <a:rPr lang="de-DE" dirty="0" err="1"/>
              <a:t>methods</a:t>
            </a:r>
            <a:r>
              <a:rPr lang="de-DE" dirty="0"/>
              <a:t> and </a:t>
            </a:r>
            <a:r>
              <a:rPr lang="de-DE" dirty="0" err="1"/>
              <a:t>stopping</a:t>
            </a:r>
            <a:r>
              <a:rPr lang="de-DE" dirty="0"/>
              <a:t> </a:t>
            </a:r>
            <a:r>
              <a:rPr lang="de-DE" dirty="0" err="1"/>
              <a:t>criterion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3B5D2B-D155-415F-AC6F-2068BC94C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29.-30. August 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49CAC1-DBF1-4090-889E-5F9B4358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STAIRS 2020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784084-4D81-4FED-B3AE-3CC78E181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5269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1AA2C0-B35F-41A2-8FA8-B42C8E93E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Q&amp;A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587972-9A90-46BE-B7FA-B83841A42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5137" y="2138683"/>
            <a:ext cx="4984899" cy="2582222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/>
              <a:t>Any Questions?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 err="1"/>
              <a:t>Get</a:t>
            </a:r>
            <a:r>
              <a:rPr lang="de-DE" dirty="0"/>
              <a:t> in Contact</a:t>
            </a:r>
          </a:p>
          <a:p>
            <a:pPr marL="0" indent="0" algn="ctr">
              <a:buNone/>
            </a:pPr>
            <a:r>
              <a:rPr lang="de-DE" i="1" dirty="0"/>
              <a:t>schreckenberger@es.uni-mannheim.de</a:t>
            </a:r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BE88FA-8644-461C-8936-5E332F00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29.-30. August 2020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0E0324-879D-4BE0-B236-3A08E439C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STAIRS 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FEC442-A8FA-4F42-890B-9C406D2D2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167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AA048D-D108-4F59-A803-EEDABCDB7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84D67F-89C3-4050-8FD7-14D139B21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de-DE" sz="1800" b="0" i="0" u="none" strike="noStrike" baseline="0" dirty="0">
                <a:latin typeface="CMR10"/>
              </a:rPr>
              <a:t>[Fri76] </a:t>
            </a:r>
            <a:r>
              <a:rPr lang="en-US" sz="1800" b="0" i="1" u="none" strike="noStrike" baseline="0" dirty="0">
                <a:latin typeface="CMR10"/>
              </a:rPr>
              <a:t>Jerome H Friedman. A recursive partitioning decision rule for nonparametric </a:t>
            </a:r>
            <a:r>
              <a:rPr lang="en-US" sz="1800" b="0" i="1" u="none" strike="noStrike" baseline="0" dirty="0" err="1">
                <a:latin typeface="CMR10"/>
              </a:rPr>
              <a:t>classication</a:t>
            </a:r>
            <a:r>
              <a:rPr lang="en-US" sz="1800" b="0" i="1" u="none" strike="noStrike" baseline="0" dirty="0">
                <a:latin typeface="CMR10"/>
              </a:rPr>
              <a:t>. </a:t>
            </a:r>
            <a:r>
              <a:rPr lang="en-US" sz="1800" b="0" i="1" u="none" strike="noStrike" baseline="0" dirty="0">
                <a:latin typeface="CMTI10"/>
              </a:rPr>
              <a:t>IEEE </a:t>
            </a:r>
            <a:r>
              <a:rPr lang="de-DE" sz="1800" b="0" i="1" u="none" strike="noStrike" baseline="0" dirty="0">
                <a:latin typeface="CMTI10"/>
              </a:rPr>
              <a:t>Trans. </a:t>
            </a:r>
            <a:r>
              <a:rPr lang="de-DE" sz="1800" b="0" i="1" u="none" strike="noStrike" baseline="0" dirty="0" err="1">
                <a:latin typeface="CMTI10"/>
              </a:rPr>
              <a:t>Comput</a:t>
            </a:r>
            <a:r>
              <a:rPr lang="de-DE" sz="1800" b="0" i="1" u="none" strike="noStrike" baseline="0" dirty="0">
                <a:latin typeface="CMTI10"/>
              </a:rPr>
              <a:t>.</a:t>
            </a:r>
            <a:r>
              <a:rPr lang="de-DE" sz="1800" b="0" i="1" u="none" strike="noStrike" baseline="0" dirty="0">
                <a:latin typeface="CMR10"/>
              </a:rPr>
              <a:t>, 26(SLAC-PUB-1573-REV):404, 1976.</a:t>
            </a:r>
          </a:p>
          <a:p>
            <a:pPr marL="0" indent="0">
              <a:buNone/>
            </a:pPr>
            <a:r>
              <a:rPr lang="de-DE" sz="1800" b="0" i="0" u="none" strike="noStrike" baseline="0" dirty="0">
                <a:latin typeface="CMR10"/>
              </a:rPr>
              <a:t>[CN89] </a:t>
            </a:r>
            <a:r>
              <a:rPr lang="en-US" sz="1800" b="0" i="1" u="none" strike="noStrike" baseline="0" dirty="0">
                <a:latin typeface="CMR10"/>
              </a:rPr>
              <a:t>Peter Clark and Tim Niblett. The CN2 induction algorithm. </a:t>
            </a:r>
            <a:r>
              <a:rPr lang="en-US" sz="1800" b="0" i="1" u="none" strike="noStrike" baseline="0" dirty="0">
                <a:latin typeface="CMTI10"/>
              </a:rPr>
              <a:t>Machine learning</a:t>
            </a:r>
            <a:r>
              <a:rPr lang="en-US" sz="1800" b="0" i="1" u="none" strike="noStrike" baseline="0" dirty="0">
                <a:latin typeface="CMR10"/>
              </a:rPr>
              <a:t>, 3(4):261{283, 1989.</a:t>
            </a:r>
            <a:endParaRPr lang="de-DE" sz="1800" b="0" i="1" u="none" strike="noStrike" baseline="0" dirty="0">
              <a:latin typeface="CMR10"/>
            </a:endParaRPr>
          </a:p>
          <a:p>
            <a:pPr marL="0" indent="0" algn="l">
              <a:buNone/>
            </a:pPr>
            <a:r>
              <a:rPr lang="de-DE" sz="1800" b="0" i="0" u="none" strike="noStrike" baseline="0" dirty="0">
                <a:latin typeface="CMR10"/>
              </a:rPr>
              <a:t>[FKY96] </a:t>
            </a:r>
            <a:r>
              <a:rPr lang="de-DE" sz="1800" b="0" i="1" u="none" strike="noStrike" baseline="0" dirty="0">
                <a:latin typeface="CMR10"/>
              </a:rPr>
              <a:t>Jerome H Friedman, Ron </a:t>
            </a:r>
            <a:r>
              <a:rPr lang="de-DE" sz="1800" b="0" i="1" u="none" strike="noStrike" baseline="0" dirty="0" err="1">
                <a:latin typeface="CMR10"/>
              </a:rPr>
              <a:t>Kohavi</a:t>
            </a:r>
            <a:r>
              <a:rPr lang="de-DE" sz="1800" b="0" i="1" u="none" strike="noStrike" baseline="0" dirty="0">
                <a:latin typeface="CMR10"/>
              </a:rPr>
              <a:t>, and </a:t>
            </a:r>
            <a:r>
              <a:rPr lang="de-DE" sz="1800" b="0" i="1" u="none" strike="noStrike" baseline="0" dirty="0" err="1">
                <a:latin typeface="CMR10"/>
              </a:rPr>
              <a:t>Yeogirl</a:t>
            </a:r>
            <a:r>
              <a:rPr lang="de-DE" sz="1800" b="0" i="1" u="none" strike="noStrike" baseline="0" dirty="0">
                <a:latin typeface="CMR10"/>
              </a:rPr>
              <a:t> Yun. </a:t>
            </a:r>
            <a:r>
              <a:rPr lang="de-DE" sz="1800" b="0" i="1" u="none" strike="noStrike" baseline="0" dirty="0" err="1">
                <a:latin typeface="CMR10"/>
              </a:rPr>
              <a:t>Lazy</a:t>
            </a:r>
            <a:r>
              <a:rPr lang="de-DE" sz="1800" b="0" i="1" u="none" strike="noStrike" baseline="0" dirty="0">
                <a:latin typeface="CMR10"/>
              </a:rPr>
              <a:t> </a:t>
            </a:r>
            <a:r>
              <a:rPr lang="de-DE" sz="1800" b="0" i="1" u="none" strike="noStrike" baseline="0" dirty="0" err="1">
                <a:latin typeface="CMR10"/>
              </a:rPr>
              <a:t>decision</a:t>
            </a:r>
            <a:r>
              <a:rPr lang="de-DE" sz="1800" b="0" i="1" u="none" strike="noStrike" baseline="0" dirty="0">
                <a:latin typeface="CMR10"/>
              </a:rPr>
              <a:t> </a:t>
            </a:r>
            <a:r>
              <a:rPr lang="de-DE" sz="1800" b="0" i="1" u="none" strike="noStrike" baseline="0" dirty="0" err="1">
                <a:latin typeface="CMR10"/>
              </a:rPr>
              <a:t>trees</a:t>
            </a:r>
            <a:r>
              <a:rPr lang="de-DE" sz="1800" b="0" i="1" u="none" strike="noStrike" baseline="0" dirty="0">
                <a:latin typeface="CMR10"/>
              </a:rPr>
              <a:t>. In </a:t>
            </a:r>
            <a:r>
              <a:rPr lang="de-DE" sz="1800" b="0" i="1" u="none" strike="noStrike" baseline="0" dirty="0">
                <a:latin typeface="CMTI10"/>
              </a:rPr>
              <a:t>AAAI/IAAI, Vol. 1</a:t>
            </a:r>
            <a:r>
              <a:rPr lang="de-DE" sz="1800" b="0" i="1" u="none" strike="noStrike" baseline="0" dirty="0">
                <a:latin typeface="CMR10"/>
              </a:rPr>
              <a:t>, </a:t>
            </a:r>
            <a:r>
              <a:rPr lang="de-DE" sz="1800" b="0" i="1" u="none" strike="noStrike" baseline="0" dirty="0" err="1">
                <a:latin typeface="CMR10"/>
              </a:rPr>
              <a:t>pages</a:t>
            </a:r>
            <a:r>
              <a:rPr lang="de-DE" sz="1800" b="0" i="1" u="none" strike="noStrike" baseline="0" dirty="0">
                <a:latin typeface="CMR10"/>
              </a:rPr>
              <a:t> 717-724, 1996.</a:t>
            </a:r>
            <a:endParaRPr lang="de-DE" i="1" dirty="0"/>
          </a:p>
          <a:p>
            <a:pPr marL="0" indent="0">
              <a:buNone/>
            </a:pPr>
            <a:r>
              <a:rPr lang="de-DE" sz="1800" b="0" i="0" u="none" strike="noStrike" baseline="0" dirty="0">
                <a:latin typeface="CMR10"/>
              </a:rPr>
              <a:t>[BFOS84] </a:t>
            </a:r>
            <a:r>
              <a:rPr lang="en-US" sz="1800" b="0" i="1" u="none" strike="noStrike" baseline="0" dirty="0">
                <a:latin typeface="CMR10"/>
              </a:rPr>
              <a:t>L </a:t>
            </a:r>
            <a:r>
              <a:rPr lang="en-US" sz="1800" b="0" i="1" u="none" strike="noStrike" baseline="0" dirty="0" err="1">
                <a:latin typeface="CMR10"/>
              </a:rPr>
              <a:t>Breiman</a:t>
            </a:r>
            <a:r>
              <a:rPr lang="en-US" sz="1800" b="0" i="1" u="none" strike="noStrike" baseline="0" dirty="0">
                <a:latin typeface="CMR10"/>
              </a:rPr>
              <a:t>, JH Friedman, R </a:t>
            </a:r>
            <a:r>
              <a:rPr lang="en-US" sz="1800" b="0" i="1" u="none" strike="noStrike" baseline="0" dirty="0" err="1">
                <a:latin typeface="CMR10"/>
              </a:rPr>
              <a:t>Olshen</a:t>
            </a:r>
            <a:r>
              <a:rPr lang="en-US" sz="1800" b="0" i="1" u="none" strike="noStrike" baseline="0" dirty="0">
                <a:latin typeface="CMR10"/>
              </a:rPr>
              <a:t>, and CJ Stone. </a:t>
            </a:r>
            <a:r>
              <a:rPr lang="en-US" sz="1800" b="0" i="1" u="none" strike="noStrike" baseline="0" dirty="0" err="1">
                <a:latin typeface="CMR10"/>
              </a:rPr>
              <a:t>Classication</a:t>
            </a:r>
            <a:r>
              <a:rPr lang="en-US" sz="1800" b="0" i="1" u="none" strike="noStrike" baseline="0" dirty="0">
                <a:latin typeface="CMR10"/>
              </a:rPr>
              <a:t> and regression trees. 1984.</a:t>
            </a:r>
            <a:endParaRPr lang="de-DE" i="1" dirty="0"/>
          </a:p>
          <a:p>
            <a:pPr marL="0" indent="0" algn="l">
              <a:buNone/>
            </a:pPr>
            <a:r>
              <a:rPr lang="de-DE" sz="1800" b="0" i="0" u="none" strike="noStrike" baseline="0" dirty="0">
                <a:latin typeface="CMR10"/>
              </a:rPr>
              <a:t>[BR18] </a:t>
            </a:r>
            <a:r>
              <a:rPr lang="en-US" sz="1800" b="0" i="1" u="none" strike="noStrike" baseline="0" dirty="0">
                <a:latin typeface="CMR10"/>
              </a:rPr>
              <a:t>Cedric </a:t>
            </a:r>
            <a:r>
              <a:rPr lang="en-US" sz="1800" b="0" i="1" u="none" strike="noStrike" baseline="0" dirty="0" err="1">
                <a:latin typeface="CMR10"/>
              </a:rPr>
              <a:t>Beaulac</a:t>
            </a:r>
            <a:r>
              <a:rPr lang="en-US" sz="1800" b="0" i="1" u="none" strike="noStrike" baseline="0" dirty="0">
                <a:latin typeface="CMR10"/>
              </a:rPr>
              <a:t> and </a:t>
            </a:r>
            <a:r>
              <a:rPr lang="en-US" sz="1800" b="0" i="1" u="none" strike="noStrike" baseline="0" dirty="0" err="1">
                <a:latin typeface="CMR10"/>
              </a:rPr>
              <a:t>Jerey</a:t>
            </a:r>
            <a:r>
              <a:rPr lang="en-US" sz="1800" b="0" i="1" u="none" strike="noStrike" baseline="0" dirty="0">
                <a:latin typeface="CMR10"/>
              </a:rPr>
              <a:t> S Rosenthal. Best: A decision tree algorithm that handles missing values. </a:t>
            </a:r>
            <a:r>
              <a:rPr lang="de-DE" sz="1800" b="0" i="1" u="none" strike="noStrike" baseline="0" dirty="0" err="1">
                <a:latin typeface="CMTI10"/>
              </a:rPr>
              <a:t>arXiv</a:t>
            </a:r>
            <a:r>
              <a:rPr lang="de-DE" sz="1800" b="0" i="1" u="none" strike="noStrike" baseline="0" dirty="0">
                <a:latin typeface="CMTI10"/>
              </a:rPr>
              <a:t> </a:t>
            </a:r>
            <a:r>
              <a:rPr lang="de-DE" sz="1800" b="0" i="1" u="none" strike="noStrike" baseline="0" dirty="0" err="1">
                <a:latin typeface="CMTI10"/>
              </a:rPr>
              <a:t>preprint</a:t>
            </a:r>
            <a:r>
              <a:rPr lang="de-DE" sz="1800" b="0" i="1" u="none" strike="noStrike" baseline="0" dirty="0">
                <a:latin typeface="CMTI10"/>
              </a:rPr>
              <a:t> arXiv:1804.10168</a:t>
            </a:r>
            <a:r>
              <a:rPr lang="de-DE" sz="1800" b="0" i="1" u="none" strike="noStrike" baseline="0" dirty="0">
                <a:latin typeface="CMR10"/>
              </a:rPr>
              <a:t>, 2018.</a:t>
            </a:r>
            <a:endParaRPr lang="de-DE" i="1" dirty="0"/>
          </a:p>
          <a:p>
            <a:pPr marL="0" indent="0" algn="l">
              <a:buNone/>
            </a:pPr>
            <a:r>
              <a:rPr lang="de-DE" sz="1800" b="0" i="0" u="none" strike="noStrike" baseline="0" dirty="0">
                <a:latin typeface="CMR10"/>
              </a:rPr>
              <a:t>[TJH08] </a:t>
            </a:r>
            <a:r>
              <a:rPr lang="en-US" sz="1800" b="0" i="1" u="none" strike="noStrike" baseline="0" dirty="0">
                <a:latin typeface="CMR10"/>
              </a:rPr>
              <a:t>Beth Twala, MC Jones, and David J Hand. Good methods for coping with missing data in decision </a:t>
            </a:r>
            <a:r>
              <a:rPr lang="de-DE" sz="1800" b="0" i="1" u="none" strike="noStrike" baseline="0" dirty="0" err="1">
                <a:latin typeface="CMR10"/>
              </a:rPr>
              <a:t>trees</a:t>
            </a:r>
            <a:r>
              <a:rPr lang="de-DE" sz="1800" b="0" i="1" u="none" strike="noStrike" baseline="0" dirty="0">
                <a:latin typeface="CMR10"/>
              </a:rPr>
              <a:t>. </a:t>
            </a:r>
            <a:r>
              <a:rPr lang="de-DE" sz="1800" b="0" i="1" u="none" strike="noStrike" baseline="0" dirty="0">
                <a:latin typeface="CMTI10"/>
              </a:rPr>
              <a:t>Pattern Recognition Letters</a:t>
            </a:r>
            <a:r>
              <a:rPr lang="de-DE" sz="1800" b="0" i="1" u="none" strike="noStrike" baseline="0" dirty="0">
                <a:latin typeface="CMR10"/>
              </a:rPr>
              <a:t>, 29(7):950{956, 2008.</a:t>
            </a:r>
            <a:endParaRPr lang="de-DE" i="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974AD4-6AA6-4763-8660-DE5B3CC57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29.-30. August 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F8D98C-B77A-40D5-BDAE-C84D3EA0E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STAIRS 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EDCC2F-6D39-43CB-BC65-4B03D2EED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974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91AE5-5A0A-4329-AED8-C511FDE70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B0EA5C-AFAD-4D73-8EEF-97F6EF66E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endParaRPr lang="de-DE" dirty="0"/>
          </a:p>
          <a:p>
            <a:r>
              <a:rPr lang="de-DE" dirty="0"/>
              <a:t>Background</a:t>
            </a:r>
          </a:p>
          <a:p>
            <a:r>
              <a:rPr lang="de-DE" dirty="0" err="1"/>
              <a:t>Related</a:t>
            </a:r>
            <a:r>
              <a:rPr lang="de-DE" dirty="0"/>
              <a:t> Work</a:t>
            </a:r>
          </a:p>
          <a:p>
            <a:r>
              <a:rPr lang="de-DE" dirty="0" err="1"/>
              <a:t>Expected</a:t>
            </a:r>
            <a:r>
              <a:rPr lang="de-DE" dirty="0"/>
              <a:t> Information </a:t>
            </a:r>
            <a:r>
              <a:rPr lang="de-DE" dirty="0" err="1"/>
              <a:t>Gain</a:t>
            </a:r>
            <a:endParaRPr lang="de-DE" dirty="0"/>
          </a:p>
          <a:p>
            <a:r>
              <a:rPr lang="de-DE" dirty="0"/>
              <a:t>Evaluation</a:t>
            </a:r>
          </a:p>
          <a:p>
            <a:r>
              <a:rPr lang="de-DE" dirty="0" err="1"/>
              <a:t>Conclusion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64C3C4-6835-4894-9275-87B471CB4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29.-30. August 2020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BD0FD7-C7AB-4F98-8EE5-D8C971DD6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STAIRS 2020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59C2A2-2F2A-4EEA-BA18-61447AAF9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659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131F04-FA50-4BBE-9DF2-E8CF8D97E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DF1FEA-A723-4F3D-AED5-F10CFF9BE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Missing</a:t>
            </a:r>
            <a:r>
              <a:rPr lang="de-DE" dirty="0"/>
              <a:t> Data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established</a:t>
            </a:r>
            <a:r>
              <a:rPr lang="de-DE" dirty="0"/>
              <a:t> and </a:t>
            </a:r>
            <a:r>
              <a:rPr lang="de-DE" dirty="0" err="1"/>
              <a:t>studied</a:t>
            </a:r>
            <a:r>
              <a:rPr lang="de-DE" dirty="0"/>
              <a:t> Problem</a:t>
            </a:r>
          </a:p>
          <a:p>
            <a:pPr lvl="1"/>
            <a:r>
              <a:rPr lang="de-DE" dirty="0" err="1"/>
              <a:t>Intralearning</a:t>
            </a:r>
            <a:r>
              <a:rPr lang="de-DE" dirty="0"/>
              <a:t> </a:t>
            </a:r>
            <a:r>
              <a:rPr lang="de-DE" dirty="0" err="1"/>
              <a:t>approaches</a:t>
            </a:r>
            <a:endParaRPr lang="de-DE" dirty="0"/>
          </a:p>
          <a:p>
            <a:pPr lvl="1"/>
            <a:r>
              <a:rPr lang="de-DE" dirty="0" err="1"/>
              <a:t>Preprocessing</a:t>
            </a:r>
            <a:r>
              <a:rPr lang="de-DE" dirty="0"/>
              <a:t> </a:t>
            </a:r>
            <a:r>
              <a:rPr lang="de-DE" dirty="0" err="1"/>
              <a:t>approaches</a:t>
            </a:r>
            <a:endParaRPr lang="de-DE" dirty="0"/>
          </a:p>
          <a:p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focus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on </a:t>
            </a:r>
            <a:r>
              <a:rPr lang="de-DE" dirty="0" err="1"/>
              <a:t>Decision</a:t>
            </a:r>
            <a:r>
              <a:rPr lang="de-DE" dirty="0"/>
              <a:t> </a:t>
            </a:r>
            <a:r>
              <a:rPr lang="de-DE" dirty="0" err="1"/>
              <a:t>Tree</a:t>
            </a:r>
            <a:r>
              <a:rPr lang="de-DE" dirty="0"/>
              <a:t> Learning</a:t>
            </a:r>
          </a:p>
          <a:p>
            <a:r>
              <a:rPr lang="de-DE" dirty="0"/>
              <a:t>Proposition: </a:t>
            </a:r>
            <a:r>
              <a:rPr lang="de-DE" dirty="0" err="1"/>
              <a:t>Expected</a:t>
            </a:r>
            <a:r>
              <a:rPr lang="de-DE" dirty="0"/>
              <a:t> Information </a:t>
            </a:r>
            <a:r>
              <a:rPr lang="de-DE" dirty="0" err="1"/>
              <a:t>Gain</a:t>
            </a:r>
            <a:endParaRPr lang="de-DE" dirty="0"/>
          </a:p>
          <a:p>
            <a:pPr lvl="1"/>
            <a:r>
              <a:rPr lang="de-DE" dirty="0"/>
              <a:t>Takes source </a:t>
            </a:r>
            <a:r>
              <a:rPr lang="de-DE" dirty="0" err="1"/>
              <a:t>reliablity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account</a:t>
            </a:r>
            <a:endParaRPr lang="de-DE" dirty="0"/>
          </a:p>
          <a:p>
            <a:pPr lvl="1"/>
            <a:r>
              <a:rPr lang="de-DE" dirty="0"/>
              <a:t>Sources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reliability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past</a:t>
            </a:r>
            <a:r>
              <a:rPr lang="de-DE" dirty="0"/>
              <a:t>, will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reliability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future</a:t>
            </a:r>
            <a:endParaRPr lang="de-DE" dirty="0"/>
          </a:p>
          <a:p>
            <a:r>
              <a:rPr lang="de-DE" dirty="0"/>
              <a:t>The Goal: </a:t>
            </a:r>
            <a:r>
              <a:rPr lang="de-DE" dirty="0" err="1"/>
              <a:t>Increase</a:t>
            </a:r>
            <a:r>
              <a:rPr lang="de-DE" dirty="0"/>
              <a:t> </a:t>
            </a:r>
            <a:r>
              <a:rPr lang="de-DE" dirty="0" err="1"/>
              <a:t>Robustness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7922F5-C5E9-4CD1-88A2-D6B22F998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29.-30. August 2020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72540D-E67F-49CA-9D9B-5B2D06C9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STAIRS 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772CD2-D6D3-44B8-BAB4-72E9C93C0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9702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1B1961-A7BE-44E6-BDEB-D7864B197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Background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5DD0DA-A272-41A6-91FE-09471523C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Missing</a:t>
            </a:r>
            <a:r>
              <a:rPr lang="de-DE" dirty="0"/>
              <a:t> Data</a:t>
            </a:r>
          </a:p>
          <a:p>
            <a:pPr lvl="1"/>
            <a:r>
              <a:rPr lang="de-DE" b="1" dirty="0"/>
              <a:t>MCAR</a:t>
            </a:r>
            <a:r>
              <a:rPr lang="de-DE" dirty="0"/>
              <a:t>, MAR, MNAR</a:t>
            </a:r>
          </a:p>
          <a:p>
            <a:pPr lvl="1"/>
            <a:r>
              <a:rPr lang="de-DE" dirty="0"/>
              <a:t>Multiple Imputation: </a:t>
            </a:r>
            <a:r>
              <a:rPr lang="de-DE" dirty="0" err="1"/>
              <a:t>kNN</a:t>
            </a:r>
            <a:r>
              <a:rPr lang="de-DE" dirty="0"/>
              <a:t> Imputation</a:t>
            </a:r>
          </a:p>
          <a:p>
            <a:r>
              <a:rPr lang="de-DE" dirty="0" err="1"/>
              <a:t>Decision</a:t>
            </a:r>
            <a:r>
              <a:rPr lang="de-DE" dirty="0"/>
              <a:t> </a:t>
            </a:r>
            <a:r>
              <a:rPr lang="de-DE" dirty="0" err="1"/>
              <a:t>Tree</a:t>
            </a:r>
            <a:endParaRPr lang="de-DE" dirty="0"/>
          </a:p>
          <a:p>
            <a:pPr lvl="1"/>
            <a:r>
              <a:rPr lang="de-DE" dirty="0"/>
              <a:t>Divide and </a:t>
            </a:r>
            <a:r>
              <a:rPr lang="de-DE" dirty="0" err="1"/>
              <a:t>conquer</a:t>
            </a:r>
            <a:endParaRPr lang="de-DE" dirty="0"/>
          </a:p>
          <a:p>
            <a:pPr lvl="1"/>
            <a:r>
              <a:rPr lang="de-DE" dirty="0"/>
              <a:t>Split </a:t>
            </a:r>
            <a:r>
              <a:rPr lang="de-DE" dirty="0" err="1"/>
              <a:t>dataset</a:t>
            </a:r>
            <a:r>
              <a:rPr lang="de-DE" dirty="0"/>
              <a:t> </a:t>
            </a:r>
            <a:r>
              <a:rPr lang="de-DE" dirty="0" err="1"/>
              <a:t>until</a:t>
            </a:r>
            <a:r>
              <a:rPr lang="de-DE" dirty="0"/>
              <a:t> a </a:t>
            </a:r>
            <a:r>
              <a:rPr lang="de-DE" dirty="0" err="1"/>
              <a:t>stopping</a:t>
            </a:r>
            <a:r>
              <a:rPr lang="de-DE" dirty="0"/>
              <a:t> </a:t>
            </a:r>
            <a:r>
              <a:rPr lang="de-DE" dirty="0" err="1"/>
              <a:t>criterion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met</a:t>
            </a:r>
            <a:endParaRPr lang="de-DE" dirty="0"/>
          </a:p>
          <a:p>
            <a:pPr lvl="1"/>
            <a:r>
              <a:rPr lang="de-DE" dirty="0"/>
              <a:t>C4.5 and </a:t>
            </a:r>
            <a:r>
              <a:rPr lang="de-DE" dirty="0" err="1"/>
              <a:t>Missing</a:t>
            </a:r>
            <a:r>
              <a:rPr lang="de-DE" dirty="0"/>
              <a:t> Data</a:t>
            </a:r>
          </a:p>
          <a:p>
            <a:pPr lvl="2"/>
            <a:r>
              <a:rPr lang="de-DE" dirty="0" err="1"/>
              <a:t>Calculation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criterion</a:t>
            </a:r>
            <a:endParaRPr lang="de-DE" dirty="0"/>
          </a:p>
          <a:p>
            <a:pPr lvl="2"/>
            <a:r>
              <a:rPr lang="de-DE" dirty="0"/>
              <a:t>Propagation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samples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training</a:t>
            </a:r>
            <a:endParaRPr lang="de-DE" dirty="0"/>
          </a:p>
          <a:p>
            <a:pPr lvl="2"/>
            <a:r>
              <a:rPr lang="de-DE" dirty="0"/>
              <a:t>Propagation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samples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prediction</a:t>
            </a:r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8F4A97-BB87-45F6-8642-F6464DF52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29.-30. August 2020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BFDEC8-799F-4D9B-91DF-EFDF12AD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STAIRS 2020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5B5EEA-DF66-415B-A62D-2F11B39A1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4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929FC83-602E-4268-B5D7-8A0E00710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659" y="2061642"/>
            <a:ext cx="5329627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DD2A9-E343-4CCD-8467-B2EBB236F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Related</a:t>
            </a:r>
            <a:r>
              <a:rPr lang="de-DE" dirty="0"/>
              <a:t> Work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AD0814-DA54-461A-ACFB-B821B1335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Propagate Samples </a:t>
            </a:r>
            <a:r>
              <a:rPr lang="de-DE" dirty="0" err="1"/>
              <a:t>with</a:t>
            </a:r>
            <a:r>
              <a:rPr lang="de-DE" dirty="0"/>
              <a:t> MV down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branches</a:t>
            </a:r>
            <a:r>
              <a:rPr lang="de-DE" dirty="0"/>
              <a:t> </a:t>
            </a:r>
            <a:r>
              <a:rPr lang="de-DE" sz="1800" b="0" i="0" u="none" strike="noStrike" baseline="0" dirty="0">
                <a:latin typeface="CMR10"/>
              </a:rPr>
              <a:t>[Fri76]</a:t>
            </a:r>
          </a:p>
          <a:p>
            <a:r>
              <a:rPr lang="de-DE" dirty="0" err="1"/>
              <a:t>Impute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common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fly</a:t>
            </a:r>
            <a:r>
              <a:rPr lang="de-DE" dirty="0"/>
              <a:t> </a:t>
            </a:r>
            <a:r>
              <a:rPr lang="de-DE" sz="1800" b="0" i="0" u="none" strike="noStrike" baseline="0" dirty="0">
                <a:latin typeface="CMR10"/>
              </a:rPr>
              <a:t>[CN89]</a:t>
            </a:r>
          </a:p>
          <a:p>
            <a:r>
              <a:rPr lang="de-DE" dirty="0" err="1"/>
              <a:t>Lazy</a:t>
            </a:r>
            <a:r>
              <a:rPr lang="de-DE" dirty="0"/>
              <a:t> </a:t>
            </a:r>
            <a:r>
              <a:rPr lang="de-DE" dirty="0" err="1"/>
              <a:t>Decision</a:t>
            </a:r>
            <a:r>
              <a:rPr lang="de-DE" dirty="0"/>
              <a:t> </a:t>
            </a:r>
            <a:r>
              <a:rPr lang="de-DE" dirty="0" err="1"/>
              <a:t>Trees</a:t>
            </a:r>
            <a:r>
              <a:rPr lang="de-DE" dirty="0"/>
              <a:t> </a:t>
            </a:r>
            <a:r>
              <a:rPr lang="de-DE" sz="1800" b="0" i="0" u="none" strike="noStrike" baseline="0" dirty="0">
                <a:latin typeface="CMR10"/>
              </a:rPr>
              <a:t>[FKY96]</a:t>
            </a:r>
            <a:endParaRPr lang="de-DE" dirty="0"/>
          </a:p>
          <a:p>
            <a:r>
              <a:rPr lang="de-DE" dirty="0"/>
              <a:t>Surrogate </a:t>
            </a:r>
            <a:r>
              <a:rPr lang="de-DE" dirty="0" err="1"/>
              <a:t>splits</a:t>
            </a:r>
            <a:r>
              <a:rPr lang="de-DE" dirty="0"/>
              <a:t> </a:t>
            </a:r>
            <a:r>
              <a:rPr lang="de-DE" sz="1800" b="0" i="0" u="none" strike="noStrike" baseline="0" dirty="0">
                <a:latin typeface="CMR10"/>
              </a:rPr>
              <a:t>[BFOS84]</a:t>
            </a:r>
            <a:endParaRPr lang="de-DE" dirty="0"/>
          </a:p>
          <a:p>
            <a:r>
              <a:rPr lang="de-DE" dirty="0"/>
              <a:t>Branch </a:t>
            </a:r>
            <a:r>
              <a:rPr lang="de-DE" dirty="0" err="1"/>
              <a:t>Exclusive</a:t>
            </a:r>
            <a:r>
              <a:rPr lang="de-DE" dirty="0"/>
              <a:t> Splits </a:t>
            </a:r>
            <a:r>
              <a:rPr lang="de-DE" sz="1800" b="0" i="0" u="none" strike="noStrike" baseline="0" dirty="0">
                <a:latin typeface="CMR10"/>
              </a:rPr>
              <a:t>[BR18]</a:t>
            </a:r>
            <a:endParaRPr lang="de-DE" dirty="0"/>
          </a:p>
          <a:p>
            <a:r>
              <a:rPr lang="de-DE" dirty="0"/>
              <a:t>MIA </a:t>
            </a:r>
            <a:r>
              <a:rPr lang="de-DE" sz="1800" b="0" i="0" u="none" strike="noStrike" baseline="0" dirty="0">
                <a:latin typeface="CMR10"/>
              </a:rPr>
              <a:t>[TJH08]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32FDAD-CF87-4C5E-A6EB-421B41F94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29.-30. August 2020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969CC-341A-4659-9CBA-080FE9CB2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STAIRS 2020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6C9F05-389B-4923-8EA9-90520B4DB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5322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E0600-2A83-4AD1-9839-1219F757C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Expected</a:t>
            </a:r>
            <a:r>
              <a:rPr lang="de-DE" dirty="0"/>
              <a:t> Information </a:t>
            </a:r>
            <a:r>
              <a:rPr lang="de-DE" dirty="0" err="1"/>
              <a:t>Gain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47EC51-19EC-4357-A1E8-F78641862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Information </a:t>
            </a:r>
            <a:r>
              <a:rPr lang="de-DE" dirty="0" err="1"/>
              <a:t>Gain</a:t>
            </a:r>
            <a:r>
              <a:rPr lang="de-DE" dirty="0"/>
              <a:t>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 err="1"/>
              <a:t>Expected</a:t>
            </a:r>
            <a:r>
              <a:rPr lang="de-DE" dirty="0"/>
              <a:t> Information </a:t>
            </a:r>
            <a:r>
              <a:rPr lang="de-DE" dirty="0" err="1"/>
              <a:t>Gain</a:t>
            </a:r>
            <a:r>
              <a:rPr lang="de-DE" dirty="0"/>
              <a:t>: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FDFD5A-ED77-46AF-9E7A-CF1929423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29.-30. August 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B0E60A-8979-4F8D-A555-99E0F1588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STAIRS 2020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9DCC44-CBC6-4C57-AB71-AC678B1C1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6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3891D1F-DA65-4A51-9602-19AF64E3F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049" y="2637706"/>
            <a:ext cx="4074498" cy="59448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B5BE611-0411-4189-98CE-0F99F3BA4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049" y="4078050"/>
            <a:ext cx="8863500" cy="43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05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1B1961-A7BE-44E6-BDEB-D7864B197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Learning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Expected</a:t>
            </a:r>
            <a:r>
              <a:rPr lang="de-DE" dirty="0"/>
              <a:t> IG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8F4A97-BB87-45F6-8642-F6464DF52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29.-30. August 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BFDEC8-799F-4D9B-91DF-EFDF12AD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STAIRS 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5B5EEA-DF66-415B-A62D-2F11B39A1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7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929FC83-602E-4268-B5D7-8A0E00710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894" y="1413570"/>
            <a:ext cx="6985811" cy="4247303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22347740-E55C-4C64-8ADD-D671971DB74E}"/>
              </a:ext>
            </a:extLst>
          </p:cNvPr>
          <p:cNvCxnSpPr>
            <a:cxnSpLocks/>
          </p:cNvCxnSpPr>
          <p:nvPr/>
        </p:nvCxnSpPr>
        <p:spPr>
          <a:xfrm>
            <a:off x="2065139" y="3501802"/>
            <a:ext cx="720080" cy="0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398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036674-1D27-4C9B-9E22-CC0255836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Evaluation</a:t>
            </a:r>
            <a:br>
              <a:rPr lang="de-DE" dirty="0"/>
            </a:br>
            <a:r>
              <a:rPr lang="de-DE" sz="2000" dirty="0"/>
              <a:t>Setting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9A44E6-03FD-4380-A989-D4F7FC3A8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Six UCI ML </a:t>
            </a:r>
            <a:r>
              <a:rPr lang="de-DE" dirty="0" err="1"/>
              <a:t>Repo</a:t>
            </a:r>
            <a:r>
              <a:rPr lang="de-DE" dirty="0"/>
              <a:t> Datasets &amp;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Synthetic</a:t>
            </a:r>
            <a:r>
              <a:rPr lang="de-DE" dirty="0"/>
              <a:t> Dataset</a:t>
            </a:r>
          </a:p>
          <a:p>
            <a:r>
              <a:rPr lang="de-DE" dirty="0"/>
              <a:t>Baselines</a:t>
            </a:r>
          </a:p>
          <a:p>
            <a:pPr lvl="1"/>
            <a:r>
              <a:rPr lang="de-DE" dirty="0"/>
              <a:t>C45 MV </a:t>
            </a:r>
            <a:r>
              <a:rPr lang="de-DE" dirty="0" err="1"/>
              <a:t>Strategy</a:t>
            </a:r>
            <a:endParaRPr lang="de-DE" dirty="0"/>
          </a:p>
          <a:p>
            <a:pPr lvl="1"/>
            <a:r>
              <a:rPr lang="de-DE" dirty="0"/>
              <a:t>Mean Imputation/C45</a:t>
            </a:r>
          </a:p>
          <a:p>
            <a:pPr lvl="1"/>
            <a:r>
              <a:rPr lang="de-DE" dirty="0" err="1"/>
              <a:t>kNN</a:t>
            </a:r>
            <a:r>
              <a:rPr lang="de-DE" dirty="0"/>
              <a:t> Imputation/C45</a:t>
            </a:r>
          </a:p>
          <a:p>
            <a:r>
              <a:rPr lang="de-DE" dirty="0"/>
              <a:t>5-fold Cross Validation</a:t>
            </a:r>
          </a:p>
          <a:p>
            <a:pPr lvl="1"/>
            <a:r>
              <a:rPr lang="de-DE" dirty="0"/>
              <a:t>Training Data </a:t>
            </a:r>
            <a:r>
              <a:rPr lang="de-DE" dirty="0" err="1"/>
              <a:t>always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MV</a:t>
            </a:r>
          </a:p>
          <a:p>
            <a:pPr lvl="1"/>
            <a:r>
              <a:rPr lang="de-DE" dirty="0" err="1"/>
              <a:t>Three</a:t>
            </a:r>
            <a:r>
              <a:rPr lang="de-DE" dirty="0"/>
              <a:t> Scenarios </a:t>
            </a:r>
            <a:r>
              <a:rPr lang="de-DE" dirty="0" err="1"/>
              <a:t>for</a:t>
            </a:r>
            <a:r>
              <a:rPr lang="de-DE" dirty="0"/>
              <a:t> Test Data</a:t>
            </a:r>
          </a:p>
          <a:p>
            <a:pPr lvl="1"/>
            <a:r>
              <a:rPr lang="de-DE" dirty="0" err="1"/>
              <a:t>Amount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missing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in a </a:t>
            </a:r>
            <a:r>
              <a:rPr lang="de-DE" dirty="0" err="1"/>
              <a:t>range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5% </a:t>
            </a:r>
            <a:r>
              <a:rPr lang="de-DE" dirty="0" err="1"/>
              <a:t>to</a:t>
            </a:r>
            <a:r>
              <a:rPr lang="de-DE" dirty="0"/>
              <a:t> 95%,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steps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5%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FB6BE8-8EB3-4A2C-A960-7589BA3E3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29.-30. August 2020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9ADE65-1EE4-4BBF-8363-51FAA30F0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STAIRS 2020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3D6B73-9A2B-496A-B64C-DA7B80FF1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0476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036674-1D27-4C9B-9E22-CC0255836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Evaluation</a:t>
            </a:r>
            <a:br>
              <a:rPr lang="de-DE" dirty="0"/>
            </a:br>
            <a:r>
              <a:rPr lang="de-DE" sz="2000" dirty="0" err="1"/>
              <a:t>Prediction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Full</a:t>
            </a:r>
            <a:r>
              <a:rPr lang="de-DE" sz="2000" dirty="0"/>
              <a:t> Data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DC4A018-C0AE-4C2A-B76C-8F852D0C5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538" y="2186052"/>
            <a:ext cx="9431337" cy="3673346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FB6BE8-8EB3-4A2C-A960-7589BA3E3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29.-30. August 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9ADE65-1EE4-4BBF-8363-51FAA30F0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STAIRS 2020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3D6B73-9A2B-496A-B64C-DA7B80FF1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2179480"/>
      </p:ext>
    </p:extLst>
  </p:cSld>
  <p:clrMapOvr>
    <a:masterClrMapping/>
  </p:clrMapOvr>
</p:sld>
</file>

<file path=ppt/theme/theme1.xml><?xml version="1.0" encoding="utf-8"?>
<a:theme xmlns:a="http://schemas.openxmlformats.org/drawingml/2006/main" name="Präsentationsvorlage Uni MA final gesendet-neu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lienmaster_16_9_WIM_DEU.potx" id="{5618B744-CF9D-47EA-9FA5-9D1EA6F3DC30}" vid="{8DCFC93A-83C2-4318-BD4C-9D1F075592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Folienmaster_16_9_WIM_ENG</Template>
  <TotalTime>0</TotalTime>
  <Words>596</Words>
  <Application>Microsoft Office PowerPoint</Application>
  <PresentationFormat>Benutzerdefiniert</PresentationFormat>
  <Paragraphs>118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CMR10</vt:lpstr>
      <vt:lpstr>CMTI10</vt:lpstr>
      <vt:lpstr>Präsentationsvorlage Uni MA final gesendet-neu</vt:lpstr>
      <vt:lpstr>Robust Decision Tree Induction from Unreliable Data Sources</vt:lpstr>
      <vt:lpstr>Outline</vt:lpstr>
      <vt:lpstr>Introduction</vt:lpstr>
      <vt:lpstr>Background</vt:lpstr>
      <vt:lpstr>Related Work</vt:lpstr>
      <vt:lpstr>Expected Information Gain</vt:lpstr>
      <vt:lpstr>Learning with Expected IG</vt:lpstr>
      <vt:lpstr>Evaluation Setting</vt:lpstr>
      <vt:lpstr>Evaluation Prediction with Full Data</vt:lpstr>
      <vt:lpstr>Evaluation Prediction with Missing Data</vt:lpstr>
      <vt:lpstr>Evaluation Prediction with Imputed Data</vt:lpstr>
      <vt:lpstr>Conclusion</vt:lpstr>
      <vt:lpstr>Q&amp;A</vt:lpstr>
      <vt:lpstr>REFERENCES</vt:lpstr>
    </vt:vector>
  </TitlesOfParts>
  <Company>Uni-Mannheim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Robust Decision Tree Induction from Unreliable Data Sources</dc:title>
  <dc:creator>Christian Schreckenberger</dc:creator>
  <cp:lastModifiedBy>chschrec</cp:lastModifiedBy>
  <cp:revision>25</cp:revision>
  <dcterms:created xsi:type="dcterms:W3CDTF">2020-08-03T07:34:13Z</dcterms:created>
  <dcterms:modified xsi:type="dcterms:W3CDTF">2020-08-05T15:06:27Z</dcterms:modified>
</cp:coreProperties>
</file>