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727" r:id="rId5"/>
    <p:sldMasterId id="2147483754" r:id="rId6"/>
  </p:sldMasterIdLst>
  <p:notesMasterIdLst>
    <p:notesMasterId r:id="rId21"/>
  </p:notesMasterIdLst>
  <p:handoutMasterIdLst>
    <p:handoutMasterId r:id="rId22"/>
  </p:handoutMasterIdLst>
  <p:sldIdLst>
    <p:sldId id="56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5" r:id="rId17"/>
    <p:sldId id="586" r:id="rId18"/>
    <p:sldId id="587" r:id="rId19"/>
    <p:sldId id="588" r:id="rId20"/>
  </p:sldIdLst>
  <p:sldSz cx="9144000" cy="6858000" type="screen4x3"/>
  <p:notesSz cx="6797675" cy="9874250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1979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1797">
          <p15:clr>
            <a:srgbClr val="A4A3A4"/>
          </p15:clr>
        </p15:guide>
        <p15:guide id="7" orient="horz" pos="2069">
          <p15:clr>
            <a:srgbClr val="A4A3A4"/>
          </p15:clr>
        </p15:guide>
        <p15:guide id="8" pos="2789">
          <p15:clr>
            <a:srgbClr val="A4A3A4"/>
          </p15:clr>
        </p15:guide>
        <p15:guide id="9" pos="249">
          <p15:clr>
            <a:srgbClr val="A4A3A4"/>
          </p15:clr>
        </p15:guide>
        <p15:guide id="10" pos="5420">
          <p15:clr>
            <a:srgbClr val="A4A3A4"/>
          </p15:clr>
        </p15:guide>
        <p15:guide id="11" pos="2971">
          <p15:clr>
            <a:srgbClr val="A4A3A4"/>
          </p15:clr>
        </p15:guide>
        <p15:guide id="12" pos="1519">
          <p15:clr>
            <a:srgbClr val="A4A3A4"/>
          </p15:clr>
        </p15:guide>
        <p15:guide id="13" pos="340">
          <p15:clr>
            <a:srgbClr val="A4A3A4"/>
          </p15:clr>
        </p15:guide>
        <p15:guide id="14" pos="1655">
          <p15:clr>
            <a:srgbClr val="A4A3A4"/>
          </p15:clr>
        </p15:guide>
        <p15:guide id="15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nzl" initials="a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7B00"/>
    <a:srgbClr val="6699FF"/>
    <a:srgbClr val="709533"/>
    <a:srgbClr val="FFFFFF"/>
    <a:srgbClr val="516C26"/>
    <a:srgbClr val="99C555"/>
    <a:srgbClr val="98C351"/>
    <a:srgbClr val="B5D48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6357" autoAdjust="0"/>
  </p:normalViewPr>
  <p:slideViewPr>
    <p:cSldViewPr>
      <p:cViewPr varScale="1">
        <p:scale>
          <a:sx n="86" d="100"/>
          <a:sy n="86" d="100"/>
        </p:scale>
        <p:origin x="1176" y="48"/>
      </p:cViewPr>
      <p:guideLst>
        <p:guide orient="horz" pos="4201"/>
        <p:guide orient="horz" pos="436"/>
        <p:guide orient="horz" pos="210"/>
        <p:guide orient="horz" pos="1979"/>
        <p:guide orient="horz" pos="1706"/>
        <p:guide orient="horz" pos="1797"/>
        <p:guide orient="horz" pos="2069"/>
        <p:guide pos="2789"/>
        <p:guide pos="249"/>
        <p:guide pos="5420"/>
        <p:guide pos="2971"/>
        <p:guide pos="1519"/>
        <p:guide pos="340"/>
        <p:guide pos="1655"/>
        <p:guide pos="22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53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r">
              <a:defRPr sz="1200"/>
            </a:lvl1pPr>
          </a:lstStyle>
          <a:p>
            <a:fld id="{29820FEF-F89B-4FF4-990A-A7C423D0C992}" type="datetimeFigureOut">
              <a:rPr lang="de-DE" smtClean="0"/>
              <a:pPr/>
              <a:t>24.08.2021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r">
              <a:defRPr sz="1200"/>
            </a:lvl1pPr>
          </a:lstStyle>
          <a:p>
            <a:fld id="{B664D608-C282-4222-813A-0875E95B5E5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62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8" y="4690308"/>
            <a:ext cx="5437187" cy="44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DC6C19-B7FF-4656-B175-B81FCD394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6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493" indent="-294806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9221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0910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2598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4287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5976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7664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9354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9834E6-500A-49BA-96CB-1CD66CD49EE7}" type="slidenum">
              <a:rPr lang="de-DE" altLang="en-US" sz="1200"/>
              <a:pPr/>
              <a:t>1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40649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5586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3"/>
              </a:buBlip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339090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36104" cy="50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32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6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78867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79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6858000"/>
          </a:xfrm>
          <a:solidFill>
            <a:srgbClr val="00B050"/>
          </a:solidFill>
        </p:spPr>
        <p:txBody>
          <a:bodyPr tIns="72000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8149" y="6652"/>
            <a:ext cx="6215851" cy="6851348"/>
          </a:xfrm>
        </p:spPr>
        <p:txBody>
          <a:bodyPr tIns="720000"/>
          <a:lstStyle>
            <a:lvl1pPr>
              <a:defRPr sz="3200">
                <a:solidFill>
                  <a:srgbClr val="00B050"/>
                </a:solidFill>
              </a:defRPr>
            </a:lvl1pPr>
            <a:lvl2pPr>
              <a:defRPr sz="2800">
                <a:solidFill>
                  <a:srgbClr val="00B050"/>
                </a:solidFill>
              </a:defRPr>
            </a:lvl2pPr>
            <a:lvl3pPr>
              <a:defRPr sz="2400">
                <a:solidFill>
                  <a:srgbClr val="00B050"/>
                </a:solidFill>
              </a:defRPr>
            </a:lvl3pPr>
            <a:lvl4pPr>
              <a:defRPr sz="2000">
                <a:solidFill>
                  <a:srgbClr val="00B050"/>
                </a:solidFill>
              </a:defRPr>
            </a:lvl4pPr>
            <a:lvl5pPr>
              <a:defRPr sz="2000">
                <a:solidFill>
                  <a:srgbClr val="00B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8132" y="6453218"/>
            <a:ext cx="2820975" cy="331516"/>
            <a:chOff x="88132" y="6453218"/>
            <a:chExt cx="2820975" cy="331516"/>
          </a:xfrm>
          <a:solidFill>
            <a:schemeClr val="bg1">
              <a:alpha val="0"/>
            </a:schemeClr>
          </a:solidFill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651" y="6453218"/>
              <a:ext cx="1334456" cy="331516"/>
            </a:xfrm>
            <a:prstGeom prst="rect">
              <a:avLst/>
            </a:prstGeom>
            <a:grpFill/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77" y="6453337"/>
              <a:ext cx="645198" cy="331397"/>
            </a:xfrm>
            <a:prstGeom prst="rect">
              <a:avLst/>
            </a:prstGeom>
            <a:grpFill/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32" y="6453336"/>
              <a:ext cx="619569" cy="33139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5888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9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96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51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2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0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groß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871663"/>
            <a:ext cx="9144000" cy="197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1" descr="schlos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70075"/>
            <a:ext cx="8064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82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4"/>
              </a:buBlip>
              <a:defRPr sz="23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522786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36104" cy="50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56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13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98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297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78867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28662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6858000"/>
          </a:xfrm>
          <a:solidFill>
            <a:srgbClr val="00B050"/>
          </a:solidFill>
        </p:spPr>
        <p:txBody>
          <a:bodyPr tIns="72000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8149" y="6652"/>
            <a:ext cx="6215851" cy="6851348"/>
          </a:xfrm>
        </p:spPr>
        <p:txBody>
          <a:bodyPr tIns="720000"/>
          <a:lstStyle>
            <a:lvl1pPr>
              <a:defRPr sz="3200">
                <a:solidFill>
                  <a:srgbClr val="00B050"/>
                </a:solidFill>
              </a:defRPr>
            </a:lvl1pPr>
            <a:lvl2pPr>
              <a:defRPr sz="2800">
                <a:solidFill>
                  <a:srgbClr val="00B050"/>
                </a:solidFill>
              </a:defRPr>
            </a:lvl2pPr>
            <a:lvl3pPr>
              <a:defRPr sz="2400">
                <a:solidFill>
                  <a:srgbClr val="00B050"/>
                </a:solidFill>
              </a:defRPr>
            </a:lvl3pPr>
            <a:lvl4pPr>
              <a:defRPr sz="2000">
                <a:solidFill>
                  <a:srgbClr val="00B050"/>
                </a:solidFill>
              </a:defRPr>
            </a:lvl4pPr>
            <a:lvl5pPr>
              <a:defRPr sz="2000">
                <a:solidFill>
                  <a:srgbClr val="00B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8132" y="6453218"/>
            <a:ext cx="2820975" cy="331516"/>
            <a:chOff x="88132" y="6453218"/>
            <a:chExt cx="2820975" cy="331516"/>
          </a:xfrm>
          <a:solidFill>
            <a:schemeClr val="bg1">
              <a:alpha val="0"/>
            </a:schemeClr>
          </a:solidFill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651" y="6453218"/>
              <a:ext cx="1334456" cy="331516"/>
            </a:xfrm>
            <a:prstGeom prst="rect">
              <a:avLst/>
            </a:prstGeom>
            <a:grpFill/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77" y="6453337"/>
              <a:ext cx="645198" cy="331397"/>
            </a:xfrm>
            <a:prstGeom prst="rect">
              <a:avLst/>
            </a:prstGeom>
            <a:grpFill/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32" y="6453336"/>
              <a:ext cx="619569" cy="33139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89495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79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12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0" descr="schloss_farbig_cu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24114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2303463" y="2636838"/>
            <a:ext cx="107950" cy="1349375"/>
          </a:xfrm>
          <a:prstGeom prst="rect">
            <a:avLst/>
          </a:prstGeom>
          <a:solidFill>
            <a:srgbClr val="E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8900" y="2780407"/>
            <a:ext cx="5975350" cy="936625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50" y="3573016"/>
            <a:ext cx="5976500" cy="36004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36104" cy="50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403225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6BF1-DCA3-4BD3-AAFF-21AC5794A8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le mi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8604250" cy="71913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820916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D964-BCA4-4114-A609-C1637E919B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2052638"/>
            <a:ext cx="161925" cy="647700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0" y="3284538"/>
            <a:ext cx="161925" cy="649287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47576"/>
            <a:ext cx="8208714" cy="719137"/>
          </a:xfrm>
        </p:spPr>
        <p:txBody>
          <a:bodyPr/>
          <a:lstStyle>
            <a:lvl1pPr marL="447675" indent="-447675"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DB48-00EB-4E7F-849E-EE78D2287F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83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222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6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4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gruen_verlau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68413"/>
            <a:ext cx="8604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58988"/>
            <a:ext cx="82089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700838"/>
            <a:ext cx="86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0B1166-6E21-4B83-BB65-7759AA1848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9525">
            <a:solidFill>
              <a:srgbClr val="8F9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54460"/>
            <a:ext cx="936104" cy="500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0" r:id="rId4"/>
    <p:sldLayoutId id="2147483721" r:id="rId5"/>
    <p:sldLayoutId id="2147483725" r:id="rId6"/>
  </p:sldLayoutIdLst>
  <p:hf hdr="0" ftr="0" dt="0"/>
  <p:txStyles>
    <p:titleStyle>
      <a:lvl1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+mj-lt"/>
          <a:ea typeface="+mj-ea"/>
          <a:cs typeface="+mj-cs"/>
        </a:defRPr>
      </a:lvl1pPr>
      <a:lvl2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2pPr>
      <a:lvl3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3pPr>
      <a:lvl4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4pPr>
      <a:lvl5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5pPr>
      <a:lvl6pPr marL="8191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6pPr>
      <a:lvl7pPr marL="12763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7pPr>
      <a:lvl8pPr marL="17335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8pPr>
      <a:lvl9pPr marL="21907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0"/>
        </a:buBlip>
        <a:defRPr sz="2200" b="1">
          <a:solidFill>
            <a:srgbClr val="99C55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700">
          <a:solidFill>
            <a:srgbClr val="8F9092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2pPr>
      <a:lvl3pPr marL="898525" indent="-18097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3pPr>
      <a:lvl4pPr marL="1257300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4pPr>
      <a:lvl5pPr marL="1611313" indent="-1746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5pPr>
      <a:lvl6pPr marL="20685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6pPr>
      <a:lvl7pPr marL="25257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7pPr>
      <a:lvl8pPr marL="29829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8pPr>
      <a:lvl9pPr marL="34401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29119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DAD-25A7-4071-B7ED-77F683AC9951}" type="datetimeFigureOut">
              <a:rPr lang="de-DE" smtClean="0"/>
              <a:t>24.08.2021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4759-3E25-438B-84BC-C2A1D18191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8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ctrTitle"/>
          </p:nvPr>
        </p:nvSpPr>
        <p:spPr>
          <a:xfrm>
            <a:off x="0" y="4292600"/>
            <a:ext cx="8604250" cy="936625"/>
          </a:xfrm>
        </p:spPr>
        <p:txBody>
          <a:bodyPr/>
          <a:lstStyle/>
          <a:p>
            <a:pPr eaLnBrk="1" hangingPunct="1"/>
            <a:r>
              <a:rPr lang="en-US" sz="2400" dirty="0"/>
              <a:t>Towards Trace-Graphs for Data-driven Test Case</a:t>
            </a:r>
            <a:br>
              <a:rPr lang="en-US" sz="2400" dirty="0"/>
            </a:br>
            <a:r>
              <a:rPr lang="en-US" sz="2400" dirty="0"/>
              <a:t>Mining in the Domain of Automated Driving</a:t>
            </a:r>
            <a:br>
              <a:rPr lang="de-DE" altLang="en-US" dirty="0"/>
            </a:br>
            <a:br>
              <a:rPr lang="de-DE" altLang="en-US" dirty="0"/>
            </a:br>
            <a:endParaRPr lang="de-DE" altLang="en-US" dirty="0"/>
          </a:p>
        </p:txBody>
      </p:sp>
      <p:sp>
        <p:nvSpPr>
          <p:cNvPr id="6147" name="Untertitel 4"/>
          <p:cNvSpPr>
            <a:spLocks noGrp="1"/>
          </p:cNvSpPr>
          <p:nvPr>
            <p:ph type="subTitle" idx="1"/>
          </p:nvPr>
        </p:nvSpPr>
        <p:spPr>
          <a:xfrm>
            <a:off x="568325" y="5475040"/>
            <a:ext cx="8035925" cy="1382960"/>
          </a:xfrm>
        </p:spPr>
        <p:txBody>
          <a:bodyPr/>
          <a:lstStyle/>
          <a:p>
            <a:r>
              <a:rPr lang="de-DE" sz="1600" dirty="0"/>
              <a:t>Noah Metzger, Lars Hoffmann, Christian Bartelt, Heiner Stuckenschmidt, Michael Wommer, Maria Belen Bescos del Castillo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F64EB7-7C7F-4925-B575-7831B2C3B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59223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206A0C-8112-4CB9-ADE3-C8810A9D9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Parameter </a:t>
            </a:r>
            <a:r>
              <a:rPr lang="de-DE" dirty="0" err="1"/>
              <a:t>Discretization</a:t>
            </a:r>
            <a:r>
              <a:rPr lang="de-DE" dirty="0"/>
              <a:t> Model – Phase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Evaluation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resulting</a:t>
            </a:r>
            <a:r>
              <a:rPr lang="de-DE" sz="1800" dirty="0"/>
              <a:t> </a:t>
            </a:r>
            <a:r>
              <a:rPr lang="de-DE" sz="1800" dirty="0" err="1"/>
              <a:t>Discretization</a:t>
            </a:r>
            <a:r>
              <a:rPr lang="de-DE" sz="1800" dirty="0"/>
              <a:t> Model </a:t>
            </a:r>
            <a:r>
              <a:rPr lang="de-DE" sz="1800" dirty="0" err="1"/>
              <a:t>based</a:t>
            </a:r>
            <a:r>
              <a:rPr lang="de-DE" sz="1800" dirty="0"/>
              <a:t> on </a:t>
            </a:r>
            <a:r>
              <a:rPr lang="de-DE" sz="1800" dirty="0" err="1"/>
              <a:t>specified</a:t>
            </a:r>
            <a:r>
              <a:rPr lang="de-DE" sz="1800" dirty="0"/>
              <a:t> </a:t>
            </a:r>
            <a:r>
              <a:rPr lang="de-DE" sz="1800" dirty="0" err="1"/>
              <a:t>similarities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Crossover and </a:t>
            </a:r>
            <a:r>
              <a:rPr lang="de-DE" sz="1800" dirty="0" err="1"/>
              <a:t>mutation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Repeat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procedure</a:t>
            </a:r>
            <a:r>
              <a:rPr lang="de-DE" sz="1800" dirty="0"/>
              <a:t> </a:t>
            </a:r>
            <a:r>
              <a:rPr lang="de-DE" sz="1800" dirty="0" err="1"/>
              <a:t>until</a:t>
            </a:r>
            <a:r>
              <a:rPr lang="de-DE" sz="1800" dirty="0"/>
              <a:t> </a:t>
            </a:r>
            <a:r>
              <a:rPr lang="de-DE" sz="1800" dirty="0" err="1"/>
              <a:t>only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species</a:t>
            </a:r>
            <a:r>
              <a:rPr lang="de-DE" sz="1800" dirty="0"/>
              <a:t> </a:t>
            </a:r>
            <a:r>
              <a:rPr lang="de-DE" sz="1800" dirty="0" err="1"/>
              <a:t>remain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-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drives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German </a:t>
            </a:r>
            <a:r>
              <a:rPr lang="de-DE" dirty="0" err="1"/>
              <a:t>roads</a:t>
            </a:r>
            <a:r>
              <a:rPr lang="de-DE" dirty="0"/>
              <a:t> and </a:t>
            </a:r>
            <a:r>
              <a:rPr lang="de-DE" dirty="0" err="1"/>
              <a:t>highways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5 Reference Drives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same route and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conditions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 Free Drives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Refence</a:t>
            </a:r>
            <a:r>
              <a:rPr lang="de-DE" dirty="0"/>
              <a:t> Drives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Free Drives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strong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Drives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- Design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FD38909C-1E87-420E-A989-4CBF0DF20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241" y="2132856"/>
            <a:ext cx="6825518" cy="38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9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-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9CC3A2-6A6B-4621-ABCC-FBE2D3BA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44" y="1916832"/>
            <a:ext cx="7261767" cy="44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-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33B285-023E-4EBA-BA8C-676CC1D414A3}"/>
              </a:ext>
            </a:extLst>
          </p:cNvPr>
          <p:cNvSpPr txBox="1"/>
          <p:nvPr/>
        </p:nvSpPr>
        <p:spPr>
          <a:xfrm>
            <a:off x="1151620" y="342158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75156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/>
              <a:t>Discussion</a:t>
            </a:r>
            <a:endParaRPr lang="de-DE" sz="2800" dirty="0"/>
          </a:p>
          <a:p>
            <a:pPr marL="0" indent="0"/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Traditional </a:t>
            </a:r>
            <a:r>
              <a:rPr lang="de-DE" sz="2000" dirty="0" err="1"/>
              <a:t>testing</a:t>
            </a:r>
            <a:r>
              <a:rPr lang="de-DE" sz="2000" dirty="0"/>
              <a:t> </a:t>
            </a:r>
            <a:r>
              <a:rPr lang="de-DE" sz="2000" dirty="0" err="1"/>
              <a:t>approaches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fitted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autonomous</a:t>
            </a:r>
            <a:r>
              <a:rPr lang="de-DE" sz="2000" dirty="0"/>
              <a:t> </a:t>
            </a:r>
            <a:r>
              <a:rPr lang="de-DE" sz="2000" dirty="0" err="1"/>
              <a:t>driving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approaches</a:t>
            </a:r>
            <a:r>
              <a:rPr lang="de-DE" sz="2000" dirty="0"/>
              <a:t> like </a:t>
            </a:r>
            <a:r>
              <a:rPr lang="de-DE" sz="2000" dirty="0" err="1"/>
              <a:t>accumulating</a:t>
            </a:r>
            <a:r>
              <a:rPr lang="de-DE" sz="2000" dirty="0"/>
              <a:t> </a:t>
            </a:r>
            <a:r>
              <a:rPr lang="de-DE" sz="2000" dirty="0" err="1"/>
              <a:t>certain</a:t>
            </a:r>
            <a:r>
              <a:rPr lang="de-DE" sz="2000" dirty="0"/>
              <a:t> test-</a:t>
            </a:r>
            <a:r>
              <a:rPr lang="de-DE" sz="2000" dirty="0" err="1"/>
              <a:t>mile</a:t>
            </a:r>
            <a:r>
              <a:rPr lang="de-DE" sz="2000" dirty="0"/>
              <a:t> </a:t>
            </a:r>
            <a:r>
              <a:rPr lang="de-DE" sz="2000" dirty="0" err="1"/>
              <a:t>thresholds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cost</a:t>
            </a:r>
            <a:r>
              <a:rPr lang="de-DE" sz="2000" dirty="0"/>
              <a:t> – and time-</a:t>
            </a:r>
            <a:r>
              <a:rPr lang="de-DE" sz="2000" dirty="0" err="1"/>
              <a:t>inefficient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Simulation </a:t>
            </a:r>
            <a:r>
              <a:rPr lang="de-DE" sz="2000" dirty="0" err="1"/>
              <a:t>approaches</a:t>
            </a:r>
            <a:r>
              <a:rPr lang="de-DE" sz="2000" dirty="0"/>
              <a:t> </a:t>
            </a:r>
            <a:r>
              <a:rPr lang="de-DE" sz="2000" dirty="0" err="1"/>
              <a:t>need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designed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compensate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real road-</a:t>
            </a:r>
            <a:r>
              <a:rPr lang="de-DE" sz="2000" dirty="0" err="1"/>
              <a:t>testing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discretize</a:t>
            </a:r>
            <a:r>
              <a:rPr lang="de-DE" sz="2000" dirty="0"/>
              <a:t> and </a:t>
            </a:r>
            <a:r>
              <a:rPr lang="de-DE" sz="2000" dirty="0" err="1"/>
              <a:t>quantify</a:t>
            </a:r>
            <a:r>
              <a:rPr lang="de-DE" sz="2000" dirty="0"/>
              <a:t> real-</a:t>
            </a:r>
            <a:r>
              <a:rPr lang="de-DE" sz="2000" dirty="0" err="1"/>
              <a:t>world</a:t>
            </a:r>
            <a:r>
              <a:rPr lang="de-DE" sz="2000" dirty="0"/>
              <a:t> </a:t>
            </a:r>
            <a:r>
              <a:rPr lang="de-DE" sz="2000" dirty="0" err="1"/>
              <a:t>scenarios</a:t>
            </a:r>
            <a:r>
              <a:rPr lang="de-DE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0" indent="0"/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7" name="Picture 2" descr="C:\Users\mwm2si\AppData\Local\Microsoft\Windows\INetCache\Content.MSO\4879E537.tmp">
            <a:extLst>
              <a:ext uri="{FF2B5EF4-FFF2-40B4-BE49-F238E27FC236}">
                <a16:creationId xmlns:a16="http://schemas.microsoft.com/office/drawing/2014/main" id="{7E83EB9D-3DD9-4E7E-B6C3-EDC807F330F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8605"/>
            <a:ext cx="7776666" cy="161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Datenbank">
            <a:extLst>
              <a:ext uri="{FF2B5EF4-FFF2-40B4-BE49-F238E27FC236}">
                <a16:creationId xmlns:a16="http://schemas.microsoft.com/office/drawing/2014/main" id="{1C06D395-A772-44C0-ACF0-97725F75D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7437" y="4645749"/>
            <a:ext cx="914400" cy="914400"/>
          </a:xfrm>
          <a:prstGeom prst="rect">
            <a:avLst/>
          </a:prstGeom>
        </p:spPr>
      </p:pic>
      <p:pic>
        <p:nvPicPr>
          <p:cNvPr id="11" name="Grafik 10" descr="Pfeil: Kurve gegen den Uhrzeigersinn">
            <a:extLst>
              <a:ext uri="{FF2B5EF4-FFF2-40B4-BE49-F238E27FC236}">
                <a16:creationId xmlns:a16="http://schemas.microsoft.com/office/drawing/2014/main" id="{E34F3E7A-69B5-40E4-A235-34047E828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952340" y="3752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Trace Graph Transformation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42CFF1A-4078-4B57-823B-0BB72501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2" y="2852936"/>
            <a:ext cx="8388672" cy="24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Trace Graph Coverage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C5AB12-AED0-4182-9D82-32343A6C4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6" y="3212976"/>
            <a:ext cx="7668344" cy="18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Parameter </a:t>
            </a:r>
            <a:r>
              <a:rPr lang="de-DE" dirty="0" err="1"/>
              <a:t>Discretization</a:t>
            </a:r>
            <a:r>
              <a:rPr lang="de-DE" dirty="0"/>
              <a:t>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E317C0-E309-4B53-9D3B-301F3DAF8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19" y="2581717"/>
            <a:ext cx="6754717" cy="2622032"/>
          </a:xfrm>
          <a:prstGeom prst="rect">
            <a:avLst/>
          </a:prstGeom>
        </p:spPr>
      </p:pic>
      <p:pic>
        <p:nvPicPr>
          <p:cNvPr id="12" name="Grafik 11" descr="Datenbank">
            <a:extLst>
              <a:ext uri="{FF2B5EF4-FFF2-40B4-BE49-F238E27FC236}">
                <a16:creationId xmlns:a16="http://schemas.microsoft.com/office/drawing/2014/main" id="{55ACFD28-F64E-4447-8658-3E2E48F25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792" y="3958199"/>
            <a:ext cx="1369375" cy="13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Parameter </a:t>
            </a:r>
            <a:r>
              <a:rPr lang="de-DE" dirty="0" err="1"/>
              <a:t>Discretization</a:t>
            </a:r>
            <a:r>
              <a:rPr lang="de-DE" dirty="0"/>
              <a:t> Model – Phase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0" indent="0"/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166A8D-963D-4130-A1F7-AD6E3007D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5576"/>
            <a:ext cx="8065144" cy="39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– Parameter </a:t>
            </a:r>
            <a:r>
              <a:rPr lang="de-DE" dirty="0" err="1"/>
              <a:t>Discretization</a:t>
            </a:r>
            <a:r>
              <a:rPr lang="de-DE" dirty="0"/>
              <a:t> Model – Phase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58988"/>
            <a:ext cx="8209160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Generation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bitstrings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length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all </a:t>
            </a:r>
            <a:r>
              <a:rPr lang="de-DE" sz="1800" dirty="0" err="1"/>
              <a:t>clusterborders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|1110000110001100100100110000111|10001001000000101110111011|01010001110010101100110101010111111100001110011110111011110000100000101000001101110000001010101100100000001011011110100111|110111000011101010100000011000111011111001|0001011111001111100110111111111011000101|01001000001110010010011111010111111|01110000000100101110001110100101000010001001110000011100111001011010101|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Application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base</a:t>
            </a:r>
            <a:r>
              <a:rPr lang="de-DE" sz="1800" dirty="0"/>
              <a:t> </a:t>
            </a:r>
            <a:r>
              <a:rPr lang="de-DE" sz="1800" dirty="0" err="1"/>
              <a:t>Discretization</a:t>
            </a:r>
            <a:r>
              <a:rPr lang="de-DE" sz="1800" dirty="0"/>
              <a:t> Model.</a:t>
            </a:r>
          </a:p>
          <a:p>
            <a:pPr marL="800100" lvl="1" indent="-342900"/>
            <a:r>
              <a:rPr lang="de-DE" sz="1800" dirty="0"/>
              <a:t>0 = Use </a:t>
            </a:r>
            <a:r>
              <a:rPr lang="de-DE" sz="1800" dirty="0" err="1"/>
              <a:t>Clusterborder</a:t>
            </a:r>
            <a:endParaRPr lang="de-DE" sz="1800" dirty="0"/>
          </a:p>
          <a:p>
            <a:pPr marL="800100" lvl="1" indent="-342900"/>
            <a:r>
              <a:rPr lang="de-DE" sz="1800" dirty="0"/>
              <a:t>1 = </a:t>
            </a:r>
            <a:r>
              <a:rPr lang="de-DE" sz="1800" dirty="0" err="1"/>
              <a:t>Discard</a:t>
            </a:r>
            <a:r>
              <a:rPr lang="de-DE" sz="1800" dirty="0"/>
              <a:t> </a:t>
            </a:r>
            <a:r>
              <a:rPr lang="de-DE" sz="1800" dirty="0" err="1"/>
              <a:t>Clusterborder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4DCB8A-C5DE-4575-982B-C7D0C835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6" y="-68101"/>
            <a:ext cx="2294384" cy="9679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F6732C-6862-4895-9CAC-37156CAA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0" y="176956"/>
            <a:ext cx="1762775" cy="4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0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nutzerdefiniertes Design">
  <a:themeElements>
    <a:clrScheme name="Benutzerdefiniertes Design 13">
      <a:dk1>
        <a:srgbClr val="8F9092"/>
      </a:dk1>
      <a:lt1>
        <a:srgbClr val="FFFFFF"/>
      </a:lt1>
      <a:dk2>
        <a:srgbClr val="99C555"/>
      </a:dk2>
      <a:lt2>
        <a:srgbClr val="808080"/>
      </a:lt2>
      <a:accent1>
        <a:srgbClr val="B5D483"/>
      </a:accent1>
      <a:accent2>
        <a:srgbClr val="8F9092"/>
      </a:accent2>
      <a:accent3>
        <a:srgbClr val="FFFFFF"/>
      </a:accent3>
      <a:accent4>
        <a:srgbClr val="797A7C"/>
      </a:accent4>
      <a:accent5>
        <a:srgbClr val="D7E6C1"/>
      </a:accent5>
      <a:accent6>
        <a:srgbClr val="818284"/>
      </a:accent6>
      <a:hlink>
        <a:srgbClr val="EF7B00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8F9092"/>
        </a:dk1>
        <a:lt1>
          <a:srgbClr val="FFFFFF"/>
        </a:lt1>
        <a:dk2>
          <a:srgbClr val="99C555"/>
        </a:dk2>
        <a:lt2>
          <a:srgbClr val="808080"/>
        </a:lt2>
        <a:accent1>
          <a:srgbClr val="B5D483"/>
        </a:accent1>
        <a:accent2>
          <a:srgbClr val="8F9092"/>
        </a:accent2>
        <a:accent3>
          <a:srgbClr val="FFFFFF"/>
        </a:accent3>
        <a:accent4>
          <a:srgbClr val="797A7C"/>
        </a:accent4>
        <a:accent5>
          <a:srgbClr val="D7E6C1"/>
        </a:accent5>
        <a:accent6>
          <a:srgbClr val="818284"/>
        </a:accent6>
        <a:hlink>
          <a:srgbClr val="EF7B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1 xmlns="daae4bc1-aed1-46b1-9495-c5e7d68f79c4" xsi:nil="true"/>
    <Gehalten_x0020_am xmlns="daae4bc1-aed1-46b1-9495-c5e7d68f79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inzelpräsentation" ma:contentTypeID="0x010100E296621D1A0F694BB002795687CA6395005A4B047667D984498DD336282C03343C" ma:contentTypeVersion="5" ma:contentTypeDescription="Einzelpräsentation im Arbeitsbereich Events" ma:contentTypeScope="" ma:versionID="94f541e1f76b0ac154f6503f0d318182">
  <xsd:schema xmlns:xsd="http://www.w3.org/2001/XMLSchema" xmlns:xs="http://www.w3.org/2001/XMLSchema" xmlns:p="http://schemas.microsoft.com/office/2006/metadata/properties" xmlns:ns2="daae4bc1-aed1-46b1-9495-c5e7d68f79c4" xmlns:ns3="02e2f80e-7f93-4fae-930e-7a180783f670" targetNamespace="http://schemas.microsoft.com/office/2006/metadata/properties" ma:root="true" ma:fieldsID="a6fb5863451fbf1472843a74518524f2" ns2:_="" ns3:_="">
    <xsd:import namespace="daae4bc1-aed1-46b1-9495-c5e7d68f79c4"/>
    <xsd:import namespace="02e2f80e-7f93-4fae-930e-7a180783f670"/>
    <xsd:element name="properties">
      <xsd:complexType>
        <xsd:sequence>
          <xsd:element name="documentManagement">
            <xsd:complexType>
              <xsd:all>
                <xsd:element ref="ns2:Event1" minOccurs="0"/>
                <xsd:element ref="ns2:Gehalten_x0020_a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4bc1-aed1-46b1-9495-c5e7d68f79c4" elementFormDefault="qualified">
    <xsd:import namespace="http://schemas.microsoft.com/office/2006/documentManagement/types"/>
    <xsd:import namespace="http://schemas.microsoft.com/office/infopath/2007/PartnerControls"/>
    <xsd:element name="Event1" ma:index="8" nillable="true" ma:displayName="Event" ma:internalName="Event1">
      <xsd:simpleType>
        <xsd:restriction base="dms:Text">
          <xsd:maxLength value="255"/>
        </xsd:restriction>
      </xsd:simpleType>
    </xsd:element>
    <xsd:element name="Gehalten_x0020_am" ma:index="9" nillable="true" ma:displayName="Gehalten am" ma:format="DateOnly" ma:internalName="Gehalten_x0020_a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f80e-7f93-4fae-930e-7a180783f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97C1E-2C64-49A8-B0B7-1880876C8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C441E-8334-42C0-8645-CAB11FC6ABFA}">
  <ds:schemaRefs>
    <ds:schemaRef ds:uri="http://schemas.microsoft.com/office/2006/metadata/properties"/>
    <ds:schemaRef ds:uri="http://schemas.microsoft.com/office/infopath/2007/PartnerControls"/>
    <ds:schemaRef ds:uri="daae4bc1-aed1-46b1-9495-c5e7d68f79c4"/>
  </ds:schemaRefs>
</ds:datastoreItem>
</file>

<file path=customXml/itemProps3.xml><?xml version="1.0" encoding="utf-8"?>
<ds:datastoreItem xmlns:ds="http://schemas.openxmlformats.org/officeDocument/2006/customXml" ds:itemID="{F006BE64-AE2A-4BA8-8EE9-5953EB918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e4bc1-aed1-46b1-9495-c5e7d68f79c4"/>
    <ds:schemaRef ds:uri="02e2f80e-7f93-4fae-930e-7a180783f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Bildschirmpräsentation (4:3)</PresentationFormat>
  <Paragraphs>106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Benutzerdefiniertes Design</vt:lpstr>
      <vt:lpstr>1_Benutzerdefiniertes Design</vt:lpstr>
      <vt:lpstr>2_Benutzerdefiniertes Design</vt:lpstr>
      <vt:lpstr>think-cell Folie</vt:lpstr>
      <vt:lpstr>Towards Trace-Graphs for Data-driven Test Case Mining in the Domain of Automated Driving  </vt:lpstr>
      <vt:lpstr>Agenda</vt:lpstr>
      <vt:lpstr>Motivation</vt:lpstr>
      <vt:lpstr>Approach – Data</vt:lpstr>
      <vt:lpstr>Approach – Trace Graph Transformation</vt:lpstr>
      <vt:lpstr>Approach – Trace Graph Coverage</vt:lpstr>
      <vt:lpstr>Approach – Parameter Discretization Model</vt:lpstr>
      <vt:lpstr>Approach – Parameter Discretization Model – Phase 1</vt:lpstr>
      <vt:lpstr>Approach – Parameter Discretization Model – Phase 2</vt:lpstr>
      <vt:lpstr>Approach – Parameter Discretization Model – Phase 2</vt:lpstr>
      <vt:lpstr>Evaluation - Data</vt:lpstr>
      <vt:lpstr>Evaluation - Design</vt:lpstr>
      <vt:lpstr>Evaluation - Results</vt:lpstr>
      <vt:lpstr>Evaluation - Results</vt:lpstr>
    </vt:vector>
  </TitlesOfParts>
  <Company>trio-group communication &amp;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c.faulhaber</dc:creator>
  <cp:lastModifiedBy>Noah  Metzger</cp:lastModifiedBy>
  <cp:revision>1752</cp:revision>
  <cp:lastPrinted>2015-03-02T07:53:34Z</cp:lastPrinted>
  <dcterms:created xsi:type="dcterms:W3CDTF">2011-05-04T08:43:47Z</dcterms:created>
  <dcterms:modified xsi:type="dcterms:W3CDTF">2021-08-24T22:41:38Z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0x010100E296621D1A0F694BB002795687CA6395005A4B047667D984498DD336282C03343C</vt:lpwstr>
  </property>
</Properties>
</file>