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2" r:id="rId2"/>
  </p:sldMasterIdLst>
  <p:notesMasterIdLst>
    <p:notesMasterId r:id="rId26"/>
  </p:notesMasterIdLst>
  <p:handoutMasterIdLst>
    <p:handoutMasterId r:id="rId27"/>
  </p:handoutMasterIdLst>
  <p:sldIdLst>
    <p:sldId id="261" r:id="rId3"/>
    <p:sldId id="264" r:id="rId4"/>
    <p:sldId id="269" r:id="rId5"/>
    <p:sldId id="270" r:id="rId6"/>
    <p:sldId id="271" r:id="rId7"/>
    <p:sldId id="274" r:id="rId8"/>
    <p:sldId id="273" r:id="rId9"/>
    <p:sldId id="272" r:id="rId10"/>
    <p:sldId id="279" r:id="rId11"/>
    <p:sldId id="275" r:id="rId12"/>
    <p:sldId id="276" r:id="rId13"/>
    <p:sldId id="278" r:id="rId14"/>
    <p:sldId id="280" r:id="rId15"/>
    <p:sldId id="281" r:id="rId16"/>
    <p:sldId id="286" r:id="rId17"/>
    <p:sldId id="287" r:id="rId18"/>
    <p:sldId id="282" r:id="rId19"/>
    <p:sldId id="283" r:id="rId20"/>
    <p:sldId id="284" r:id="rId21"/>
    <p:sldId id="285" r:id="rId22"/>
    <p:sldId id="288" r:id="rId23"/>
    <p:sldId id="289" r:id="rId24"/>
    <p:sldId id="290" r:id="rId2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2" autoAdjust="0"/>
    <p:restoredTop sz="87070" autoAdjust="0"/>
  </p:normalViewPr>
  <p:slideViewPr>
    <p:cSldViewPr>
      <p:cViewPr varScale="1">
        <p:scale>
          <a:sx n="64" d="100"/>
          <a:sy n="64" d="100"/>
        </p:scale>
        <p:origin x="-1248" y="-10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180" y="-96"/>
      </p:cViewPr>
      <p:guideLst>
        <p:guide orient="horz" pos="2880"/>
        <p:guide pos="2160"/>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70901C2F-2908-2843-BE99-4F62A197F4F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xmlns="" id="{D9F66835-5E65-284E-959E-F7A88CF6559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F7EB04C-042F-3E43-8351-52B4373A0BA8}" type="datetimeFigureOut">
              <a:rPr lang="de-DE"/>
              <a:pPr>
                <a:defRPr/>
              </a:pPr>
              <a:t>11.05.2020</a:t>
            </a:fld>
            <a:endParaRPr lang="de-DE"/>
          </a:p>
        </p:txBody>
      </p:sp>
      <p:sp>
        <p:nvSpPr>
          <p:cNvPr id="4" name="Fußzeilenplatzhalter 3">
            <a:extLst>
              <a:ext uri="{FF2B5EF4-FFF2-40B4-BE49-F238E27FC236}">
                <a16:creationId xmlns:a16="http://schemas.microsoft.com/office/drawing/2014/main" xmlns="" id="{3AA54C47-2E8D-3D4A-9C8E-FD5192E7972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5" name="Foliennummernplatzhalter 4">
            <a:extLst>
              <a:ext uri="{FF2B5EF4-FFF2-40B4-BE49-F238E27FC236}">
                <a16:creationId xmlns:a16="http://schemas.microsoft.com/office/drawing/2014/main" xmlns="" id="{DCBEB310-C97D-B54C-908B-BB789A20484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5FBA1FA-D38A-F640-A323-95075C2467C8}"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F846D037-C654-8E4D-961B-2858BBCFD79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xmlns="" id="{C85E5E7F-58A8-BA44-BAE4-E18A8343BD5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E5428E2-3060-B74B-8440-757F2E7F9C4B}" type="datetimeFigureOut">
              <a:rPr lang="de-DE"/>
              <a:pPr>
                <a:defRPr/>
              </a:pPr>
              <a:t>11.05.2020</a:t>
            </a:fld>
            <a:endParaRPr lang="de-DE"/>
          </a:p>
        </p:txBody>
      </p:sp>
      <p:sp>
        <p:nvSpPr>
          <p:cNvPr id="4" name="Folienbildplatzhalter 3">
            <a:extLst>
              <a:ext uri="{FF2B5EF4-FFF2-40B4-BE49-F238E27FC236}">
                <a16:creationId xmlns:a16="http://schemas.microsoft.com/office/drawing/2014/main" xmlns="" id="{ED24ED58-9148-664E-AC51-079294C308E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xmlns="" id="{048902CA-E4C6-1D4C-8DE4-15EC2FC6BA1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xmlns="" id="{4E11BE84-605C-4944-9C0A-6EEB2EB7204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xmlns="" id="{0701F738-48C4-8F45-9B80-661B735E694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44A9139-3709-DC48-9CFA-83AECBB6D72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xmlns="" id="{991A334C-4A77-D547-8C59-D4FC374C37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izenplatzhalter 2">
            <a:extLst>
              <a:ext uri="{FF2B5EF4-FFF2-40B4-BE49-F238E27FC236}">
                <a16:creationId xmlns:a16="http://schemas.microsoft.com/office/drawing/2014/main" xmlns="" id="{C8BC8BDB-C119-2849-A39D-482D1D5E15F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Plan Referate und Themen</a:t>
            </a:r>
          </a:p>
        </p:txBody>
      </p:sp>
      <p:sp>
        <p:nvSpPr>
          <p:cNvPr id="25604" name="Foliennummernplatzhalter 3">
            <a:extLst>
              <a:ext uri="{FF2B5EF4-FFF2-40B4-BE49-F238E27FC236}">
                <a16:creationId xmlns:a16="http://schemas.microsoft.com/office/drawing/2014/main" xmlns="" id="{A5B69AF8-3281-BA4A-89E6-CCE5DA2C9043}"/>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CF1E7C-06BC-9046-9608-162E362D4109}" type="slidenum">
              <a:rPr lang="de-DE" altLang="de-DE"/>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xmlns="" id="{F320AF1F-F441-3240-B369-22C673D101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izenplatzhalter 2">
            <a:extLst>
              <a:ext uri="{FF2B5EF4-FFF2-40B4-BE49-F238E27FC236}">
                <a16:creationId xmlns:a16="http://schemas.microsoft.com/office/drawing/2014/main" xmlns="" id="{3FF9EE33-D943-0C47-A53F-553A52B6C9AC}"/>
              </a:ext>
            </a:extLst>
          </p:cNvPr>
          <p:cNvSpPr>
            <a:spLocks noGrp="1"/>
          </p:cNvSpPr>
          <p:nvPr>
            <p:ph type="body" idx="1"/>
          </p:nvPr>
        </p:nvSpPr>
        <p:spPr/>
        <p:txBody>
          <a:bodyPr/>
          <a:lstStyle/>
          <a:p>
            <a:pPr>
              <a:defRPr/>
            </a:pPr>
            <a:r>
              <a:rPr lang="de-DE" dirty="0"/>
              <a:t>Kodalität (Art der verwendeten Zeichen): </a:t>
            </a:r>
          </a:p>
          <a:p>
            <a:pPr marL="171450" indent="-171450">
              <a:buFont typeface="Arial" panose="020B0604020202020204" pitchFamily="34" charset="0"/>
              <a:buChar char="•"/>
              <a:defRPr/>
            </a:pPr>
            <a:r>
              <a:rPr lang="de-DE" dirty="0"/>
              <a:t>symbolisch-abstrakt (Sprache und Ziffern) oder analog bzw. depiktional (Bilder)</a:t>
            </a:r>
          </a:p>
          <a:p>
            <a:pPr marL="171450" indent="-171450">
              <a:buFont typeface="Arial" panose="020B0604020202020204" pitchFamily="34" charset="0"/>
              <a:buChar char="•"/>
              <a:defRPr/>
            </a:pPr>
            <a:r>
              <a:rPr lang="de-DE" dirty="0"/>
              <a:t>Ersteres ist konventional festgelegt, zweiteres natürlich durch Ähnlichkeit mit realem Abbild </a:t>
            </a:r>
            <a:r>
              <a:rPr lang="de-DE" dirty="0">
                <a:sym typeface="Wingdings" panose="05000000000000000000" pitchFamily="2" charset="2"/>
              </a:rPr>
              <a:t></a:t>
            </a:r>
            <a:r>
              <a:rPr lang="de-DE" dirty="0"/>
              <a:t> Verknüpfung von Sprachen oder Ziffern und Bildern kann nur über das Lernen erfolgen und gemeinsame Repräsentation</a:t>
            </a:r>
          </a:p>
          <a:p>
            <a:pPr>
              <a:defRPr/>
            </a:pPr>
            <a:endParaRPr lang="de-DE" dirty="0"/>
          </a:p>
        </p:txBody>
      </p:sp>
      <p:sp>
        <p:nvSpPr>
          <p:cNvPr id="26628" name="Foliennummernplatzhalter 3">
            <a:extLst>
              <a:ext uri="{FF2B5EF4-FFF2-40B4-BE49-F238E27FC236}">
                <a16:creationId xmlns:a16="http://schemas.microsoft.com/office/drawing/2014/main" xmlns="" id="{3339AF47-D5C1-124D-8315-761BC0E5D2E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2E8BF2F-FB1A-2448-8794-173909863344}" type="slidenum">
              <a:rPr lang="de-DE" altLang="de-DE"/>
              <a:pPr/>
              <a:t>4</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xmlns="" id="{1645FD61-C38B-D84F-8EB6-7BD940C57B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izenplatzhalter 2">
            <a:extLst>
              <a:ext uri="{FF2B5EF4-FFF2-40B4-BE49-F238E27FC236}">
                <a16:creationId xmlns:a16="http://schemas.microsoft.com/office/drawing/2014/main" xmlns="" id="{583FA3C8-1C94-7945-B009-A995C3A709D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de-DE" altLang="de-DE"/>
              <a:t>Im CTML ist das Arbeitsgedächtnis dafür zuständig, die getrennten Informationen von Text und Bild im </a:t>
            </a:r>
            <a:r>
              <a:rPr lang="de-DE" altLang="de-DE" i="1"/>
              <a:t>verbal</a:t>
            </a:r>
            <a:r>
              <a:rPr lang="de-DE" altLang="de-DE"/>
              <a:t> bzw. </a:t>
            </a:r>
            <a:r>
              <a:rPr lang="de-DE" altLang="de-DE" i="1"/>
              <a:t>pictorial mental model</a:t>
            </a:r>
            <a:r>
              <a:rPr lang="de-DE" altLang="de-DE"/>
              <a:t> zu verarbeiten, mit Vorwissen zu verknüpfen; im Langzeitgedächtnis werden diese dann gespeichert und zu einem gemeinsamen mentalen Modell integriert</a:t>
            </a:r>
          </a:p>
        </p:txBody>
      </p:sp>
      <p:sp>
        <p:nvSpPr>
          <p:cNvPr id="27652" name="Foliennummernplatzhalter 3">
            <a:extLst>
              <a:ext uri="{FF2B5EF4-FFF2-40B4-BE49-F238E27FC236}">
                <a16:creationId xmlns:a16="http://schemas.microsoft.com/office/drawing/2014/main" xmlns="" id="{7739D612-7D36-CB4C-9567-5203C73D1BD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1A36F-CC4F-6F4D-B389-98DA5FD40881}" type="slidenum">
              <a:rPr lang="de-DE" altLang="de-DE"/>
              <a:pPr/>
              <a:t>5</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xmlns="" id="{3B477783-3D57-B947-B9E9-4B69776C3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izenplatzhalter 2">
            <a:extLst>
              <a:ext uri="{FF2B5EF4-FFF2-40B4-BE49-F238E27FC236}">
                <a16:creationId xmlns:a16="http://schemas.microsoft.com/office/drawing/2014/main" xmlns="" id="{BCA19C41-F223-554C-BDB6-23627790B48B}"/>
              </a:ext>
            </a:extLst>
          </p:cNvPr>
          <p:cNvSpPr>
            <a:spLocks noGrp="1"/>
          </p:cNvSpPr>
          <p:nvPr>
            <p:ph type="body" idx="1"/>
          </p:nvPr>
        </p:nvSpPr>
        <p:spPr/>
        <p:txBody>
          <a:bodyPr/>
          <a:lstStyle/>
          <a:p>
            <a:pPr marL="171450" indent="-171450">
              <a:buFont typeface="Arial" panose="020B0604020202020204" pitchFamily="34" charset="0"/>
              <a:buChar char="•"/>
              <a:defRPr/>
            </a:pPr>
            <a:r>
              <a:rPr lang="de-DE" dirty="0"/>
              <a:t>Grundannahmen der CTML ist, dass es zwei verschiedene Verarbeitungskanäle gibt, zunächst durch die Modalität (Kurzzeitgedächtnis) und dann durch die Kodalität (Arbeitsgedächtnis) bedingt</a:t>
            </a:r>
          </a:p>
          <a:p>
            <a:pPr marL="285750" indent="-285750">
              <a:spcBef>
                <a:spcPct val="20000"/>
              </a:spcBef>
              <a:buFont typeface="Arial" panose="020B0604020202020204" pitchFamily="34" charset="0"/>
              <a:buChar char="•"/>
              <a:defRPr/>
            </a:pPr>
            <a:r>
              <a:rPr lang="de-DE" sz="1800" dirty="0">
                <a:solidFill>
                  <a:prstClr val="black"/>
                </a:solidFill>
                <a:latin typeface="Arial" panose="020B0604020202020204" pitchFamily="34" charset="0"/>
                <a:cs typeface="Arial" panose="020B0604020202020204" pitchFamily="34" charset="0"/>
              </a:rPr>
              <a:t>Kapazitäten der Kanäle beschränkt: </a:t>
            </a:r>
          </a:p>
          <a:p>
            <a:pPr marL="742950" lvl="1" indent="-285750">
              <a:spcBef>
                <a:spcPct val="20000"/>
              </a:spcBef>
              <a:buFont typeface="Arial" panose="020B0604020202020204" pitchFamily="34" charset="0"/>
              <a:buChar char="•"/>
              <a:defRPr/>
            </a:pPr>
            <a:r>
              <a:rPr lang="de-DE" sz="1800" dirty="0">
                <a:solidFill>
                  <a:prstClr val="black"/>
                </a:solidFill>
                <a:latin typeface="Arial" panose="020B0604020202020204" pitchFamily="34" charset="0"/>
                <a:cs typeface="Arial" panose="020B0604020202020204" pitchFamily="34" charset="0"/>
              </a:rPr>
              <a:t>Lernende müssen Kohärenz zwischen verbalen und bildhaften Repräsentationen herstellen </a:t>
            </a:r>
            <a:r>
              <a:rPr lang="de-DE" sz="1100" dirty="0">
                <a:solidFill>
                  <a:prstClr val="black"/>
                </a:solidFill>
                <a:latin typeface="Arial" panose="020B0604020202020204" pitchFamily="34" charset="0"/>
                <a:cs typeface="Arial" panose="020B0604020202020204" pitchFamily="34" charset="0"/>
              </a:rPr>
              <a:t>(Seufert, 2003)</a:t>
            </a:r>
          </a:p>
        </p:txBody>
      </p:sp>
      <p:sp>
        <p:nvSpPr>
          <p:cNvPr id="28676" name="Foliennummernplatzhalter 3">
            <a:extLst>
              <a:ext uri="{FF2B5EF4-FFF2-40B4-BE49-F238E27FC236}">
                <a16:creationId xmlns:a16="http://schemas.microsoft.com/office/drawing/2014/main" xmlns="" id="{55D05A3E-DFBD-5B47-AB9D-58786C3AC28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31D0FB-3F00-6D48-A2A1-0671FB00F287}" type="slidenum">
              <a:rPr lang="de-DE" altLang="de-DE"/>
              <a:pPr/>
              <a:t>6</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xmlns="" id="{8B6C9F79-D0FB-084E-A206-4E7EFD5D8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izenplatzhalter 2">
            <a:extLst>
              <a:ext uri="{FF2B5EF4-FFF2-40B4-BE49-F238E27FC236}">
                <a16:creationId xmlns:a16="http://schemas.microsoft.com/office/drawing/2014/main" xmlns="" id="{193E38FD-3EEC-7C42-B3DC-997B7A2AD2FD}"/>
              </a:ext>
            </a:extLst>
          </p:cNvPr>
          <p:cNvSpPr>
            <a:spLocks noGrp="1"/>
          </p:cNvSpPr>
          <p:nvPr>
            <p:ph type="body" idx="1"/>
          </p:nvPr>
        </p:nvSpPr>
        <p:spPr/>
        <p:txBody>
          <a:bodyPr/>
          <a:lstStyle/>
          <a:p>
            <a:pPr marL="171450" indent="-171450">
              <a:buFont typeface="Arial" panose="020B0604020202020204" pitchFamily="34" charset="0"/>
              <a:buChar char="•"/>
              <a:defRPr/>
            </a:pPr>
            <a:r>
              <a:rPr lang="de-DE">
                <a:solidFill>
                  <a:prstClr val="black"/>
                </a:solidFill>
                <a:latin typeface="Arial" panose="020B0604020202020204" pitchFamily="34" charset="0"/>
                <a:cs typeface="Arial" panose="020B0604020202020204" pitchFamily="34" charset="0"/>
              </a:rPr>
              <a:t>Zuhilfenahme von Vorwissen führt dann dazu, dass Inhalte tiefer verarbeitet und besser auf Neues angewendet werden können (Transfer)</a:t>
            </a:r>
          </a:p>
          <a:p>
            <a:pPr>
              <a:defRPr/>
            </a:pPr>
            <a:endParaRPr lang="de-DE" dirty="0"/>
          </a:p>
        </p:txBody>
      </p:sp>
      <p:sp>
        <p:nvSpPr>
          <p:cNvPr id="29700" name="Foliennummernplatzhalter 3">
            <a:extLst>
              <a:ext uri="{FF2B5EF4-FFF2-40B4-BE49-F238E27FC236}">
                <a16:creationId xmlns:a16="http://schemas.microsoft.com/office/drawing/2014/main" xmlns="" id="{44FEA321-8761-4F40-A197-C3E69789844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C2DDED-FEF5-AF4A-A139-A255448D17A6}" type="slidenum">
              <a:rPr lang="de-DE" altLang="de-DE"/>
              <a:pPr/>
              <a:t>7</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xmlns="" id="{FAB6961C-B2ED-3041-8909-3C3E9EF78E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izenplatzhalter 2">
            <a:extLst>
              <a:ext uri="{FF2B5EF4-FFF2-40B4-BE49-F238E27FC236}">
                <a16:creationId xmlns:a16="http://schemas.microsoft.com/office/drawing/2014/main" xmlns="" id="{4CD10762-FE01-CC40-B3F1-799232124519}"/>
              </a:ext>
            </a:extLst>
          </p:cNvPr>
          <p:cNvSpPr>
            <a:spLocks noGrp="1"/>
          </p:cNvSpPr>
          <p:nvPr>
            <p:ph type="body" idx="1"/>
          </p:nvPr>
        </p:nvSpPr>
        <p:spPr/>
        <p:txBody>
          <a:bodyPr/>
          <a:lstStyle/>
          <a:p>
            <a:pPr>
              <a:defRPr/>
            </a:pPr>
            <a:r>
              <a:rPr lang="de-DE" dirty="0"/>
              <a:t>Themen: </a:t>
            </a:r>
          </a:p>
          <a:p>
            <a:pPr marL="171450" indent="-171450">
              <a:buFont typeface="Arial" panose="020B0604020202020204" pitchFamily="34" charset="0"/>
              <a:buChar char="•"/>
              <a:defRPr/>
            </a:pPr>
            <a:r>
              <a:rPr lang="de-DE" dirty="0"/>
              <a:t>Werden wir durch digitale Medien dümmer?</a:t>
            </a:r>
          </a:p>
          <a:p>
            <a:pPr marL="171450" indent="-171450">
              <a:buFont typeface="Arial" panose="020B0604020202020204" pitchFamily="34" charset="0"/>
              <a:buChar char="•"/>
              <a:defRPr/>
            </a:pPr>
            <a:r>
              <a:rPr lang="de-DE" dirty="0"/>
              <a:t>Lesen von Texten vs. Schreiben oder Tippen von Texten ein Unterschied?</a:t>
            </a:r>
          </a:p>
        </p:txBody>
      </p:sp>
      <p:sp>
        <p:nvSpPr>
          <p:cNvPr id="30724" name="Foliennummernplatzhalter 3">
            <a:extLst>
              <a:ext uri="{FF2B5EF4-FFF2-40B4-BE49-F238E27FC236}">
                <a16:creationId xmlns:a16="http://schemas.microsoft.com/office/drawing/2014/main" xmlns="" id="{0C8EF9E3-46B8-EE4B-AF32-64E58EA7CFE1}"/>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E6312D-98E5-4142-825A-7E4B9D427172}" type="slidenum">
              <a:rPr lang="de-DE" altLang="de-DE"/>
              <a:pPr/>
              <a:t>12</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xmlns="" id="{0B48DE9D-BE23-C545-90B8-AF703800D6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izenplatzhalter 2">
            <a:extLst>
              <a:ext uri="{FF2B5EF4-FFF2-40B4-BE49-F238E27FC236}">
                <a16:creationId xmlns:a16="http://schemas.microsoft.com/office/drawing/2014/main" xmlns="" id="{D2A2EA76-2421-7D4D-AA6B-826C8C8CE72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a:t>Kritik an der Taxonomie</a:t>
            </a:r>
          </a:p>
          <a:p>
            <a:endParaRPr lang="de-DE" altLang="de-DE"/>
          </a:p>
          <a:p>
            <a:r>
              <a:rPr lang="de-DE" altLang="de-DE"/>
              <a:t>Die skizzierte Taxonomie kann wegen ihrer zahlreich enthaltenen Konfundierungen kritisiert werden. So unterscheidet sich die erste Stufe von den nachfolgenden hinsichtlich ihrer Codierungsform. Die dritte Stufe enthält im Vergleich zu den anderen Stufen Anregungen an den Benutzer, Vorhersagen über die weitere Entwicklung der Animation zu treffen. Lediglich die letzte Stufe sieht explizit ein bewertendes Feedback für den Lernenden vor. Zudem ist fraglich, inwieweit die Taxonomie auf andere Lerninhalte als die Informatik sinnvoll anzuwenden ist. Die postulierte engagement taxonomy hat sich außerdem noch nicht in der psychologischen E-Learning Literatur etablieren können. </a:t>
            </a:r>
          </a:p>
        </p:txBody>
      </p:sp>
      <p:sp>
        <p:nvSpPr>
          <p:cNvPr id="31748" name="Foliennummernplatzhalter 3">
            <a:extLst>
              <a:ext uri="{FF2B5EF4-FFF2-40B4-BE49-F238E27FC236}">
                <a16:creationId xmlns:a16="http://schemas.microsoft.com/office/drawing/2014/main" xmlns="" id="{AE2FF962-2718-4C4A-B0F7-CCBD06AF91B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1042235-6873-B74F-89F7-C1338CBB329A}" type="slidenum">
              <a:rPr lang="de-DE" altLang="de-DE"/>
              <a:pPr/>
              <a:t>16</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466" y="1268733"/>
            <a:ext cx="8229600" cy="720067"/>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7" name="Textplatzhalter 6"/>
          <p:cNvSpPr>
            <a:spLocks noGrp="1"/>
          </p:cNvSpPr>
          <p:nvPr>
            <p:ph type="body" sz="quarter" idx="13"/>
          </p:nvPr>
        </p:nvSpPr>
        <p:spPr>
          <a:xfrm>
            <a:off x="251460" y="2348865"/>
            <a:ext cx="8351837" cy="360044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xmlns="" id="{274B206F-6D02-1C42-B88A-9697286E493E}"/>
              </a:ext>
            </a:extLst>
          </p:cNvPr>
          <p:cNvSpPr>
            <a:spLocks noGrp="1"/>
          </p:cNvSpPr>
          <p:nvPr>
            <p:ph type="dt" sz="half" idx="14"/>
          </p:nvPr>
        </p:nvSpPr>
        <p:spPr/>
        <p:txBody>
          <a:bodyPr/>
          <a:lstStyle>
            <a:lvl1pPr>
              <a:defRPr/>
            </a:lvl1p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81E1A3BE-5CDF-4543-8D99-4B1AE556FB60}"/>
              </a:ext>
            </a:extLst>
          </p:cNvPr>
          <p:cNvSpPr>
            <a:spLocks noGrp="1"/>
          </p:cNvSpPr>
          <p:nvPr>
            <p:ph type="ftr" sz="quarter" idx="15"/>
          </p:nvPr>
        </p:nvSpPr>
        <p:spPr/>
        <p:txBody>
          <a:bodyPr/>
          <a:lstStyle>
            <a:lvl1pPr>
              <a:defRPr/>
            </a:lvl1pPr>
          </a:lstStyle>
          <a:p>
            <a:pPr>
              <a:defRPr/>
            </a:pPr>
            <a:r>
              <a:rPr lang="de-DE"/>
              <a:t>Anne-Sophie Waag</a:t>
            </a:r>
          </a:p>
        </p:txBody>
      </p:sp>
      <p:sp>
        <p:nvSpPr>
          <p:cNvPr id="6" name="Foliennummernplatzhalter 5">
            <a:extLst>
              <a:ext uri="{FF2B5EF4-FFF2-40B4-BE49-F238E27FC236}">
                <a16:creationId xmlns:a16="http://schemas.microsoft.com/office/drawing/2014/main" xmlns="" id="{38DA7F0D-30A2-234C-B51C-7341E23498D7}"/>
              </a:ext>
            </a:extLst>
          </p:cNvPr>
          <p:cNvSpPr>
            <a:spLocks noGrp="1"/>
          </p:cNvSpPr>
          <p:nvPr>
            <p:ph type="sldNum" sz="quarter" idx="16"/>
          </p:nvPr>
        </p:nvSpPr>
        <p:spPr/>
        <p:txBody>
          <a:bodyPr/>
          <a:lstStyle>
            <a:lvl1pPr>
              <a:defRPr/>
            </a:lvl1pPr>
          </a:lstStyle>
          <a:p>
            <a:fld id="{E95B7C64-4E4A-CE42-BEA1-D7C116C827C2}" type="slidenum">
              <a:rPr lang="de-DE" altLang="de-DE"/>
              <a:pPr/>
              <a:t>‹Nr.›</a:t>
            </a:fld>
            <a:endParaRPr lang="de-DE" altLang="de-DE"/>
          </a:p>
        </p:txBody>
      </p:sp>
    </p:spTree>
    <p:extLst>
      <p:ext uri="{BB962C8B-B14F-4D97-AF65-F5344CB8AC3E}">
        <p14:creationId xmlns:p14="http://schemas.microsoft.com/office/powerpoint/2010/main" xmlns="" val="345982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
Zweite Ebene
Dritte Ebene
Vierte Ebene
Fünfte Ebene</a:t>
            </a:r>
          </a:p>
        </p:txBody>
      </p:sp>
      <p:sp>
        <p:nvSpPr>
          <p:cNvPr id="4" name="Datumsplatzhalter 3"/>
          <p:cNvSpPr>
            <a:spLocks noGrp="1"/>
          </p:cNvSpPr>
          <p:nvPr>
            <p:ph type="dt" sz="half" idx="10"/>
          </p:nvPr>
        </p:nvSpPr>
        <p:spPr/>
        <p:txBody>
          <a:bodyPr/>
          <a:lstStyle/>
          <a:p>
            <a:pPr>
              <a:defRPr/>
            </a:pPr>
            <a:r>
              <a:rPr lang="de-DE"/>
              <a:t>CC BY 2.0 DE</a:t>
            </a:r>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A1130126-B1A7-7544-B43E-3DDABEEF708E}" type="slidenum">
              <a:rPr lang="de-DE" altLang="de-DE" smtClean="0"/>
              <a:pPr/>
              <a:t>‹Nr.›</a:t>
            </a:fld>
            <a:endParaRPr lang="de-DE" altLang="de-DE"/>
          </a:p>
        </p:txBody>
      </p:sp>
    </p:spTree>
    <p:extLst>
      <p:ext uri="{BB962C8B-B14F-4D97-AF65-F5344CB8AC3E}">
        <p14:creationId xmlns:p14="http://schemas.microsoft.com/office/powerpoint/2010/main" xmlns="" val="374284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Bild (Schloss)">
    <p:spTree>
      <p:nvGrpSpPr>
        <p:cNvPr id="1" name=""/>
        <p:cNvGrpSpPr/>
        <p:nvPr/>
      </p:nvGrpSpPr>
      <p:grpSpPr>
        <a:xfrm>
          <a:off x="0" y="0"/>
          <a:ext cx="0" cy="0"/>
          <a:chOff x="0" y="0"/>
          <a:chExt cx="0" cy="0"/>
        </a:xfrm>
      </p:grpSpPr>
      <p:sp>
        <p:nvSpPr>
          <p:cNvPr id="2" name="Titel 1"/>
          <p:cNvSpPr>
            <a:spLocks noGrp="1"/>
          </p:cNvSpPr>
          <p:nvPr>
            <p:ph type="ctrTitle"/>
          </p:nvPr>
        </p:nvSpPr>
        <p:spPr>
          <a:xfrm>
            <a:off x="684000" y="584684"/>
            <a:ext cx="5479200" cy="468000"/>
          </a:xfrm>
        </p:spPr>
        <p:txBody>
          <a:bodyPr/>
          <a:lstStyle/>
          <a:p>
            <a:r>
              <a:rPr lang="de-DE"/>
              <a:t>Mastertitelformat bearbeiten</a:t>
            </a:r>
            <a:endParaRPr lang="de-DE" dirty="0"/>
          </a:p>
        </p:txBody>
      </p:sp>
      <p:sp>
        <p:nvSpPr>
          <p:cNvPr id="3" name="Untertitel 2"/>
          <p:cNvSpPr>
            <a:spLocks noGrp="1"/>
          </p:cNvSpPr>
          <p:nvPr>
            <p:ph type="subTitle" idx="1"/>
          </p:nvPr>
        </p:nvSpPr>
        <p:spPr>
          <a:xfrm>
            <a:off x="684000" y="1051200"/>
            <a:ext cx="5479200" cy="396000"/>
          </a:xfrm>
        </p:spPr>
        <p:txBody>
          <a:bodyPr/>
          <a:lstStyle>
            <a:lvl1pPr marL="0" indent="0" algn="l">
              <a:buNone/>
              <a:defRPr sz="2400">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p>
            <a:pPr>
              <a:defRPr/>
            </a:pPr>
            <a:r>
              <a:rPr lang="de-DE"/>
              <a:t>CC BY 2.0 DE</a:t>
            </a:r>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A1130126-B1A7-7544-B43E-3DDABEEF708E}" type="slidenum">
              <a:rPr lang="de-DE" altLang="de-DE" smtClean="0"/>
              <a:pPr/>
              <a:t>‹Nr.›</a:t>
            </a:fld>
            <a:endParaRPr lang="de-DE" altLang="de-DE"/>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xmlns="" val="0"/>
              </a:ext>
            </a:extLst>
          </a:blip>
          <a:srcRect t="12588" b="25698"/>
          <a:stretch/>
        </p:blipFill>
        <p:spPr>
          <a:xfrm>
            <a:off x="0" y="2058943"/>
            <a:ext cx="9144000" cy="3762000"/>
          </a:xfrm>
          <a:prstGeom prst="rect">
            <a:avLst/>
          </a:prstGeom>
          <a:noFill/>
          <a:ln>
            <a:noFill/>
          </a:ln>
        </p:spPr>
      </p:pic>
    </p:spTree>
    <p:extLst>
      <p:ext uri="{BB962C8B-B14F-4D97-AF65-F5344CB8AC3E}">
        <p14:creationId xmlns:p14="http://schemas.microsoft.com/office/powerpoint/2010/main" xmlns="" val="292739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in belieb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
Zweite Ebene
Dritte Ebene
Vierte Ebene
Fünfte Ebene</a:t>
            </a:r>
            <a:endParaRPr lang="de-DE" dirty="0"/>
          </a:p>
        </p:txBody>
      </p:sp>
      <p:sp>
        <p:nvSpPr>
          <p:cNvPr id="4" name="Datumsplatzhalter 3"/>
          <p:cNvSpPr>
            <a:spLocks noGrp="1"/>
          </p:cNvSpPr>
          <p:nvPr>
            <p:ph type="dt" sz="half" idx="10"/>
          </p:nvPr>
        </p:nvSpPr>
        <p:spPr/>
        <p:txBody>
          <a:bodyPr/>
          <a:lstStyle/>
          <a:p>
            <a:pPr>
              <a:defRPr/>
            </a:pPr>
            <a:r>
              <a:rPr lang="de-DE"/>
              <a:t>CC BY 2.0 DE</a:t>
            </a:r>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A1130126-B1A7-7544-B43E-3DDABEEF708E}" type="slidenum">
              <a:rPr lang="de-DE" altLang="de-DE" smtClean="0"/>
              <a:pPr/>
              <a:t>‹Nr.›</a:t>
            </a:fld>
            <a:endParaRPr lang="de-DE" altLang="de-DE"/>
          </a:p>
        </p:txBody>
      </p:sp>
    </p:spTree>
    <p:extLst>
      <p:ext uri="{BB962C8B-B14F-4D97-AF65-F5344CB8AC3E}">
        <p14:creationId xmlns:p14="http://schemas.microsoft.com/office/powerpoint/2010/main" xmlns="" val="244045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folie mit Bild (individuell)">
    <p:spTree>
      <p:nvGrpSpPr>
        <p:cNvPr id="1" name=""/>
        <p:cNvGrpSpPr/>
        <p:nvPr/>
      </p:nvGrpSpPr>
      <p:grpSpPr>
        <a:xfrm>
          <a:off x="0" y="0"/>
          <a:ext cx="0" cy="0"/>
          <a:chOff x="0" y="0"/>
          <a:chExt cx="0" cy="0"/>
        </a:xfrm>
      </p:grpSpPr>
      <p:sp>
        <p:nvSpPr>
          <p:cNvPr id="2" name="Titel 1"/>
          <p:cNvSpPr>
            <a:spLocks noGrp="1"/>
          </p:cNvSpPr>
          <p:nvPr>
            <p:ph type="ctrTitle"/>
          </p:nvPr>
        </p:nvSpPr>
        <p:spPr>
          <a:xfrm>
            <a:off x="684000" y="584684"/>
            <a:ext cx="5479200" cy="468000"/>
          </a:xfrm>
        </p:spPr>
        <p:txBody>
          <a:bodyPr/>
          <a:lstStyle/>
          <a:p>
            <a:r>
              <a:rPr lang="de-DE"/>
              <a:t>Mastertitelformat bearbeiten</a:t>
            </a:r>
            <a:endParaRPr lang="de-DE" dirty="0"/>
          </a:p>
        </p:txBody>
      </p:sp>
      <p:sp>
        <p:nvSpPr>
          <p:cNvPr id="3" name="Untertitel 2"/>
          <p:cNvSpPr>
            <a:spLocks noGrp="1"/>
          </p:cNvSpPr>
          <p:nvPr>
            <p:ph type="subTitle" idx="1"/>
          </p:nvPr>
        </p:nvSpPr>
        <p:spPr>
          <a:xfrm>
            <a:off x="684000" y="1051200"/>
            <a:ext cx="5479200" cy="396000"/>
          </a:xfrm>
        </p:spPr>
        <p:txBody>
          <a:bodyPr/>
          <a:lstStyle>
            <a:lvl1pPr marL="0" indent="0" algn="l">
              <a:buNone/>
              <a:defRPr sz="2400">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p>
            <a:pPr>
              <a:defRPr/>
            </a:pPr>
            <a:r>
              <a:rPr lang="de-DE"/>
              <a:t>CC BY 2.0 DE</a:t>
            </a:r>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A1130126-B1A7-7544-B43E-3DDABEEF708E}" type="slidenum">
              <a:rPr lang="de-DE" altLang="de-DE" smtClean="0"/>
              <a:pPr/>
              <a:t>‹Nr.›</a:t>
            </a:fld>
            <a:endParaRPr lang="de-DE" altLang="de-DE"/>
          </a:p>
        </p:txBody>
      </p:sp>
      <p:sp>
        <p:nvSpPr>
          <p:cNvPr id="10" name="Bildplatzhalter 2"/>
          <p:cNvSpPr>
            <a:spLocks noGrp="1"/>
          </p:cNvSpPr>
          <p:nvPr>
            <p:ph type="pic" idx="13"/>
          </p:nvPr>
        </p:nvSpPr>
        <p:spPr>
          <a:xfrm>
            <a:off x="684000" y="2059200"/>
            <a:ext cx="7776000" cy="376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Tree>
    <p:extLst>
      <p:ext uri="{BB962C8B-B14F-4D97-AF65-F5344CB8AC3E}">
        <p14:creationId xmlns:p14="http://schemas.microsoft.com/office/powerpoint/2010/main" xmlns="" val="423415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ohne Bild/Abschnitts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712584"/>
            <a:ext cx="7772400" cy="468000"/>
          </a:xfrm>
        </p:spPr>
        <p:txBody>
          <a:bodyPr/>
          <a:lstStyle>
            <a:lvl1pPr algn="ctr">
              <a:defRPr/>
            </a:lvl1pPr>
          </a:lstStyle>
          <a:p>
            <a:r>
              <a:rPr lang="de-DE" dirty="0"/>
              <a:t>Titelmasterformat durch Klicken bearbeiten</a:t>
            </a:r>
            <a:br>
              <a:rPr lang="de-DE" dirty="0"/>
            </a:br>
            <a:endParaRPr lang="de-DE" dirty="0"/>
          </a:p>
        </p:txBody>
      </p:sp>
      <p:sp>
        <p:nvSpPr>
          <p:cNvPr id="3" name="Untertitel 2"/>
          <p:cNvSpPr>
            <a:spLocks noGrp="1"/>
          </p:cNvSpPr>
          <p:nvPr>
            <p:ph type="subTitle" idx="1"/>
          </p:nvPr>
        </p:nvSpPr>
        <p:spPr>
          <a:xfrm>
            <a:off x="1371600" y="3569060"/>
            <a:ext cx="6400800" cy="396000"/>
          </a:xfrm>
        </p:spPr>
        <p:txBody>
          <a:bodyPr/>
          <a:lstStyle>
            <a:lvl1pPr marL="0" indent="0" algn="ctr">
              <a:buNone/>
              <a:defRPr>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p>
            <a:pPr>
              <a:defRPr/>
            </a:pPr>
            <a:r>
              <a:rPr lang="de-DE"/>
              <a:t>CC BY 2.0 DE</a:t>
            </a:r>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A1130126-B1A7-7544-B43E-3DDABEEF708E}" type="slidenum">
              <a:rPr lang="de-DE" altLang="de-DE" smtClean="0"/>
              <a:pPr/>
              <a:t>‹Nr.›</a:t>
            </a:fld>
            <a:endParaRPr lang="de-DE" altLang="de-DE"/>
          </a:p>
        </p:txBody>
      </p:sp>
    </p:spTree>
    <p:extLst>
      <p:ext uri="{BB962C8B-B14F-4D97-AF65-F5344CB8AC3E}">
        <p14:creationId xmlns:p14="http://schemas.microsoft.com/office/powerpoint/2010/main" xmlns="" val="51378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Zwei Beliebige Inhalte (1:1) mit Überschrift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4" name="Inhaltsplatzhalter 3"/>
          <p:cNvSpPr>
            <a:spLocks noGrp="1"/>
          </p:cNvSpPr>
          <p:nvPr>
            <p:ph sz="half" idx="2"/>
          </p:nvPr>
        </p:nvSpPr>
        <p:spPr>
          <a:xfrm>
            <a:off x="684000" y="2348556"/>
            <a:ext cx="3812400" cy="347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
Zweite Ebene
Dritte Ebene
Vierte Ebene
Fünfte Ebene</a:t>
            </a:r>
            <a:endParaRPr lang="de-DE" dirty="0"/>
          </a:p>
        </p:txBody>
      </p:sp>
      <p:sp>
        <p:nvSpPr>
          <p:cNvPr id="6" name="Inhaltsplatzhalter 5"/>
          <p:cNvSpPr>
            <a:spLocks noGrp="1"/>
          </p:cNvSpPr>
          <p:nvPr>
            <p:ph sz="quarter" idx="4"/>
          </p:nvPr>
        </p:nvSpPr>
        <p:spPr>
          <a:xfrm>
            <a:off x="4645025" y="2348556"/>
            <a:ext cx="3812400" cy="347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
Zweite Ebene
Dritte Ebene
Vierte Ebene
Fünfte Ebene</a:t>
            </a:r>
            <a:endParaRPr lang="de-DE" dirty="0"/>
          </a:p>
        </p:txBody>
      </p:sp>
      <p:sp>
        <p:nvSpPr>
          <p:cNvPr id="7" name="Datumsplatzhalter 6"/>
          <p:cNvSpPr>
            <a:spLocks noGrp="1"/>
          </p:cNvSpPr>
          <p:nvPr>
            <p:ph type="dt" sz="half" idx="10"/>
          </p:nvPr>
        </p:nvSpPr>
        <p:spPr/>
        <p:txBody>
          <a:bodyPr/>
          <a:lstStyle/>
          <a:p>
            <a:pPr>
              <a:defRPr/>
            </a:pPr>
            <a:r>
              <a:rPr lang="de-DE"/>
              <a:t>CC BY 2.0 DE</a:t>
            </a:r>
          </a:p>
        </p:txBody>
      </p:sp>
      <p:sp>
        <p:nvSpPr>
          <p:cNvPr id="8" name="Fußzeilenplatzhalter 7"/>
          <p:cNvSpPr>
            <a:spLocks noGrp="1"/>
          </p:cNvSpPr>
          <p:nvPr>
            <p:ph type="ftr" sz="quarter" idx="11"/>
          </p:nvPr>
        </p:nvSpPr>
        <p:spPr/>
        <p:txBody>
          <a:bodyPr/>
          <a:lstStyle/>
          <a:p>
            <a:pPr>
              <a:defRPr/>
            </a:pPr>
            <a:r>
              <a:rPr lang="de-DE"/>
              <a:t>Anne-Sophie Waag</a:t>
            </a:r>
          </a:p>
        </p:txBody>
      </p:sp>
      <p:sp>
        <p:nvSpPr>
          <p:cNvPr id="9" name="Foliennummernplatzhalter 8"/>
          <p:cNvSpPr>
            <a:spLocks noGrp="1"/>
          </p:cNvSpPr>
          <p:nvPr>
            <p:ph type="sldNum" sz="quarter" idx="12"/>
          </p:nvPr>
        </p:nvSpPr>
        <p:spPr/>
        <p:txBody>
          <a:bodyPr/>
          <a:lstStyle/>
          <a:p>
            <a:fld id="{A1130126-B1A7-7544-B43E-3DDABEEF708E}" type="slidenum">
              <a:rPr lang="de-DE" altLang="de-DE" smtClean="0"/>
              <a:pPr/>
              <a:t>‹Nr.›</a:t>
            </a:fld>
            <a:endParaRPr lang="de-DE" altLang="de-DE"/>
          </a:p>
        </p:txBody>
      </p:sp>
    </p:spTree>
    <p:extLst>
      <p:ext uri="{BB962C8B-B14F-4D97-AF65-F5344CB8AC3E}">
        <p14:creationId xmlns:p14="http://schemas.microsoft.com/office/powerpoint/2010/main" xmlns="" val="362143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und Bild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84000" y="1983600"/>
            <a:ext cx="3812400" cy="38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
Zweite Ebene
Dritte Ebene
Vierte Ebene
Fünfte Ebene</a:t>
            </a:r>
            <a:endParaRPr lang="de-DE" dirty="0"/>
          </a:p>
        </p:txBody>
      </p:sp>
      <p:sp>
        <p:nvSpPr>
          <p:cNvPr id="5" name="Datumsplatzhalter 4"/>
          <p:cNvSpPr>
            <a:spLocks noGrp="1"/>
          </p:cNvSpPr>
          <p:nvPr>
            <p:ph type="dt" sz="half" idx="10"/>
          </p:nvPr>
        </p:nvSpPr>
        <p:spPr/>
        <p:txBody>
          <a:bodyPr/>
          <a:lstStyle/>
          <a:p>
            <a:pPr>
              <a:defRPr/>
            </a:pPr>
            <a:r>
              <a:rPr lang="de-DE"/>
              <a:t>CC BY 2.0 DE</a:t>
            </a:r>
          </a:p>
        </p:txBody>
      </p:sp>
      <p:sp>
        <p:nvSpPr>
          <p:cNvPr id="6" name="Fußzeilenplatzhalter 5"/>
          <p:cNvSpPr>
            <a:spLocks noGrp="1"/>
          </p:cNvSpPr>
          <p:nvPr>
            <p:ph type="ftr" sz="quarter" idx="11"/>
          </p:nvPr>
        </p:nvSpPr>
        <p:spPr/>
        <p:txBody>
          <a:bodyPr/>
          <a:lstStyle/>
          <a:p>
            <a:pPr>
              <a:defRPr/>
            </a:pPr>
            <a:r>
              <a:rPr lang="de-DE"/>
              <a:t>Anne-Sophie Waag</a:t>
            </a:r>
          </a:p>
        </p:txBody>
      </p:sp>
      <p:sp>
        <p:nvSpPr>
          <p:cNvPr id="7" name="Foliennummernplatzhalter 6"/>
          <p:cNvSpPr>
            <a:spLocks noGrp="1"/>
          </p:cNvSpPr>
          <p:nvPr>
            <p:ph type="sldNum" sz="quarter" idx="12"/>
          </p:nvPr>
        </p:nvSpPr>
        <p:spPr/>
        <p:txBody>
          <a:bodyPr/>
          <a:lstStyle/>
          <a:p>
            <a:fld id="{A1130126-B1A7-7544-B43E-3DDABEEF708E}" type="slidenum">
              <a:rPr lang="de-DE" altLang="de-DE" smtClean="0"/>
              <a:pPr/>
              <a:t>‹Nr.›</a:t>
            </a:fld>
            <a:endParaRPr lang="de-DE" altLang="de-DE"/>
          </a:p>
        </p:txBody>
      </p:sp>
      <p:sp>
        <p:nvSpPr>
          <p:cNvPr id="8" name="Bildplatzhalter 2"/>
          <p:cNvSpPr>
            <a:spLocks noGrp="1"/>
          </p:cNvSpPr>
          <p:nvPr>
            <p:ph type="pic" idx="13"/>
          </p:nvPr>
        </p:nvSpPr>
        <p:spPr>
          <a:xfrm>
            <a:off x="4647600" y="1983600"/>
            <a:ext cx="3812400" cy="38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Tree>
    <p:extLst>
      <p:ext uri="{BB962C8B-B14F-4D97-AF65-F5344CB8AC3E}">
        <p14:creationId xmlns:p14="http://schemas.microsoft.com/office/powerpoint/2010/main" xmlns="" val="210859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und Bild (asymmetris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84000" y="1983600"/>
            <a:ext cx="5479200" cy="38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
Zweite Ebene
Dritte Ebene
Vierte Ebene
Fünfte Ebene</a:t>
            </a:r>
            <a:endParaRPr lang="de-DE" dirty="0"/>
          </a:p>
        </p:txBody>
      </p:sp>
      <p:sp>
        <p:nvSpPr>
          <p:cNvPr id="5" name="Datumsplatzhalter 4"/>
          <p:cNvSpPr>
            <a:spLocks noGrp="1"/>
          </p:cNvSpPr>
          <p:nvPr>
            <p:ph type="dt" sz="half" idx="10"/>
          </p:nvPr>
        </p:nvSpPr>
        <p:spPr/>
        <p:txBody>
          <a:bodyPr/>
          <a:lstStyle/>
          <a:p>
            <a:pPr>
              <a:defRPr/>
            </a:pPr>
            <a:r>
              <a:rPr lang="de-DE"/>
              <a:t>CC BY 2.0 DE</a:t>
            </a:r>
          </a:p>
        </p:txBody>
      </p:sp>
      <p:sp>
        <p:nvSpPr>
          <p:cNvPr id="6" name="Fußzeilenplatzhalter 5"/>
          <p:cNvSpPr>
            <a:spLocks noGrp="1"/>
          </p:cNvSpPr>
          <p:nvPr>
            <p:ph type="ftr" sz="quarter" idx="11"/>
          </p:nvPr>
        </p:nvSpPr>
        <p:spPr/>
        <p:txBody>
          <a:bodyPr/>
          <a:lstStyle/>
          <a:p>
            <a:pPr>
              <a:defRPr/>
            </a:pPr>
            <a:r>
              <a:rPr lang="de-DE"/>
              <a:t>Anne-Sophie Waag</a:t>
            </a:r>
          </a:p>
        </p:txBody>
      </p:sp>
      <p:sp>
        <p:nvSpPr>
          <p:cNvPr id="7" name="Foliennummernplatzhalter 6"/>
          <p:cNvSpPr>
            <a:spLocks noGrp="1"/>
          </p:cNvSpPr>
          <p:nvPr>
            <p:ph type="sldNum" sz="quarter" idx="12"/>
          </p:nvPr>
        </p:nvSpPr>
        <p:spPr/>
        <p:txBody>
          <a:bodyPr/>
          <a:lstStyle/>
          <a:p>
            <a:fld id="{A1130126-B1A7-7544-B43E-3DDABEEF708E}" type="slidenum">
              <a:rPr lang="de-DE" altLang="de-DE" smtClean="0"/>
              <a:pPr/>
              <a:t>‹Nr.›</a:t>
            </a:fld>
            <a:endParaRPr lang="de-DE" altLang="de-DE"/>
          </a:p>
        </p:txBody>
      </p:sp>
      <p:sp>
        <p:nvSpPr>
          <p:cNvPr id="8" name="Bildplatzhalter 2"/>
          <p:cNvSpPr>
            <a:spLocks noGrp="1"/>
          </p:cNvSpPr>
          <p:nvPr>
            <p:ph type="pic" idx="13"/>
          </p:nvPr>
        </p:nvSpPr>
        <p:spPr>
          <a:xfrm>
            <a:off x="6357600" y="1983600"/>
            <a:ext cx="2095200" cy="38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Tree>
    <p:extLst>
      <p:ext uri="{BB962C8B-B14F-4D97-AF65-F5344CB8AC3E}">
        <p14:creationId xmlns:p14="http://schemas.microsoft.com/office/powerpoint/2010/main" xmlns="" val="214840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r>
              <a:rPr lang="de-DE"/>
              <a:t>CC BY 2.0 DE</a:t>
            </a:r>
          </a:p>
        </p:txBody>
      </p:sp>
      <p:sp>
        <p:nvSpPr>
          <p:cNvPr id="4" name="Fußzeilenplatzhalter 3"/>
          <p:cNvSpPr>
            <a:spLocks noGrp="1"/>
          </p:cNvSpPr>
          <p:nvPr>
            <p:ph type="ftr" sz="quarter" idx="11"/>
          </p:nvPr>
        </p:nvSpPr>
        <p:spPr/>
        <p:txBody>
          <a:bodyPr/>
          <a:lstStyle/>
          <a:p>
            <a:pPr>
              <a:defRPr/>
            </a:pPr>
            <a:r>
              <a:rPr lang="de-DE"/>
              <a:t>Anne-Sophie Waag</a:t>
            </a:r>
          </a:p>
        </p:txBody>
      </p:sp>
      <p:sp>
        <p:nvSpPr>
          <p:cNvPr id="5" name="Foliennummernplatzhalter 4"/>
          <p:cNvSpPr>
            <a:spLocks noGrp="1"/>
          </p:cNvSpPr>
          <p:nvPr>
            <p:ph type="sldNum" sz="quarter" idx="12"/>
          </p:nvPr>
        </p:nvSpPr>
        <p:spPr/>
        <p:txBody>
          <a:bodyPr/>
          <a:lstStyle/>
          <a:p>
            <a:fld id="{A1130126-B1A7-7544-B43E-3DDABEEF708E}" type="slidenum">
              <a:rPr lang="de-DE" altLang="de-DE" smtClean="0"/>
              <a:pPr/>
              <a:t>‹Nr.›</a:t>
            </a:fld>
            <a:endParaRPr lang="de-DE" altLang="de-DE"/>
          </a:p>
        </p:txBody>
      </p:sp>
      <p:sp>
        <p:nvSpPr>
          <p:cNvPr id="8" name="Titel 1">
            <a:extLst>
              <a:ext uri="{FF2B5EF4-FFF2-40B4-BE49-F238E27FC236}">
                <a16:creationId xmlns:a16="http://schemas.microsoft.com/office/drawing/2014/main" xmlns="" id="{21344559-01BB-B24D-92CB-3250326460B9}"/>
              </a:ext>
            </a:extLst>
          </p:cNvPr>
          <p:cNvSpPr>
            <a:spLocks noGrp="1"/>
          </p:cNvSpPr>
          <p:nvPr>
            <p:ph type="title"/>
          </p:nvPr>
        </p:nvSpPr>
        <p:spPr>
          <a:xfrm>
            <a:off x="684000" y="584684"/>
            <a:ext cx="5479200" cy="1141200"/>
          </a:xfrm>
        </p:spPr>
        <p:txBody>
          <a:bodyPr/>
          <a:lstStyle/>
          <a:p>
            <a:r>
              <a:rPr lang="de-DE"/>
              <a:t>Mastertitelformat bearbeiten</a:t>
            </a:r>
          </a:p>
        </p:txBody>
      </p:sp>
    </p:spTree>
    <p:extLst>
      <p:ext uri="{BB962C8B-B14F-4D97-AF65-F5344CB8AC3E}">
        <p14:creationId xmlns:p14="http://schemas.microsoft.com/office/powerpoint/2010/main" xmlns="" val="458045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xmlns="" id="{0189F0C1-2F6F-0F4F-99B8-693A15FEA94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Georgia" panose="02040502050405020303" pitchFamily="18" charset="0"/>
                <a:cs typeface="+mn-cs"/>
              </a:defRPr>
            </a:lvl1p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A0C1C7D6-2CC3-654E-8EC1-652D471A09D4}"/>
              </a:ext>
            </a:extLst>
          </p:cNvPr>
          <p:cNvSpPr>
            <a:spLocks noGrp="1"/>
          </p:cNvSpPr>
          <p:nvPr>
            <p:ph type="ftr" sz="quarter" idx="3"/>
          </p:nvPr>
        </p:nvSpPr>
        <p:spPr>
          <a:xfrm>
            <a:off x="3059113" y="6356350"/>
            <a:ext cx="30257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Georgia" panose="02040502050405020303" pitchFamily="18" charset="0"/>
                <a:cs typeface="+mn-cs"/>
              </a:defRPr>
            </a:lvl1pPr>
          </a:lstStyle>
          <a:p>
            <a:pPr>
              <a:defRPr/>
            </a:pPr>
            <a:r>
              <a:rPr lang="de-DE"/>
              <a:t>Anne-Sophie Waag</a:t>
            </a:r>
          </a:p>
        </p:txBody>
      </p:sp>
      <p:sp>
        <p:nvSpPr>
          <p:cNvPr id="6" name="Foliennummernplatzhalter 5">
            <a:extLst>
              <a:ext uri="{FF2B5EF4-FFF2-40B4-BE49-F238E27FC236}">
                <a16:creationId xmlns:a16="http://schemas.microsoft.com/office/drawing/2014/main" xmlns="" id="{42CAB350-DE3A-CB4F-B02D-8EDE0FE414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Georgia" panose="02040502050405020303" pitchFamily="18" charset="0"/>
              </a:defRPr>
            </a:lvl1pPr>
          </a:lstStyle>
          <a:p>
            <a:fld id="{FD5E8C7E-EB84-AB49-8284-CBBFD3CF9D0E}" type="slidenum">
              <a:rPr lang="de-DE" altLang="de-DE" smtClean="0"/>
              <a:pPr/>
              <a:t>‹Nr.›</a:t>
            </a:fld>
            <a:endParaRPr lang="de-DE" altLang="de-DE"/>
          </a:p>
        </p:txBody>
      </p:sp>
      <p:pic>
        <p:nvPicPr>
          <p:cNvPr id="2055" name="Picture 10" descr="P:\13_Corporate Identity\Corporate Design\3_LOGO_NEU\Uni_Mannheim_Logos_Gesamt\Uni_Mannheim_Logos_Gesamt\Uni_Mannheim_Logos_DE\00_UM_Dachmarke\Intern\00_UM_Dachmarke_DE_RGB.png">
            <a:extLst>
              <a:ext uri="{FF2B5EF4-FFF2-40B4-BE49-F238E27FC236}">
                <a16:creationId xmlns:a16="http://schemas.microsoft.com/office/drawing/2014/main" xmlns="" id="{A7F484B5-D539-F14B-B021-8F5D42736F95}"/>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84138"/>
            <a:ext cx="2674938" cy="1136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4000" y="584684"/>
            <a:ext cx="5479200" cy="1141200"/>
          </a:xfrm>
          <a:prstGeom prst="rect">
            <a:avLst/>
          </a:prstGeom>
        </p:spPr>
        <p:txBody>
          <a:bodyPr vert="horz"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684000" y="1982490"/>
            <a:ext cx="7776000" cy="3834000"/>
          </a:xfrm>
          <a:prstGeom prst="rect">
            <a:avLst/>
          </a:prstGeom>
        </p:spPr>
        <p:txBody>
          <a:bodyPr vert="horz" lIns="0" tIns="0" rIns="0" bIns="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83568" y="6386400"/>
            <a:ext cx="2133600" cy="180000"/>
          </a:xfrm>
          <a:prstGeom prst="rect">
            <a:avLst/>
          </a:prstGeom>
        </p:spPr>
        <p:txBody>
          <a:bodyPr vert="horz" lIns="0" tIns="0" rIns="0" bIns="0" rtlCol="0" anchor="t">
            <a:noAutofit/>
          </a:bodyPr>
          <a:lstStyle>
            <a:lvl1pPr algn="l">
              <a:defRPr sz="1200">
                <a:solidFill>
                  <a:srgbClr val="003056"/>
                </a:solidFill>
              </a:defRPr>
            </a:lvl1pPr>
          </a:lstStyle>
          <a:p>
            <a:pPr>
              <a:defRPr/>
            </a:pPr>
            <a:r>
              <a:rPr lang="de-DE"/>
              <a:t>CC BY 2.0 DE</a:t>
            </a:r>
          </a:p>
        </p:txBody>
      </p:sp>
      <p:sp>
        <p:nvSpPr>
          <p:cNvPr id="5" name="Fußzeilenplatzhalter 4"/>
          <p:cNvSpPr>
            <a:spLocks noGrp="1"/>
          </p:cNvSpPr>
          <p:nvPr>
            <p:ph type="ftr" sz="quarter" idx="3"/>
          </p:nvPr>
        </p:nvSpPr>
        <p:spPr>
          <a:xfrm>
            <a:off x="684000" y="6134400"/>
            <a:ext cx="2895600" cy="180000"/>
          </a:xfrm>
          <a:prstGeom prst="rect">
            <a:avLst/>
          </a:prstGeom>
        </p:spPr>
        <p:txBody>
          <a:bodyPr vert="horz" lIns="0" tIns="0" rIns="0" bIns="0" rtlCol="0" anchor="t">
            <a:noAutofit/>
          </a:bodyPr>
          <a:lstStyle>
            <a:lvl1pPr algn="l">
              <a:defRPr sz="1200">
                <a:solidFill>
                  <a:srgbClr val="003056"/>
                </a:solidFill>
              </a:defRPr>
            </a:lvl1pPr>
          </a:lstStyle>
          <a:p>
            <a:pPr>
              <a:defRPr/>
            </a:pPr>
            <a:r>
              <a:rPr lang="de-DE"/>
              <a:t>Anne-Sophie Waag</a:t>
            </a:r>
          </a:p>
        </p:txBody>
      </p:sp>
      <p:sp>
        <p:nvSpPr>
          <p:cNvPr id="6" name="Foliennummernplatzhalter 5"/>
          <p:cNvSpPr>
            <a:spLocks noGrp="1"/>
          </p:cNvSpPr>
          <p:nvPr>
            <p:ph type="sldNum" sz="quarter" idx="4"/>
          </p:nvPr>
        </p:nvSpPr>
        <p:spPr>
          <a:xfrm>
            <a:off x="7405972" y="6134400"/>
            <a:ext cx="1054460" cy="180000"/>
          </a:xfrm>
          <a:prstGeom prst="rect">
            <a:avLst/>
          </a:prstGeom>
        </p:spPr>
        <p:txBody>
          <a:bodyPr vert="horz" lIns="0" tIns="0" rIns="0" bIns="0" rtlCol="0" anchor="t">
            <a:noAutofit/>
          </a:bodyPr>
          <a:lstStyle>
            <a:lvl1pPr algn="r">
              <a:defRPr sz="1200">
                <a:solidFill>
                  <a:srgbClr val="003056"/>
                </a:solidFill>
              </a:defRPr>
            </a:lvl1pPr>
          </a:lstStyle>
          <a:p>
            <a:fld id="{A1130126-B1A7-7544-B43E-3DDABEEF708E}" type="slidenum">
              <a:rPr lang="de-DE" altLang="de-DE" smtClean="0"/>
              <a:pPr/>
              <a:t>‹Nr.›</a:t>
            </a:fld>
            <a:endParaRPr lang="de-DE" altLang="de-DE"/>
          </a:p>
        </p:txBody>
      </p:sp>
      <p:pic>
        <p:nvPicPr>
          <p:cNvPr id="9" name="Grafik 8"/>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6660232" y="359049"/>
            <a:ext cx="2347310" cy="976324"/>
          </a:xfrm>
          <a:prstGeom prst="rect">
            <a:avLst/>
          </a:prstGeom>
        </p:spPr>
      </p:pic>
    </p:spTree>
    <p:extLst>
      <p:ext uri="{BB962C8B-B14F-4D97-AF65-F5344CB8AC3E}">
        <p14:creationId xmlns:p14="http://schemas.microsoft.com/office/powerpoint/2010/main" xmlns="" val="161360303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hdr="0"/>
  <p:txStyles>
    <p:titleStyle>
      <a:lvl1pPr algn="l" defTabSz="914400" rtl="0" eaLnBrk="1" latinLnBrk="0" hangingPunct="1">
        <a:spcBef>
          <a:spcPct val="0"/>
        </a:spcBef>
        <a:buNone/>
        <a:defRPr sz="3000" b="1" kern="1200" baseline="0">
          <a:solidFill>
            <a:srgbClr val="00305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lileo.tv/animals/das-ist-das-geheimnis-der-rauen-katzenzunge/" TargetMode="External"/><Relationship Id="rId7" Type="http://schemas.openxmlformats.org/officeDocument/2006/relationships/image" Target="../media/image17.tiff"/><Relationship Id="rId2" Type="http://schemas.openxmlformats.org/officeDocument/2006/relationships/hyperlink" Target="https://de.wikipedia.org/wiki/Hauskatze" TargetMode="External"/><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hyperlink" Target="https://www.n-tv.de/wissen/Die-Katzenzunge-ist-ein-Wunderwerkzeug-article20728866.html" TargetMode="External"/><Relationship Id="rId4" Type="http://schemas.openxmlformats.org/officeDocument/2006/relationships/hyperlink" Target="http://clipart-library.com/clipart/85512.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sv.uni-mannheim.de/Karriere/"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oliverkohlhaas.de/neurobiologie-1/aufbau-nervenzelle/"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elearning-psychologie.de/interaktivitaet.html" TargetMode="External"/><Relationship Id="rId1" Type="http://schemas.openxmlformats.org/officeDocument/2006/relationships/slideLayout" Target="../slideLayouts/slideLayout3.xml"/><Relationship Id="rId4" Type="http://schemas.openxmlformats.org/officeDocument/2006/relationships/hyperlink" Target="http://www.elearning-psychologie.de/multicodalitaet_ii.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elearning-psychologie.de/interaktivitaet.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17/CBO9781139547369.010" TargetMode="External"/><Relationship Id="rId2" Type="http://schemas.openxmlformats.org/officeDocument/2006/relationships/hyperlink" Target="https://doi.org/10.1016/S0079-7421(08)60422-3"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07/978-3-662-54373-3_43-1" TargetMode="External"/><Relationship Id="rId2" Type="http://schemas.openxmlformats.org/officeDocument/2006/relationships/hyperlink" Target="https://doi.org/10.1007/978-1-4612-4674-9_2" TargetMode="External"/><Relationship Id="rId1" Type="http://schemas.openxmlformats.org/officeDocument/2006/relationships/slideLayout" Target="../slideLayouts/slideLayout3.xml"/><Relationship Id="rId4" Type="http://schemas.openxmlformats.org/officeDocument/2006/relationships/hyperlink" Target="https://doi.org/10.1007/978-3-662-54373-3_4-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07/978-3-662-54373-3_37-1" TargetMode="External"/><Relationship Id="rId2" Type="http://schemas.openxmlformats.org/officeDocument/2006/relationships/hyperlink" Target="https://doi.org/10.1017/CBO9781139547369.006"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hyperlink" Target="http://www.i2clipart.com/" TargetMode="External"/><Relationship Id="rId13" Type="http://schemas.openxmlformats.org/officeDocument/2006/relationships/image" Target="../media/image11.tiff"/><Relationship Id="rId3" Type="http://schemas.openxmlformats.org/officeDocument/2006/relationships/image" Target="../media/image4.tiff"/><Relationship Id="rId7" Type="http://schemas.openxmlformats.org/officeDocument/2006/relationships/hyperlink" Target="http://clipart-library.com/clipart/85512.htm" TargetMode="External"/><Relationship Id="rId12"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tiff"/><Relationship Id="rId11" Type="http://schemas.openxmlformats.org/officeDocument/2006/relationships/image" Target="../media/image9.tiff"/><Relationship Id="rId5" Type="http://schemas.openxmlformats.org/officeDocument/2006/relationships/image" Target="../media/image6.png"/><Relationship Id="rId10" Type="http://schemas.openxmlformats.org/officeDocument/2006/relationships/image" Target="../media/image8.tiff"/><Relationship Id="rId4" Type="http://schemas.openxmlformats.org/officeDocument/2006/relationships/image" Target="../media/image5.png"/><Relationship Id="rId9" Type="http://schemas.openxmlformats.org/officeDocument/2006/relationships/hyperlink" Target="http://www.clipartstatio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dmsg.de/ms-kognition/gedaechtni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dmsg.de/ms-kognition/gedaechtni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xmlns="" id="{EEA6656F-ED4D-BD41-B7E2-C1039FE45CF8}"/>
              </a:ext>
            </a:extLst>
          </p:cNvPr>
          <p:cNvSpPr>
            <a:spLocks noGrp="1"/>
          </p:cNvSpPr>
          <p:nvPr>
            <p:ph type="ctrTitle"/>
          </p:nvPr>
        </p:nvSpPr>
        <p:spPr/>
        <p:txBody>
          <a:bodyPr>
            <a:normAutofit/>
          </a:bodyPr>
          <a:lstStyle/>
          <a:p>
            <a:r>
              <a:rPr lang="de-DE" sz="2600" dirty="0"/>
              <a:t>Lehren und lernen mit digitalen Medien</a:t>
            </a:r>
          </a:p>
        </p:txBody>
      </p:sp>
      <p:sp>
        <p:nvSpPr>
          <p:cNvPr id="12" name="Untertitel 11">
            <a:extLst>
              <a:ext uri="{FF2B5EF4-FFF2-40B4-BE49-F238E27FC236}">
                <a16:creationId xmlns:a16="http://schemas.microsoft.com/office/drawing/2014/main" xmlns="" id="{51728F3D-314A-CB44-A2DF-B082A74F4880}"/>
              </a:ext>
            </a:extLst>
          </p:cNvPr>
          <p:cNvSpPr>
            <a:spLocks noGrp="1"/>
          </p:cNvSpPr>
          <p:nvPr>
            <p:ph type="subTitle" idx="1"/>
          </p:nvPr>
        </p:nvSpPr>
        <p:spPr/>
        <p:txBody>
          <a:bodyPr/>
          <a:lstStyle/>
          <a:p>
            <a:r>
              <a:rPr lang="de-DE" dirty="0"/>
              <a:t>Sitzung II</a:t>
            </a:r>
          </a:p>
        </p:txBody>
      </p:sp>
      <p:sp>
        <p:nvSpPr>
          <p:cNvPr id="2" name="Datumsplatzhalter 1">
            <a:extLst>
              <a:ext uri="{FF2B5EF4-FFF2-40B4-BE49-F238E27FC236}">
                <a16:creationId xmlns:a16="http://schemas.microsoft.com/office/drawing/2014/main" xmlns="" id="{87C5A84A-E72A-C14B-9248-148959A7491D}"/>
              </a:ext>
            </a:extLst>
          </p:cNvPr>
          <p:cNvSpPr>
            <a:spLocks noGrp="1"/>
          </p:cNvSpPr>
          <p:nvPr>
            <p:ph type="dt" sz="half" idx="10"/>
          </p:nvPr>
        </p:nvSpPr>
        <p:spPr/>
        <p:txBody>
          <a:bodyPr/>
          <a:lstStyle/>
          <a:p>
            <a:r>
              <a:rPr lang="de-DE"/>
              <a:t>CC BY 2.0 DE</a:t>
            </a:r>
          </a:p>
        </p:txBody>
      </p:sp>
      <p:sp>
        <p:nvSpPr>
          <p:cNvPr id="3" name="Fußzeilenplatzhalter 2">
            <a:extLst>
              <a:ext uri="{FF2B5EF4-FFF2-40B4-BE49-F238E27FC236}">
                <a16:creationId xmlns:a16="http://schemas.microsoft.com/office/drawing/2014/main" xmlns="" id="{236AA843-F67C-1A4A-8DF2-C2532D69A774}"/>
              </a:ext>
            </a:extLst>
          </p:cNvPr>
          <p:cNvSpPr>
            <a:spLocks noGrp="1"/>
          </p:cNvSpPr>
          <p:nvPr>
            <p:ph type="ftr" sz="quarter" idx="11"/>
          </p:nvPr>
        </p:nvSpPr>
        <p:spPr/>
        <p:txBody>
          <a:bodyPr/>
          <a:lstStyle/>
          <a:p>
            <a:r>
              <a:rPr lang="de-DE"/>
              <a:t>Anne-Sophie Waag</a:t>
            </a:r>
          </a:p>
        </p:txBody>
      </p:sp>
      <p:sp>
        <p:nvSpPr>
          <p:cNvPr id="5" name="Foliennummernplatzhalter 4">
            <a:extLst>
              <a:ext uri="{FF2B5EF4-FFF2-40B4-BE49-F238E27FC236}">
                <a16:creationId xmlns:a16="http://schemas.microsoft.com/office/drawing/2014/main" xmlns="" id="{45AFF2C9-1D4E-784C-B212-A7C4BD106EC5}"/>
              </a:ext>
            </a:extLst>
          </p:cNvPr>
          <p:cNvSpPr>
            <a:spLocks noGrp="1"/>
          </p:cNvSpPr>
          <p:nvPr>
            <p:ph type="sldNum" sz="quarter" idx="12"/>
          </p:nvPr>
        </p:nvSpPr>
        <p:spPr/>
        <p:txBody>
          <a:bodyPr/>
          <a:lstStyle/>
          <a:p>
            <a:fld id="{A1130126-B1A7-7544-B43E-3DDABEEF708E}" type="slidenum">
              <a:rPr lang="de-DE" altLang="de-DE" smtClean="0"/>
              <a:pPr/>
              <a:t>1</a:t>
            </a:fld>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xmlns="" id="{DA564FDF-0F77-1B43-8F5F-93F6466F6C73}"/>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3" name="Textplatzhalter 2">
            <a:extLst>
              <a:ext uri="{FF2B5EF4-FFF2-40B4-BE49-F238E27FC236}">
                <a16:creationId xmlns:a16="http://schemas.microsoft.com/office/drawing/2014/main" xmlns="" id="{5FF9A772-D474-CE4A-9276-0B254415EA2C}"/>
              </a:ext>
            </a:extLst>
          </p:cNvPr>
          <p:cNvSpPr>
            <a:spLocks noGrp="1"/>
          </p:cNvSpPr>
          <p:nvPr>
            <p:ph idx="1"/>
          </p:nvPr>
        </p:nvSpPr>
        <p:spPr/>
        <p:txBody>
          <a:bodyPr/>
          <a:lstStyle/>
          <a:p>
            <a:pPr marL="0" indent="0">
              <a:buFont typeface="Arial" panose="020B0604020202020204" pitchFamily="34" charset="0"/>
              <a:buNone/>
              <a:defRPr/>
            </a:pPr>
            <a:r>
              <a:rPr lang="de-DE" b="1" dirty="0"/>
              <a:t>Der Multimediaeffekt</a:t>
            </a:r>
          </a:p>
          <a:p>
            <a:pPr>
              <a:defRPr/>
            </a:pPr>
            <a:r>
              <a:rPr lang="de-DE" sz="1600" dirty="0"/>
              <a:t>Bilder unterstützen das Erinnern und Verstehen von Prosatexten </a:t>
            </a:r>
            <a:r>
              <a:rPr lang="de-DE" sz="1050" dirty="0"/>
              <a:t>(Levin et al., 1987) </a:t>
            </a:r>
            <a:r>
              <a:rPr lang="de-DE" sz="1600" dirty="0"/>
              <a:t>oder naturwissenschaftlicher Sachverhalte </a:t>
            </a:r>
            <a:r>
              <a:rPr lang="de-DE" sz="1050" dirty="0"/>
              <a:t>(</a:t>
            </a:r>
            <a:r>
              <a:rPr lang="de-DE" sz="1050" dirty="0" err="1"/>
              <a:t>Butcher</a:t>
            </a:r>
            <a:r>
              <a:rPr lang="de-DE" sz="1050" dirty="0"/>
              <a:t>, 2014)</a:t>
            </a:r>
          </a:p>
          <a:p>
            <a:pPr marL="0" indent="0">
              <a:buFont typeface="Arial" panose="020B0604020202020204" pitchFamily="34" charset="0"/>
              <a:buNone/>
              <a:defRPr/>
            </a:pPr>
            <a:r>
              <a:rPr lang="de-DE" sz="1600" dirty="0">
                <a:solidFill>
                  <a:srgbClr val="043058"/>
                </a:solidFill>
                <a:sym typeface="Wingdings" panose="05000000000000000000" pitchFamily="2" charset="2"/>
              </a:rPr>
              <a:t> Was könnte dabei wichtig sein?</a:t>
            </a:r>
          </a:p>
          <a:p>
            <a:pPr>
              <a:defRPr/>
            </a:pPr>
            <a:r>
              <a:rPr lang="de-DE" sz="1600" dirty="0"/>
              <a:t>Repräsentationen sollten sich aufeinander beziehen und einen Mehrwert bieten, ansonsten eher ablenkend </a:t>
            </a:r>
            <a:r>
              <a:rPr lang="de-DE" sz="1050" dirty="0"/>
              <a:t>(Levin et al., 1987; Rey, 2012)</a:t>
            </a:r>
          </a:p>
        </p:txBody>
      </p:sp>
      <p:sp>
        <p:nvSpPr>
          <p:cNvPr id="4" name="Datumsplatzhalter 3">
            <a:extLst>
              <a:ext uri="{FF2B5EF4-FFF2-40B4-BE49-F238E27FC236}">
                <a16:creationId xmlns:a16="http://schemas.microsoft.com/office/drawing/2014/main" xmlns="" id="{12D439A8-A0A5-0640-A07B-E19BB663E370}"/>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067C2B25-4295-8F41-BFF8-5B01966D5E32}"/>
              </a:ext>
            </a:extLst>
          </p:cNvPr>
          <p:cNvSpPr>
            <a:spLocks noGrp="1"/>
          </p:cNvSpPr>
          <p:nvPr>
            <p:ph type="ftr" sz="quarter" idx="11"/>
          </p:nvPr>
        </p:nvSpPr>
        <p:spPr/>
        <p:txBody>
          <a:bodyPr/>
          <a:lstStyle/>
          <a:p>
            <a:pPr>
              <a:defRPr/>
            </a:pPr>
            <a:r>
              <a:rPr lang="de-DE"/>
              <a:t>Anne-Sophie Waag</a:t>
            </a:r>
          </a:p>
        </p:txBody>
      </p:sp>
      <p:sp>
        <p:nvSpPr>
          <p:cNvPr id="13318" name="Foliennummernplatzhalter 5">
            <a:extLst>
              <a:ext uri="{FF2B5EF4-FFF2-40B4-BE49-F238E27FC236}">
                <a16:creationId xmlns:a16="http://schemas.microsoft.com/office/drawing/2014/main" xmlns="" id="{F56E6B64-DCDF-5247-9ABE-E9A22E845603}"/>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E289AA-36AD-3D47-B17F-9CC19AA9BA9C}" type="slidenum">
              <a:rPr lang="de-DE" altLang="de-DE">
                <a:solidFill>
                  <a:schemeClr val="bg1"/>
                </a:solidFill>
                <a:latin typeface="Georgia" panose="02040502050405020303" pitchFamily="18" charset="0"/>
              </a:rPr>
              <a:pPr/>
              <a:t>10</a:t>
            </a:fld>
            <a:endParaRPr lang="de-DE" altLang="de-DE">
              <a:solidFill>
                <a:schemeClr val="bg1"/>
              </a:solidFill>
              <a:latin typeface="Georgia" panose="02040502050405020303" pitchFamily="18" charset="0"/>
            </a:endParaRPr>
          </a:p>
        </p:txBody>
      </p:sp>
      <p:sp>
        <p:nvSpPr>
          <p:cNvPr id="9" name="Textfeld 8">
            <a:extLst>
              <a:ext uri="{FF2B5EF4-FFF2-40B4-BE49-F238E27FC236}">
                <a16:creationId xmlns:a16="http://schemas.microsoft.com/office/drawing/2014/main" xmlns="" id="{44AA9C4F-6078-314C-8F59-1FE80A2B458E}"/>
              </a:ext>
            </a:extLst>
          </p:cNvPr>
          <p:cNvSpPr txBox="1">
            <a:spLocks noChangeArrowheads="1"/>
          </p:cNvSpPr>
          <p:nvPr/>
        </p:nvSpPr>
        <p:spPr bwMode="auto">
          <a:xfrm>
            <a:off x="3419840" y="3820755"/>
            <a:ext cx="5364613" cy="10156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dirty="0">
                <a:latin typeface="Arial" panose="020B0604020202020204" pitchFamily="34" charset="0"/>
              </a:rPr>
              <a:t>„Die Katze benötigt, wie die meisten Säugetiere (einschließlich Mensch), </a:t>
            </a:r>
            <a:r>
              <a:rPr lang="de-DE" altLang="de-DE" sz="1200" dirty="0" err="1">
                <a:latin typeface="Arial" panose="020B0604020202020204" pitchFamily="34" charset="0"/>
              </a:rPr>
              <a:t>Retinol</a:t>
            </a:r>
            <a:r>
              <a:rPr lang="de-DE" altLang="de-DE" sz="1200" dirty="0">
                <a:latin typeface="Arial" panose="020B0604020202020204" pitchFamily="34" charset="0"/>
              </a:rPr>
              <a:t> (oder Vitamin A1), nimmt aber eine Sonderstellung ein, da sie im Gegensatz zu fast allen anderen Tieren nicht β-Carotin in </a:t>
            </a:r>
            <a:r>
              <a:rPr lang="de-DE" altLang="de-DE" sz="1200" dirty="0" err="1">
                <a:latin typeface="Arial" panose="020B0604020202020204" pitchFamily="34" charset="0"/>
              </a:rPr>
              <a:t>Retinol</a:t>
            </a:r>
            <a:r>
              <a:rPr lang="de-DE" altLang="de-DE" sz="1200" dirty="0">
                <a:latin typeface="Arial" panose="020B0604020202020204" pitchFamily="34" charset="0"/>
              </a:rPr>
              <a:t> umwandeln kann. Sie ist daher natürlicherweise auf den ausreichenden Genuss von Leber angewiesen, um sich mit Vitamin A versorgen zu können.“ (</a:t>
            </a:r>
            <a:r>
              <a:rPr lang="de-DE" altLang="de-DE" sz="1200" dirty="0">
                <a:latin typeface="Arial" panose="020B0604020202020204" pitchFamily="34" charset="0"/>
                <a:hlinkClick r:id="rId2"/>
              </a:rPr>
              <a:t>Wikipedia</a:t>
            </a:r>
            <a:r>
              <a:rPr lang="de-DE" altLang="de-DE" sz="1200" dirty="0">
                <a:latin typeface="Arial" panose="020B0604020202020204" pitchFamily="34" charset="0"/>
              </a:rPr>
              <a:t>)</a:t>
            </a:r>
          </a:p>
        </p:txBody>
      </p:sp>
      <p:sp>
        <p:nvSpPr>
          <p:cNvPr id="7" name="Textfeld 6">
            <a:extLst>
              <a:ext uri="{FF2B5EF4-FFF2-40B4-BE49-F238E27FC236}">
                <a16:creationId xmlns:a16="http://schemas.microsoft.com/office/drawing/2014/main" xmlns="" id="{FCD10AFC-E921-8749-93CE-4254679E8FBB}"/>
              </a:ext>
            </a:extLst>
          </p:cNvPr>
          <p:cNvSpPr txBox="1">
            <a:spLocks noChangeArrowheads="1"/>
          </p:cNvSpPr>
          <p:nvPr/>
        </p:nvSpPr>
        <p:spPr bwMode="auto">
          <a:xfrm>
            <a:off x="3419840" y="5021084"/>
            <a:ext cx="5282063" cy="10156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dirty="0">
                <a:latin typeface="Arial" panose="020B0604020202020204" pitchFamily="34" charset="0"/>
              </a:rPr>
              <a:t>„Jede Katze trägt auf ihrer Zunge etliche winzige Widerhaken. Das können wir auch gut sehen, wenn wir den Tieren beim Putzen zusehen. Was bisher aber niemand wusste: Jeder einzelne dieser kleinen Haken ist beweglich. Erst wenn die Katze sich putzt, die Zunge also im Einsatz ist, stellen sie sich auf und werden sichtbar.“ (</a:t>
            </a:r>
            <a:r>
              <a:rPr lang="de-DE" altLang="de-DE" sz="1200" dirty="0">
                <a:latin typeface="Arial" panose="020B0604020202020204" pitchFamily="34" charset="0"/>
                <a:hlinkClick r:id="rId3"/>
              </a:rPr>
              <a:t>Galileo TV</a:t>
            </a:r>
            <a:r>
              <a:rPr lang="de-DE" altLang="de-DE" sz="1200" dirty="0">
                <a:latin typeface="Arial" panose="020B0604020202020204" pitchFamily="34" charset="0"/>
              </a:rPr>
              <a:t>)</a:t>
            </a:r>
          </a:p>
        </p:txBody>
      </p:sp>
      <p:sp>
        <p:nvSpPr>
          <p:cNvPr id="2" name="Rechteck 1">
            <a:extLst>
              <a:ext uri="{FF2B5EF4-FFF2-40B4-BE49-F238E27FC236}">
                <a16:creationId xmlns:a16="http://schemas.microsoft.com/office/drawing/2014/main" xmlns="" id="{EDC49979-B7A8-0046-9D87-817DA5625874}"/>
              </a:ext>
            </a:extLst>
          </p:cNvPr>
          <p:cNvSpPr/>
          <p:nvPr/>
        </p:nvSpPr>
        <p:spPr>
          <a:xfrm>
            <a:off x="179388" y="3717040"/>
            <a:ext cx="8713787" cy="2382490"/>
          </a:xfrm>
          <a:prstGeom prst="rect">
            <a:avLst/>
          </a:prstGeom>
          <a:noFill/>
          <a:ln w="3175">
            <a:solidFill>
              <a:srgbClr val="043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Foliennummernplatzhalter 5">
            <a:extLst>
              <a:ext uri="{FF2B5EF4-FFF2-40B4-BE49-F238E27FC236}">
                <a16:creationId xmlns:a16="http://schemas.microsoft.com/office/drawing/2014/main" xmlns="" id="{62DE2990-548C-7648-BA4F-755271180EE3}"/>
              </a:ext>
            </a:extLst>
          </p:cNvPr>
          <p:cNvSpPr txBox="1">
            <a:spLocks/>
          </p:cNvSpPr>
          <p:nvPr/>
        </p:nvSpPr>
        <p:spPr>
          <a:xfrm>
            <a:off x="6705600" y="638141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10</a:t>
            </a:fld>
            <a:endParaRPr lang="de-DE" altLang="de-DE" dirty="0"/>
          </a:p>
        </p:txBody>
      </p:sp>
      <p:sp>
        <p:nvSpPr>
          <p:cNvPr id="14" name="Textfeld 13">
            <a:extLst>
              <a:ext uri="{FF2B5EF4-FFF2-40B4-BE49-F238E27FC236}">
                <a16:creationId xmlns:a16="http://schemas.microsoft.com/office/drawing/2014/main" xmlns="" id="{72850196-630D-6949-86D7-34388DF5168D}"/>
              </a:ext>
            </a:extLst>
          </p:cNvPr>
          <p:cNvSpPr txBox="1"/>
          <p:nvPr/>
        </p:nvSpPr>
        <p:spPr>
          <a:xfrm>
            <a:off x="2022367" y="6098370"/>
            <a:ext cx="6942243" cy="369332"/>
          </a:xfrm>
          <a:prstGeom prst="rect">
            <a:avLst/>
          </a:prstGeom>
          <a:noFill/>
        </p:spPr>
        <p:txBody>
          <a:bodyPr wrap="square" rtlCol="0">
            <a:spAutoFit/>
          </a:bodyPr>
          <a:lstStyle/>
          <a:p>
            <a:pPr algn="r"/>
            <a:r>
              <a:rPr lang="de-DE" sz="900" dirty="0"/>
              <a:t>Bilder: #2707786 lizenziert unter CC BY-NC 2.0 DE via </a:t>
            </a:r>
            <a:r>
              <a:rPr lang="de-DE" sz="900" dirty="0">
                <a:hlinkClick r:id="rId4"/>
              </a:rPr>
              <a:t>http://clipart-library.com/</a:t>
            </a:r>
            <a:r>
              <a:rPr lang="de-DE" sz="900" dirty="0"/>
              <a:t> </a:t>
            </a:r>
          </a:p>
          <a:p>
            <a:pPr algn="r"/>
            <a:r>
              <a:rPr lang="de-DE" sz="900" dirty="0"/>
              <a:t>„Katzenzunge“ von Alexis Noel (dpa) zu finden bei: </a:t>
            </a:r>
            <a:r>
              <a:rPr lang="de-DE" sz="900" dirty="0">
                <a:hlinkClick r:id="rId5"/>
              </a:rPr>
              <a:t>https://www.n-tv.de/wissen/Die-Katzenzunge-ist-ein-Wunderwerkzeug-article20728866.html</a:t>
            </a:r>
            <a:r>
              <a:rPr lang="de-DE" sz="900" dirty="0"/>
              <a:t> </a:t>
            </a:r>
          </a:p>
        </p:txBody>
      </p:sp>
      <p:pic>
        <p:nvPicPr>
          <p:cNvPr id="6" name="Grafik 5">
            <a:extLst>
              <a:ext uri="{FF2B5EF4-FFF2-40B4-BE49-F238E27FC236}">
                <a16:creationId xmlns:a16="http://schemas.microsoft.com/office/drawing/2014/main" xmlns="" id="{84DA6BE8-1408-814C-845E-0D6FB13DC3A8}"/>
              </a:ext>
            </a:extLst>
          </p:cNvPr>
          <p:cNvPicPr>
            <a:picLocks noChangeAspect="1"/>
          </p:cNvPicPr>
          <p:nvPr/>
        </p:nvPicPr>
        <p:blipFill>
          <a:blip r:embed="rId6" cstate="print"/>
          <a:stretch>
            <a:fillRect/>
          </a:stretch>
        </p:blipFill>
        <p:spPr>
          <a:xfrm>
            <a:off x="255602" y="3854724"/>
            <a:ext cx="1424015" cy="1424015"/>
          </a:xfrm>
          <a:prstGeom prst="rect">
            <a:avLst/>
          </a:prstGeom>
        </p:spPr>
      </p:pic>
      <p:pic>
        <p:nvPicPr>
          <p:cNvPr id="11" name="Grafik 10">
            <a:extLst>
              <a:ext uri="{FF2B5EF4-FFF2-40B4-BE49-F238E27FC236}">
                <a16:creationId xmlns:a16="http://schemas.microsoft.com/office/drawing/2014/main" xmlns="" id="{F7B33C9F-DA73-FE49-A457-95FE87CDDA64}"/>
              </a:ext>
            </a:extLst>
          </p:cNvPr>
          <p:cNvPicPr>
            <a:picLocks noChangeAspect="1"/>
          </p:cNvPicPr>
          <p:nvPr/>
        </p:nvPicPr>
        <p:blipFill>
          <a:blip r:embed="rId7" cstate="print"/>
          <a:stretch>
            <a:fillRect/>
          </a:stretch>
        </p:blipFill>
        <p:spPr>
          <a:xfrm>
            <a:off x="1319641" y="4645104"/>
            <a:ext cx="1991477" cy="1327133"/>
          </a:xfrm>
          <a:prstGeom prst="rect">
            <a:avLst/>
          </a:prstGeom>
        </p:spPr>
      </p:pic>
      <p:sp>
        <p:nvSpPr>
          <p:cNvPr id="8" name="Textfeld 7">
            <a:extLst>
              <a:ext uri="{FF2B5EF4-FFF2-40B4-BE49-F238E27FC236}">
                <a16:creationId xmlns:a16="http://schemas.microsoft.com/office/drawing/2014/main" xmlns="" id="{D8FBD907-2F2A-7D48-9DB0-DFBEE92519B6}"/>
              </a:ext>
            </a:extLst>
          </p:cNvPr>
          <p:cNvSpPr txBox="1"/>
          <p:nvPr/>
        </p:nvSpPr>
        <p:spPr>
          <a:xfrm>
            <a:off x="5784572" y="4792658"/>
            <a:ext cx="412870" cy="307777"/>
          </a:xfrm>
          <a:prstGeom prst="rect">
            <a:avLst/>
          </a:prstGeom>
          <a:noFill/>
        </p:spPr>
        <p:txBody>
          <a:bodyPr wrap="none" rtlCol="0">
            <a:spAutoFit/>
          </a:bodyPr>
          <a:lstStyle/>
          <a:p>
            <a:r>
              <a:rPr lang="de-DE" sz="1400" dirty="0"/>
              <a:t>VS.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xmlns="" id="{09C67780-F844-E741-AAB1-3590F5B03D95}"/>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3" name="Textplatzhalter 2">
            <a:extLst>
              <a:ext uri="{FF2B5EF4-FFF2-40B4-BE49-F238E27FC236}">
                <a16:creationId xmlns:a16="http://schemas.microsoft.com/office/drawing/2014/main" xmlns="" id="{A7135A31-A2CB-1E49-AADF-B6F5F82132D3}"/>
              </a:ext>
            </a:extLst>
          </p:cNvPr>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2000" dirty="0"/>
              <a:t>Besonders empfehlenswert sind Abbildungen visuell-räumlicher Zusammenhänge, wenn nicht zusätzlich im Text behandelt </a:t>
            </a:r>
            <a:br>
              <a:rPr lang="de-DE" altLang="de-DE" sz="2000" dirty="0"/>
            </a:br>
            <a:r>
              <a:rPr lang="de-DE" altLang="de-DE" sz="1100" dirty="0"/>
              <a:t>(Schmidt-Weigand &amp; Scheiter, 2011; Schüler et al., 2012)</a:t>
            </a:r>
            <a:endParaRPr lang="de-DE" altLang="de-DE" dirty="0"/>
          </a:p>
        </p:txBody>
      </p:sp>
      <p:sp>
        <p:nvSpPr>
          <p:cNvPr id="4" name="Datumsplatzhalter 3">
            <a:extLst>
              <a:ext uri="{FF2B5EF4-FFF2-40B4-BE49-F238E27FC236}">
                <a16:creationId xmlns:a16="http://schemas.microsoft.com/office/drawing/2014/main" xmlns="" id="{C46174E3-94ED-5A46-9880-57A725FC26DC}"/>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B1513A49-3EEE-BA40-9A24-C9295451FD3E}"/>
              </a:ext>
            </a:extLst>
          </p:cNvPr>
          <p:cNvSpPr>
            <a:spLocks noGrp="1"/>
          </p:cNvSpPr>
          <p:nvPr>
            <p:ph type="ftr" sz="quarter" idx="11"/>
          </p:nvPr>
        </p:nvSpPr>
        <p:spPr/>
        <p:txBody>
          <a:bodyPr/>
          <a:lstStyle/>
          <a:p>
            <a:pPr>
              <a:defRPr/>
            </a:pPr>
            <a:r>
              <a:rPr lang="de-DE"/>
              <a:t>Anne-Sophie Waag</a:t>
            </a:r>
          </a:p>
        </p:txBody>
      </p:sp>
      <p:sp>
        <p:nvSpPr>
          <p:cNvPr id="14342" name="Foliennummernplatzhalter 5">
            <a:extLst>
              <a:ext uri="{FF2B5EF4-FFF2-40B4-BE49-F238E27FC236}">
                <a16:creationId xmlns:a16="http://schemas.microsoft.com/office/drawing/2014/main" xmlns="" id="{8DE7E6F4-9F13-174D-A8F4-A6DA76732BFE}"/>
              </a:ext>
            </a:extLst>
          </p:cNvPr>
          <p:cNvSpPr>
            <a:spLocks noGrp="1"/>
          </p:cNvSpPr>
          <p:nvPr>
            <p:ph type="sldNum" sz="quarter" idx="12"/>
          </p:nvPr>
        </p:nvSpPr>
        <p:spPr bwMode="auto">
          <a:xfrm>
            <a:off x="7405972" y="5917667"/>
            <a:ext cx="1054460" cy="180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DE880B-B2D5-7248-AB88-FFD06D909177}" type="slidenum">
              <a:rPr lang="de-DE" altLang="de-DE">
                <a:solidFill>
                  <a:schemeClr val="bg1"/>
                </a:solidFill>
                <a:latin typeface="Georgia" panose="02040502050405020303" pitchFamily="18" charset="0"/>
              </a:rPr>
              <a:pPr/>
              <a:t>11</a:t>
            </a:fld>
            <a:endParaRPr lang="de-DE" altLang="de-DE">
              <a:solidFill>
                <a:schemeClr val="bg1"/>
              </a:solidFill>
              <a:latin typeface="Georgia" panose="02040502050405020303" pitchFamily="18" charset="0"/>
            </a:endParaRPr>
          </a:p>
        </p:txBody>
      </p:sp>
      <p:pic>
        <p:nvPicPr>
          <p:cNvPr id="9" name="Grafik 8">
            <a:extLst>
              <a:ext uri="{FF2B5EF4-FFF2-40B4-BE49-F238E27FC236}">
                <a16:creationId xmlns:a16="http://schemas.microsoft.com/office/drawing/2014/main" xmlns="" id="{C3767C55-0C56-DD46-9532-AAF6C8C4B6A0}"/>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013" y="3042405"/>
            <a:ext cx="5010150" cy="281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feld 10">
            <a:extLst>
              <a:ext uri="{FF2B5EF4-FFF2-40B4-BE49-F238E27FC236}">
                <a16:creationId xmlns:a16="http://schemas.microsoft.com/office/drawing/2014/main" xmlns="" id="{F342E00A-892E-BE47-A4DD-7F90FEECEAEC}"/>
              </a:ext>
            </a:extLst>
          </p:cNvPr>
          <p:cNvSpPr txBox="1">
            <a:spLocks noChangeArrowheads="1"/>
          </p:cNvSpPr>
          <p:nvPr/>
        </p:nvSpPr>
        <p:spPr bwMode="auto">
          <a:xfrm>
            <a:off x="5435600" y="3013830"/>
            <a:ext cx="3546475" cy="2862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a:latin typeface="Arial" panose="020B0604020202020204" pitchFamily="34" charset="0"/>
              </a:rPr>
              <a:t>„Geschlechterparität in den Disziplinen herzustellen ist ein langfristig erklärtes Ziel der Universität Mannheim - auf allen Stufen der wissenschaftlichen Karriere. Obwohl das Geschlechterverhältnis bei den Studierenden der Universität Mannheim mit ihrem spezifischen Fächerkanon nahezu ausgeglichen ist, verliert sich in der Vergangenheit ein Großteil exzellenter junger Wissenschaftlerinnen auf dem Weg zur Professur. Mit jeder Stufe auf der wissenschaftlichen Karriereleiter verringert sich die Zahl der Frauen drastisch. Dieses, das gesamte Hochschulwesen betreffende Phänomen wird als „Leaky Pipeline“ bezeichnet.“ (</a:t>
            </a:r>
            <a:r>
              <a:rPr lang="de-DE" altLang="de-DE" sz="1200">
                <a:latin typeface="Arial" panose="020B0604020202020204" pitchFamily="34" charset="0"/>
                <a:hlinkClick r:id="rId3"/>
              </a:rPr>
              <a:t>Gleichstellungsbüro, UM</a:t>
            </a:r>
            <a:r>
              <a:rPr lang="de-DE" altLang="de-DE" sz="1200">
                <a:latin typeface="Arial" panose="020B0604020202020204" pitchFamily="34" charset="0"/>
              </a:rPr>
              <a:t>)</a:t>
            </a:r>
          </a:p>
        </p:txBody>
      </p:sp>
      <p:sp>
        <p:nvSpPr>
          <p:cNvPr id="10" name="Textfeld 9">
            <a:extLst>
              <a:ext uri="{FF2B5EF4-FFF2-40B4-BE49-F238E27FC236}">
                <a16:creationId xmlns:a16="http://schemas.microsoft.com/office/drawing/2014/main" xmlns="" id="{213C182C-845E-214C-B283-28145663C9DF}"/>
              </a:ext>
            </a:extLst>
          </p:cNvPr>
          <p:cNvSpPr txBox="1">
            <a:spLocks noChangeArrowheads="1"/>
          </p:cNvSpPr>
          <p:nvPr/>
        </p:nvSpPr>
        <p:spPr bwMode="auto">
          <a:xfrm>
            <a:off x="354013" y="5812592"/>
            <a:ext cx="50101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1000"/>
              <a:t>Bildquelle: </a:t>
            </a:r>
            <a:r>
              <a:rPr lang="de-DE" altLang="de-DE" sz="1000">
                <a:hlinkClick r:id="rId3"/>
              </a:rPr>
              <a:t>Uni Mannheim</a:t>
            </a:r>
            <a:endParaRPr lang="de-DE" altLang="de-DE" sz="1000"/>
          </a:p>
        </p:txBody>
      </p:sp>
      <p:sp>
        <p:nvSpPr>
          <p:cNvPr id="2" name="Rechteck 1">
            <a:extLst>
              <a:ext uri="{FF2B5EF4-FFF2-40B4-BE49-F238E27FC236}">
                <a16:creationId xmlns:a16="http://schemas.microsoft.com/office/drawing/2014/main" xmlns="" id="{3F5E71E6-319D-3846-AE31-2EC304FAC9B4}"/>
              </a:ext>
            </a:extLst>
          </p:cNvPr>
          <p:cNvSpPr/>
          <p:nvPr/>
        </p:nvSpPr>
        <p:spPr>
          <a:xfrm>
            <a:off x="179388" y="2924930"/>
            <a:ext cx="8802687" cy="3095625"/>
          </a:xfrm>
          <a:prstGeom prst="rect">
            <a:avLst/>
          </a:prstGeom>
          <a:noFill/>
          <a:ln w="3175">
            <a:solidFill>
              <a:srgbClr val="043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Foliennummernplatzhalter 5">
            <a:extLst>
              <a:ext uri="{FF2B5EF4-FFF2-40B4-BE49-F238E27FC236}">
                <a16:creationId xmlns:a16="http://schemas.microsoft.com/office/drawing/2014/main" xmlns="" id="{D77D6F8C-CB5F-6C46-9143-8972FE019D99}"/>
              </a:ext>
            </a:extLst>
          </p:cNvPr>
          <p:cNvSpPr txBox="1">
            <a:spLocks/>
          </p:cNvSpPr>
          <p:nvPr/>
        </p:nvSpPr>
        <p:spPr>
          <a:xfrm>
            <a:off x="6705600" y="638141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11</a:t>
            </a:fld>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xmlns="" id="{430BF8B9-AD32-104B-881B-231B1152176D}"/>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3" name="Textplatzhalter 2">
            <a:extLst>
              <a:ext uri="{FF2B5EF4-FFF2-40B4-BE49-F238E27FC236}">
                <a16:creationId xmlns:a16="http://schemas.microsoft.com/office/drawing/2014/main" xmlns="" id="{95269C32-084C-4B44-8101-BD563D7A9A38}"/>
              </a:ext>
            </a:extLst>
          </p:cNvPr>
          <p:cNvSpPr>
            <a:spLocks noGrp="1"/>
          </p:cNvSpPr>
          <p:nvPr>
            <p:ph idx="1"/>
          </p:nvPr>
        </p:nvSpPr>
        <p:spPr/>
        <p:txBody>
          <a:bodyPr>
            <a:normAutofit/>
          </a:bodyPr>
          <a:lstStyle/>
          <a:p>
            <a:pPr marL="0" indent="0">
              <a:buFont typeface="Arial" panose="020B0604020202020204" pitchFamily="34" charset="0"/>
              <a:buNone/>
              <a:defRPr/>
            </a:pPr>
            <a:r>
              <a:rPr lang="de-DE" b="1" dirty="0"/>
              <a:t>Probleme beim Multimedialernen</a:t>
            </a:r>
          </a:p>
          <a:p>
            <a:pPr marL="0" indent="0">
              <a:buFont typeface="Arial" panose="020B0604020202020204" pitchFamily="34" charset="0"/>
              <a:buNone/>
              <a:defRPr/>
            </a:pPr>
            <a:endParaRPr lang="de-DE" dirty="0">
              <a:solidFill>
                <a:srgbClr val="043058"/>
              </a:solidFill>
            </a:endParaRPr>
          </a:p>
          <a:p>
            <a:pPr>
              <a:defRPr/>
            </a:pPr>
            <a:r>
              <a:rPr lang="de-DE" dirty="0"/>
              <a:t>Fokus zu sehr auf den Text, zu wenig auf das Bild oder andersherum</a:t>
            </a:r>
          </a:p>
          <a:p>
            <a:pPr>
              <a:defRPr/>
            </a:pPr>
            <a:r>
              <a:rPr lang="de-DE" dirty="0"/>
              <a:t>Lernende mit Multimedia überschätzen häufiger ihr Wissen </a:t>
            </a:r>
            <a:br>
              <a:rPr lang="de-DE" dirty="0"/>
            </a:br>
            <a:r>
              <a:rPr lang="de-DE" sz="1100" dirty="0"/>
              <a:t>(Eitel, 2016; Jaeger &amp; </a:t>
            </a:r>
            <a:r>
              <a:rPr lang="de-DE" sz="1100" dirty="0" err="1"/>
              <a:t>Wiley</a:t>
            </a:r>
            <a:r>
              <a:rPr lang="de-DE" sz="1100" dirty="0"/>
              <a:t>, 2014)</a:t>
            </a:r>
            <a:endParaRPr lang="de-DE" dirty="0"/>
          </a:p>
          <a:p>
            <a:pPr lvl="1">
              <a:defRPr/>
            </a:pPr>
            <a:r>
              <a:rPr lang="de-DE" dirty="0"/>
              <a:t>v.a. bei dynamischen Visualisierungen </a:t>
            </a:r>
            <a:r>
              <a:rPr lang="de-DE" sz="1100" dirty="0"/>
              <a:t>(</a:t>
            </a:r>
            <a:r>
              <a:rPr lang="de-DE" sz="1100" dirty="0" err="1"/>
              <a:t>Lewalter</a:t>
            </a:r>
            <a:r>
              <a:rPr lang="de-DE" sz="1100" dirty="0"/>
              <a:t>, 2003; Kühl et al., 2011</a:t>
            </a:r>
            <a:r>
              <a:rPr lang="de-DE" sz="1100" dirty="0" smtClean="0"/>
              <a:t>)</a:t>
            </a:r>
            <a:endParaRPr lang="de-DE" dirty="0"/>
          </a:p>
          <a:p>
            <a:pPr marL="57150" indent="0">
              <a:buFont typeface="Arial" panose="020B0604020202020204" pitchFamily="34" charset="0"/>
              <a:buNone/>
              <a:defRPr/>
            </a:pPr>
            <a:endParaRPr lang="de-DE" dirty="0"/>
          </a:p>
        </p:txBody>
      </p:sp>
      <p:sp>
        <p:nvSpPr>
          <p:cNvPr id="4" name="Datumsplatzhalter 3">
            <a:extLst>
              <a:ext uri="{FF2B5EF4-FFF2-40B4-BE49-F238E27FC236}">
                <a16:creationId xmlns:a16="http://schemas.microsoft.com/office/drawing/2014/main" xmlns="" id="{F4840279-D065-8849-8038-8730356EB94D}"/>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5EA00893-A2AB-9A4F-939C-3B09F43AE1A3}"/>
              </a:ext>
            </a:extLst>
          </p:cNvPr>
          <p:cNvSpPr>
            <a:spLocks noGrp="1"/>
          </p:cNvSpPr>
          <p:nvPr>
            <p:ph type="ftr" sz="quarter" idx="11"/>
          </p:nvPr>
        </p:nvSpPr>
        <p:spPr/>
        <p:txBody>
          <a:bodyPr/>
          <a:lstStyle/>
          <a:p>
            <a:pPr>
              <a:defRPr/>
            </a:pPr>
            <a:r>
              <a:rPr lang="de-DE"/>
              <a:t>Anne-Sophie Waag</a:t>
            </a:r>
          </a:p>
        </p:txBody>
      </p:sp>
      <p:sp>
        <p:nvSpPr>
          <p:cNvPr id="15366" name="Foliennummernplatzhalter 5">
            <a:extLst>
              <a:ext uri="{FF2B5EF4-FFF2-40B4-BE49-F238E27FC236}">
                <a16:creationId xmlns:a16="http://schemas.microsoft.com/office/drawing/2014/main" xmlns="" id="{6BEBB5ED-9040-224D-A72E-E1A497D705A9}"/>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0003E7-30C5-EE4F-AAD7-5AFBD6FDC660}" type="slidenum">
              <a:rPr lang="de-DE" altLang="de-DE">
                <a:solidFill>
                  <a:schemeClr val="tx2"/>
                </a:solidFill>
                <a:latin typeface="Georgia" panose="02040502050405020303" pitchFamily="18" charset="0"/>
              </a:rPr>
              <a:pPr/>
              <a:t>12</a:t>
            </a:fld>
            <a:endParaRPr lang="de-DE" altLang="de-DE">
              <a:solidFill>
                <a:schemeClr val="tx2"/>
              </a:solidFill>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xmlns="" id="{2AA87B70-E458-B94A-A029-9E63815B34AB}"/>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3" name="Textplatzhalter 2">
            <a:extLst>
              <a:ext uri="{FF2B5EF4-FFF2-40B4-BE49-F238E27FC236}">
                <a16:creationId xmlns:a16="http://schemas.microsoft.com/office/drawing/2014/main" xmlns="" id="{49FE4203-0B38-1E49-AD77-29203E7C36F3}"/>
              </a:ext>
            </a:extLst>
          </p:cNvPr>
          <p:cNvSpPr>
            <a:spLocks noGrp="1"/>
          </p:cNvSpPr>
          <p:nvPr>
            <p:ph idx="1"/>
          </p:nvPr>
        </p:nvSpPr>
        <p:spPr/>
        <p:txBody>
          <a:bodyPr>
            <a:normAutofit lnSpcReduction="10000"/>
          </a:bodyPr>
          <a:lstStyle/>
          <a:p>
            <a:pPr marL="0" indent="0">
              <a:buFont typeface="Arial" panose="020B0604020202020204" pitchFamily="34" charset="0"/>
              <a:buNone/>
              <a:defRPr/>
            </a:pPr>
            <a:r>
              <a:rPr lang="de-DE" b="1" dirty="0"/>
              <a:t>Instruktionale Unterstützung</a:t>
            </a:r>
          </a:p>
          <a:p>
            <a:pPr marL="0" indent="0">
              <a:buFont typeface="Arial" panose="020B0604020202020204" pitchFamily="34" charset="0"/>
              <a:buNone/>
              <a:defRPr/>
            </a:pPr>
            <a:endParaRPr lang="de-DE" b="1" dirty="0"/>
          </a:p>
          <a:p>
            <a:pPr>
              <a:defRPr/>
            </a:pPr>
            <a:r>
              <a:rPr lang="de-DE" dirty="0"/>
              <a:t>Modalitätsprinzip</a:t>
            </a:r>
          </a:p>
          <a:p>
            <a:pPr lvl="1">
              <a:defRPr/>
            </a:pPr>
            <a:r>
              <a:rPr lang="de-DE" sz="1600" dirty="0"/>
              <a:t>Sprache + Bild &gt; Schrift und Bild</a:t>
            </a:r>
          </a:p>
          <a:p>
            <a:pPr lvl="1">
              <a:defRPr/>
            </a:pPr>
            <a:r>
              <a:rPr lang="de-DE" sz="1600" dirty="0">
                <a:solidFill>
                  <a:srgbClr val="043058"/>
                </a:solidFill>
              </a:rPr>
              <a:t>Warum?</a:t>
            </a:r>
          </a:p>
          <a:p>
            <a:pPr lvl="1">
              <a:defRPr/>
            </a:pPr>
            <a:r>
              <a:rPr lang="de-DE" sz="1600" dirty="0"/>
              <a:t>Weniger Inferenzen auf visuellem Kanal (siehe Multimediamodelle)</a:t>
            </a:r>
            <a:endParaRPr lang="de-DE" dirty="0"/>
          </a:p>
          <a:p>
            <a:pPr>
              <a:defRPr/>
            </a:pPr>
            <a:r>
              <a:rPr lang="de-DE" dirty="0"/>
              <a:t>Räumliches Kontiguitätsprinzip</a:t>
            </a:r>
          </a:p>
          <a:p>
            <a:pPr lvl="1">
              <a:defRPr/>
            </a:pPr>
            <a:r>
              <a:rPr lang="de-DE" sz="1600" dirty="0"/>
              <a:t>Text + Bild räumlich integriert &gt; Text + Bild nebeneinander</a:t>
            </a:r>
          </a:p>
          <a:p>
            <a:pPr lvl="1">
              <a:defRPr/>
            </a:pPr>
            <a:r>
              <a:rPr lang="de-DE" sz="1600" dirty="0"/>
              <a:t>Warum?</a:t>
            </a:r>
          </a:p>
          <a:p>
            <a:pPr lvl="1">
              <a:defRPr/>
            </a:pPr>
            <a:r>
              <a:rPr lang="de-DE" sz="1600" dirty="0"/>
              <a:t>Weniger Blickwechsel nötig</a:t>
            </a:r>
          </a:p>
          <a:p>
            <a:pPr>
              <a:defRPr/>
            </a:pPr>
            <a:r>
              <a:rPr lang="de-DE" dirty="0" err="1"/>
              <a:t>Signaling</a:t>
            </a:r>
            <a:r>
              <a:rPr lang="de-DE" dirty="0"/>
              <a:t> Prinzip</a:t>
            </a:r>
          </a:p>
          <a:p>
            <a:pPr lvl="1">
              <a:defRPr/>
            </a:pPr>
            <a:r>
              <a:rPr lang="de-DE" sz="1600" dirty="0"/>
              <a:t>Übereinstimmende Inhalte farblich hervorheben </a:t>
            </a:r>
            <a:r>
              <a:rPr lang="de-DE" sz="1600" dirty="0">
                <a:sym typeface="Wingdings" panose="05000000000000000000" pitchFamily="2" charset="2"/>
              </a:rPr>
              <a:t> bessere Integration</a:t>
            </a:r>
            <a:endParaRPr lang="de-DE" sz="1600" dirty="0"/>
          </a:p>
          <a:p>
            <a:pPr lvl="1">
              <a:defRPr/>
            </a:pPr>
            <a:endParaRPr lang="de-DE" dirty="0"/>
          </a:p>
          <a:p>
            <a:pPr marL="0" indent="0">
              <a:buFont typeface="Arial" panose="020B0604020202020204" pitchFamily="34" charset="0"/>
              <a:buNone/>
              <a:defRPr/>
            </a:pPr>
            <a:endParaRPr lang="de-DE" b="1" dirty="0"/>
          </a:p>
        </p:txBody>
      </p:sp>
      <p:sp>
        <p:nvSpPr>
          <p:cNvPr id="4" name="Datumsplatzhalter 3">
            <a:extLst>
              <a:ext uri="{FF2B5EF4-FFF2-40B4-BE49-F238E27FC236}">
                <a16:creationId xmlns:a16="http://schemas.microsoft.com/office/drawing/2014/main" xmlns="" id="{F71FF32B-0C95-E842-B008-A117C5B203F8}"/>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5B7EE838-D4AA-8240-BE28-EA2F09F5EED1}"/>
              </a:ext>
            </a:extLst>
          </p:cNvPr>
          <p:cNvSpPr>
            <a:spLocks noGrp="1"/>
          </p:cNvSpPr>
          <p:nvPr>
            <p:ph type="ftr" sz="quarter" idx="11"/>
          </p:nvPr>
        </p:nvSpPr>
        <p:spPr/>
        <p:txBody>
          <a:bodyPr/>
          <a:lstStyle/>
          <a:p>
            <a:pPr>
              <a:defRPr/>
            </a:pPr>
            <a:r>
              <a:rPr lang="de-DE"/>
              <a:t>Anne-Sophie Waag</a:t>
            </a:r>
          </a:p>
        </p:txBody>
      </p:sp>
      <p:sp>
        <p:nvSpPr>
          <p:cNvPr id="16390" name="Foliennummernplatzhalter 5">
            <a:extLst>
              <a:ext uri="{FF2B5EF4-FFF2-40B4-BE49-F238E27FC236}">
                <a16:creationId xmlns:a16="http://schemas.microsoft.com/office/drawing/2014/main" xmlns="" id="{04DB2736-E272-4D46-8870-0A35447C1DA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5184D9-1ADE-CD49-A062-15A91F2A4285}" type="slidenum">
              <a:rPr lang="de-DE" altLang="de-DE">
                <a:solidFill>
                  <a:schemeClr val="bg1"/>
                </a:solidFill>
                <a:latin typeface="Georgia" panose="02040502050405020303" pitchFamily="18" charset="0"/>
              </a:rPr>
              <a:pPr/>
              <a:t>13</a:t>
            </a:fld>
            <a:endParaRPr lang="de-DE" altLang="de-DE">
              <a:solidFill>
                <a:schemeClr val="bg1"/>
              </a:solidFill>
              <a:latin typeface="Georgia" panose="02040502050405020303" pitchFamily="18" charset="0"/>
            </a:endParaRPr>
          </a:p>
        </p:txBody>
      </p:sp>
      <p:pic>
        <p:nvPicPr>
          <p:cNvPr id="2" name="Grafik 1">
            <a:extLst>
              <a:ext uri="{FF2B5EF4-FFF2-40B4-BE49-F238E27FC236}">
                <a16:creationId xmlns:a16="http://schemas.microsoft.com/office/drawing/2014/main" xmlns="" id="{E4B0BF84-2141-6D49-9D84-440A24BDF51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25" y="4292600"/>
            <a:ext cx="1584325" cy="75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feld 5">
            <a:extLst>
              <a:ext uri="{FF2B5EF4-FFF2-40B4-BE49-F238E27FC236}">
                <a16:creationId xmlns:a16="http://schemas.microsoft.com/office/drawing/2014/main" xmlns="" id="{63A59041-A1F6-5148-A456-774CBCA6D716}"/>
              </a:ext>
            </a:extLst>
          </p:cNvPr>
          <p:cNvSpPr txBox="1">
            <a:spLocks noChangeArrowheads="1"/>
          </p:cNvSpPr>
          <p:nvPr/>
        </p:nvSpPr>
        <p:spPr bwMode="auto">
          <a:xfrm>
            <a:off x="6362700" y="5084763"/>
            <a:ext cx="16652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900"/>
              <a:t>Bildquelle: </a:t>
            </a:r>
            <a:r>
              <a:rPr lang="de-DE" altLang="de-DE" sz="900">
                <a:hlinkClick r:id="rId3"/>
              </a:rPr>
              <a:t>oliverkoohlhaas.de </a:t>
            </a:r>
            <a:endParaRPr lang="de-DE" altLang="de-DE" sz="900"/>
          </a:p>
        </p:txBody>
      </p:sp>
      <p:sp>
        <p:nvSpPr>
          <p:cNvPr id="9" name="Foliennummernplatzhalter 5">
            <a:extLst>
              <a:ext uri="{FF2B5EF4-FFF2-40B4-BE49-F238E27FC236}">
                <a16:creationId xmlns:a16="http://schemas.microsoft.com/office/drawing/2014/main" xmlns="" id="{D0F82049-8226-C841-B2A6-51BE88FBE25C}"/>
              </a:ext>
            </a:extLst>
          </p:cNvPr>
          <p:cNvSpPr txBox="1">
            <a:spLocks/>
          </p:cNvSpPr>
          <p:nvPr/>
        </p:nvSpPr>
        <p:spPr>
          <a:xfrm>
            <a:off x="6705600" y="638141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13</a:t>
            </a:fld>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xmlns="" id="{B51A0191-C03B-FF4B-9D54-10D9B568D76F}"/>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3" name="Textplatzhalter 2">
            <a:extLst>
              <a:ext uri="{FF2B5EF4-FFF2-40B4-BE49-F238E27FC236}">
                <a16:creationId xmlns:a16="http://schemas.microsoft.com/office/drawing/2014/main" xmlns="" id="{5E78D81E-F2CE-8647-BC99-2481550F7F2A}"/>
              </a:ext>
            </a:extLst>
          </p:cNvPr>
          <p:cNvSpPr>
            <a:spLocks noGrp="1"/>
          </p:cNvSpPr>
          <p:nvPr>
            <p:ph idx="1"/>
          </p:nvPr>
        </p:nvSpPr>
        <p:spPr/>
        <p:txBody>
          <a:bodyPr>
            <a:normAutofit fontScale="92500" lnSpcReduction="20000"/>
          </a:bodyPr>
          <a:lstStyle/>
          <a:p>
            <a:pPr marL="0" indent="0">
              <a:buFont typeface="Arial" panose="020B0604020202020204" pitchFamily="34" charset="0"/>
              <a:buNone/>
              <a:defRPr/>
            </a:pPr>
            <a:r>
              <a:rPr lang="de-DE" b="1" dirty="0"/>
              <a:t>Lernendenzentrierte Unterstützungsmaßnahmen</a:t>
            </a:r>
          </a:p>
          <a:p>
            <a:pPr marL="0" indent="0">
              <a:buFont typeface="Arial" panose="020B0604020202020204" pitchFamily="34" charset="0"/>
              <a:buNone/>
              <a:defRPr/>
            </a:pPr>
            <a:endParaRPr lang="de-DE" b="1" dirty="0"/>
          </a:p>
          <a:p>
            <a:pPr marL="0" indent="0">
              <a:buFont typeface="Arial" panose="020B0604020202020204" pitchFamily="34" charset="0"/>
              <a:buNone/>
              <a:defRPr/>
            </a:pPr>
            <a:r>
              <a:rPr lang="de-DE" b="1" dirty="0" smtClean="0"/>
              <a:t>Trainings</a:t>
            </a:r>
            <a:r>
              <a:rPr lang="de-DE" dirty="0" smtClean="0"/>
              <a:t> </a:t>
            </a:r>
            <a:endParaRPr lang="de-DE" dirty="0"/>
          </a:p>
          <a:p>
            <a:pPr>
              <a:defRPr/>
            </a:pPr>
            <a:r>
              <a:rPr lang="de-DE" dirty="0"/>
              <a:t>…zum Umgang mit Repräsentationen (Bilder, Graphen, Animationen, …)</a:t>
            </a:r>
          </a:p>
          <a:p>
            <a:pPr>
              <a:defRPr/>
            </a:pPr>
            <a:r>
              <a:rPr lang="de-DE" dirty="0"/>
              <a:t>…zum Erlernen von Selektion, Organisation, Integration von Informationen</a:t>
            </a:r>
          </a:p>
          <a:p>
            <a:pPr marL="0" indent="0">
              <a:buFont typeface="Arial" panose="020B0604020202020204" pitchFamily="34" charset="0"/>
              <a:buNone/>
              <a:defRPr/>
            </a:pPr>
            <a:endParaRPr lang="de-DE" b="1" dirty="0"/>
          </a:p>
          <a:p>
            <a:pPr marL="0" indent="0">
              <a:buFont typeface="Arial" panose="020B0604020202020204" pitchFamily="34" charset="0"/>
              <a:buNone/>
              <a:defRPr/>
            </a:pPr>
            <a:r>
              <a:rPr lang="de-DE" b="1" dirty="0"/>
              <a:t>Beispiele</a:t>
            </a:r>
          </a:p>
          <a:p>
            <a:pPr>
              <a:defRPr/>
            </a:pPr>
            <a:r>
              <a:rPr lang="de-DE" dirty="0"/>
              <a:t>Arbeitsblätter bzw. Prompts (spezifische oder generische)</a:t>
            </a:r>
          </a:p>
          <a:p>
            <a:pPr>
              <a:defRPr/>
            </a:pPr>
            <a:r>
              <a:rPr lang="de-DE" dirty="0"/>
              <a:t>Vorsätze bzw. Wenn-Dann-Pläne</a:t>
            </a:r>
          </a:p>
          <a:p>
            <a:pPr marL="0" indent="0">
              <a:buFont typeface="Arial" panose="020B0604020202020204" pitchFamily="34" charset="0"/>
              <a:buNone/>
              <a:defRPr/>
            </a:pPr>
            <a:endParaRPr lang="de-DE" b="1" dirty="0"/>
          </a:p>
        </p:txBody>
      </p:sp>
      <p:sp>
        <p:nvSpPr>
          <p:cNvPr id="4" name="Datumsplatzhalter 3">
            <a:extLst>
              <a:ext uri="{FF2B5EF4-FFF2-40B4-BE49-F238E27FC236}">
                <a16:creationId xmlns:a16="http://schemas.microsoft.com/office/drawing/2014/main" xmlns="" id="{44899500-3ED2-0448-B5AF-4FCC91A68689}"/>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671B5DED-8D80-3542-852E-4CC79506A6C4}"/>
              </a:ext>
            </a:extLst>
          </p:cNvPr>
          <p:cNvSpPr>
            <a:spLocks noGrp="1"/>
          </p:cNvSpPr>
          <p:nvPr>
            <p:ph type="ftr" sz="quarter" idx="11"/>
          </p:nvPr>
        </p:nvSpPr>
        <p:spPr/>
        <p:txBody>
          <a:bodyPr/>
          <a:lstStyle/>
          <a:p>
            <a:pPr>
              <a:defRPr/>
            </a:pPr>
            <a:r>
              <a:rPr lang="de-DE"/>
              <a:t>Anne-Sophie Waag</a:t>
            </a:r>
          </a:p>
        </p:txBody>
      </p:sp>
      <p:sp>
        <p:nvSpPr>
          <p:cNvPr id="17414" name="Foliennummernplatzhalter 5">
            <a:extLst>
              <a:ext uri="{FF2B5EF4-FFF2-40B4-BE49-F238E27FC236}">
                <a16:creationId xmlns:a16="http://schemas.microsoft.com/office/drawing/2014/main" xmlns="" id="{3ABAF199-2B89-184C-BD2F-5694FA2E865F}"/>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C633A5-F9C4-4246-983B-805737E7E0B7}" type="slidenum">
              <a:rPr lang="de-DE" altLang="de-DE">
                <a:solidFill>
                  <a:schemeClr val="bg1"/>
                </a:solidFill>
                <a:latin typeface="Georgia" panose="02040502050405020303" pitchFamily="18" charset="0"/>
              </a:rPr>
              <a:pPr/>
              <a:t>14</a:t>
            </a:fld>
            <a:endParaRPr lang="de-DE" altLang="de-DE">
              <a:solidFill>
                <a:schemeClr val="bg1"/>
              </a:solidFill>
              <a:latin typeface="Georgia" panose="02040502050405020303" pitchFamily="18" charset="0"/>
            </a:endParaRPr>
          </a:p>
        </p:txBody>
      </p:sp>
      <p:sp>
        <p:nvSpPr>
          <p:cNvPr id="7" name="Foliennummernplatzhalter 5">
            <a:extLst>
              <a:ext uri="{FF2B5EF4-FFF2-40B4-BE49-F238E27FC236}">
                <a16:creationId xmlns:a16="http://schemas.microsoft.com/office/drawing/2014/main" xmlns="" id="{E0FF3BE8-CB87-2242-9F8E-134DE31175BE}"/>
              </a:ext>
            </a:extLst>
          </p:cNvPr>
          <p:cNvSpPr txBox="1">
            <a:spLocks/>
          </p:cNvSpPr>
          <p:nvPr/>
        </p:nvSpPr>
        <p:spPr>
          <a:xfrm>
            <a:off x="6705600" y="638141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14</a:t>
            </a:fld>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xmlns="" id="{DF72A768-7BF0-D84E-AFB1-5D46330FE69D}"/>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a:t>Interaktivität</a:t>
            </a:r>
            <a:r>
              <a:rPr lang="de-DE" altLang="de-DE" sz="1800" dirty="0"/>
              <a:t/>
            </a:r>
            <a:br>
              <a:rPr lang="de-DE" altLang="de-DE" sz="1800" dirty="0"/>
            </a:br>
            <a:r>
              <a:rPr lang="de-DE" altLang="de-DE" sz="1800" dirty="0" smtClean="0"/>
              <a:t>(Rey</a:t>
            </a:r>
            <a:r>
              <a:rPr lang="de-DE" altLang="de-DE" sz="1800" dirty="0"/>
              <a:t>, 2019)</a:t>
            </a:r>
          </a:p>
        </p:txBody>
      </p:sp>
      <p:sp>
        <p:nvSpPr>
          <p:cNvPr id="3" name="Textplatzhalter 2">
            <a:extLst>
              <a:ext uri="{FF2B5EF4-FFF2-40B4-BE49-F238E27FC236}">
                <a16:creationId xmlns:a16="http://schemas.microsoft.com/office/drawing/2014/main" xmlns="" id="{FAB2F94B-9DF0-7847-89E8-51ED53884CAE}"/>
              </a:ext>
            </a:extLst>
          </p:cNvPr>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de-DE" altLang="de-DE" sz="1800" dirty="0"/>
              <a:t>Begriff „Interaktivität“ in der Literatur zum multimedialen Lernen unterschiedlich definiert</a:t>
            </a:r>
          </a:p>
          <a:p>
            <a:r>
              <a:rPr lang="de-DE" altLang="de-DE" sz="1800" dirty="0"/>
              <a:t>Hier: Interaktive Lernmaterialien erlauben dem </a:t>
            </a:r>
            <a:br>
              <a:rPr lang="de-DE" altLang="de-DE" sz="1800" dirty="0"/>
            </a:br>
            <a:r>
              <a:rPr lang="de-DE" altLang="de-DE" sz="1800" dirty="0"/>
              <a:t>Lernenden verschiedene Eingriffs- und </a:t>
            </a:r>
            <a:br>
              <a:rPr lang="de-DE" altLang="de-DE" sz="1800" dirty="0"/>
            </a:br>
            <a:r>
              <a:rPr lang="de-DE" altLang="de-DE" sz="1800" dirty="0"/>
              <a:t>Steuerungsmöglichkeiten </a:t>
            </a:r>
            <a:r>
              <a:rPr lang="de-DE" altLang="de-DE" sz="1000" dirty="0"/>
              <a:t>(Schaumburg und Issing, 2004)</a:t>
            </a:r>
          </a:p>
          <a:p>
            <a:r>
              <a:rPr lang="de-DE" altLang="de-DE" sz="1800" dirty="0"/>
              <a:t>Beispiel: Computersimulation </a:t>
            </a:r>
          </a:p>
          <a:p>
            <a:r>
              <a:rPr lang="de-DE" altLang="de-DE" sz="1800" dirty="0"/>
              <a:t>Einfache Formen der Interaktivität sind z.B. </a:t>
            </a:r>
            <a:br>
              <a:rPr lang="de-DE" altLang="de-DE" sz="1800" dirty="0"/>
            </a:br>
            <a:r>
              <a:rPr lang="de-DE" altLang="de-DE" sz="1800" dirty="0"/>
              <a:t>das Vor- und Zurückspulen eines DVD-Players </a:t>
            </a:r>
            <a:br>
              <a:rPr lang="de-DE" altLang="de-DE" sz="1800" dirty="0"/>
            </a:br>
            <a:r>
              <a:rPr lang="de-DE" altLang="de-DE" sz="1800" dirty="0"/>
              <a:t>oder Lautstärkeregulation </a:t>
            </a:r>
            <a:r>
              <a:rPr lang="de-DE" altLang="de-DE" sz="1000" dirty="0"/>
              <a:t>(</a:t>
            </a:r>
            <a:r>
              <a:rPr lang="de-DE" altLang="de-DE" sz="1000" dirty="0" err="1"/>
              <a:t>Bétrancourt</a:t>
            </a:r>
            <a:r>
              <a:rPr lang="de-DE" altLang="de-DE" sz="1000" dirty="0"/>
              <a:t>, 2005)</a:t>
            </a:r>
          </a:p>
          <a:p>
            <a:r>
              <a:rPr lang="de-DE" altLang="de-DE" sz="1800" dirty="0"/>
              <a:t>Teils werden diese Steuermöglichkeiten aber aus dem Begriff „Interaktivität“ ausgeblendet und als „Benutzerkontrolle“ bezeichnet </a:t>
            </a:r>
            <a:r>
              <a:rPr lang="de-DE" altLang="de-DE" sz="1000" dirty="0"/>
              <a:t>(</a:t>
            </a:r>
            <a:r>
              <a:rPr lang="de-DE" altLang="de-DE" sz="1000" dirty="0" err="1"/>
              <a:t>Bétrancourt</a:t>
            </a:r>
            <a:r>
              <a:rPr lang="de-DE" altLang="de-DE" sz="1000" dirty="0"/>
              <a:t>, 2005)</a:t>
            </a:r>
          </a:p>
        </p:txBody>
      </p:sp>
      <p:sp>
        <p:nvSpPr>
          <p:cNvPr id="4" name="Datumsplatzhalter 3">
            <a:extLst>
              <a:ext uri="{FF2B5EF4-FFF2-40B4-BE49-F238E27FC236}">
                <a16:creationId xmlns:a16="http://schemas.microsoft.com/office/drawing/2014/main" xmlns="" id="{58C2B6EA-66F0-DC48-B4E3-B4E0637F2242}"/>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299B66C1-106D-3B40-8EB3-9C186986DFB6}"/>
              </a:ext>
            </a:extLst>
          </p:cNvPr>
          <p:cNvSpPr>
            <a:spLocks noGrp="1"/>
          </p:cNvSpPr>
          <p:nvPr>
            <p:ph type="ftr" sz="quarter" idx="11"/>
          </p:nvPr>
        </p:nvSpPr>
        <p:spPr/>
        <p:txBody>
          <a:bodyPr/>
          <a:lstStyle/>
          <a:p>
            <a:pPr>
              <a:defRPr/>
            </a:pPr>
            <a:r>
              <a:rPr lang="de-DE"/>
              <a:t>Anne-Sophie Waag</a:t>
            </a:r>
          </a:p>
        </p:txBody>
      </p:sp>
      <p:sp>
        <p:nvSpPr>
          <p:cNvPr id="18438" name="Foliennummernplatzhalter 5">
            <a:extLst>
              <a:ext uri="{FF2B5EF4-FFF2-40B4-BE49-F238E27FC236}">
                <a16:creationId xmlns:a16="http://schemas.microsoft.com/office/drawing/2014/main" xmlns="" id="{9C2888A6-697A-6D40-A547-3A7F497BC564}"/>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9750FD-FE0F-034D-AD03-47D5AC2E4238}" type="slidenum">
              <a:rPr lang="de-DE" altLang="de-DE">
                <a:solidFill>
                  <a:schemeClr val="bg1"/>
                </a:solidFill>
                <a:latin typeface="Georgia" panose="02040502050405020303" pitchFamily="18" charset="0"/>
              </a:rPr>
              <a:pPr/>
              <a:t>15</a:t>
            </a:fld>
            <a:endParaRPr lang="de-DE" altLang="de-DE">
              <a:solidFill>
                <a:schemeClr val="bg1"/>
              </a:solidFill>
              <a:latin typeface="Georgia" panose="02040502050405020303" pitchFamily="18" charset="0"/>
            </a:endParaRPr>
          </a:p>
        </p:txBody>
      </p:sp>
      <p:sp>
        <p:nvSpPr>
          <p:cNvPr id="18439" name="Textfeld 6">
            <a:extLst>
              <a:ext uri="{FF2B5EF4-FFF2-40B4-BE49-F238E27FC236}">
                <a16:creationId xmlns:a16="http://schemas.microsoft.com/office/drawing/2014/main" xmlns="" id="{75EAD600-FF13-FC4C-A2B9-079085C960A9}"/>
              </a:ext>
            </a:extLst>
          </p:cNvPr>
          <p:cNvSpPr txBox="1">
            <a:spLocks noChangeArrowheads="1"/>
          </p:cNvSpPr>
          <p:nvPr/>
        </p:nvSpPr>
        <p:spPr bwMode="auto">
          <a:xfrm>
            <a:off x="6711950" y="5973763"/>
            <a:ext cx="241141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dirty="0"/>
              <a:t>Quelle: </a:t>
            </a:r>
            <a:r>
              <a:rPr lang="de-DE" altLang="de-DE" sz="1200" dirty="0">
                <a:hlinkClick r:id="rId2"/>
              </a:rPr>
              <a:t>elearning-psychologie.de</a:t>
            </a:r>
            <a:endParaRPr lang="de-DE" altLang="de-DE" sz="1200" dirty="0"/>
          </a:p>
        </p:txBody>
      </p:sp>
      <p:pic>
        <p:nvPicPr>
          <p:cNvPr id="8" name="Grafik 7">
            <a:extLst>
              <a:ext uri="{FF2B5EF4-FFF2-40B4-BE49-F238E27FC236}">
                <a16:creationId xmlns:a16="http://schemas.microsoft.com/office/drawing/2014/main" xmlns="" id="{EAD80B29-23BF-A04C-ABED-63FB4C72C845}"/>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6387" y="2348850"/>
            <a:ext cx="2663825" cy="21288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Textfeld 9">
            <a:extLst>
              <a:ext uri="{FF2B5EF4-FFF2-40B4-BE49-F238E27FC236}">
                <a16:creationId xmlns:a16="http://schemas.microsoft.com/office/drawing/2014/main" xmlns="" id="{F7BCBDF9-1C35-1547-A33C-CD56F4B88B33}"/>
              </a:ext>
            </a:extLst>
          </p:cNvPr>
          <p:cNvSpPr txBox="1"/>
          <p:nvPr/>
        </p:nvSpPr>
        <p:spPr>
          <a:xfrm>
            <a:off x="5816600" y="4437140"/>
            <a:ext cx="2663825" cy="255588"/>
          </a:xfrm>
          <a:prstGeom prst="rect">
            <a:avLst/>
          </a:prstGeom>
          <a:noFill/>
        </p:spPr>
        <p:txBody>
          <a:bodyPr>
            <a:spAutoFit/>
          </a:bodyPr>
          <a:lstStyle/>
          <a:p>
            <a:pPr algn="ctr">
              <a:defRPr/>
            </a:pPr>
            <a:r>
              <a:rPr lang="de-DE" sz="1050" dirty="0"/>
              <a:t>Bildquelle: </a:t>
            </a:r>
            <a:r>
              <a:rPr lang="de-DE" sz="1050" dirty="0">
                <a:hlinkClick r:id="rId4"/>
              </a:rPr>
              <a:t>elearning-psychologie.de</a:t>
            </a:r>
            <a:endParaRPr lang="de-DE" sz="1050" dirty="0"/>
          </a:p>
        </p:txBody>
      </p:sp>
      <p:sp>
        <p:nvSpPr>
          <p:cNvPr id="11" name="Foliennummernplatzhalter 5">
            <a:extLst>
              <a:ext uri="{FF2B5EF4-FFF2-40B4-BE49-F238E27FC236}">
                <a16:creationId xmlns:a16="http://schemas.microsoft.com/office/drawing/2014/main" xmlns="" id="{7339896B-B7E4-F24D-84B4-549B1D3EC8B9}"/>
              </a:ext>
            </a:extLst>
          </p:cNvPr>
          <p:cNvSpPr txBox="1">
            <a:spLocks/>
          </p:cNvSpPr>
          <p:nvPr/>
        </p:nvSpPr>
        <p:spPr>
          <a:xfrm>
            <a:off x="6705600" y="638141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15</a:t>
            </a:fld>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xmlns="" id="{B7A03813-C76F-9F46-A345-33BFBCD4AB0B}"/>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a:solidFill>
                  <a:srgbClr val="000000"/>
                </a:solidFill>
              </a:rPr>
              <a:t>Interaktivität</a:t>
            </a:r>
            <a:r>
              <a:rPr lang="de-DE" altLang="de-DE" sz="1800" dirty="0">
                <a:solidFill>
                  <a:srgbClr val="000000"/>
                </a:solidFill>
              </a:rPr>
              <a:t/>
            </a:r>
            <a:br>
              <a:rPr lang="de-DE" altLang="de-DE" sz="1800" dirty="0">
                <a:solidFill>
                  <a:srgbClr val="000000"/>
                </a:solidFill>
              </a:rPr>
            </a:br>
            <a:r>
              <a:rPr lang="de-DE" altLang="de-DE" sz="1800" dirty="0" smtClean="0">
                <a:solidFill>
                  <a:srgbClr val="000000"/>
                </a:solidFill>
              </a:rPr>
              <a:t>(Rey</a:t>
            </a:r>
            <a:r>
              <a:rPr lang="de-DE" altLang="de-DE" sz="1800" dirty="0">
                <a:solidFill>
                  <a:srgbClr val="000000"/>
                </a:solidFill>
              </a:rPr>
              <a:t>, 2019)</a:t>
            </a:r>
            <a:endParaRPr lang="de-DE" altLang="de-DE" dirty="0"/>
          </a:p>
        </p:txBody>
      </p:sp>
      <p:sp>
        <p:nvSpPr>
          <p:cNvPr id="3" name="Textplatzhalter 2">
            <a:extLst>
              <a:ext uri="{FF2B5EF4-FFF2-40B4-BE49-F238E27FC236}">
                <a16:creationId xmlns:a16="http://schemas.microsoft.com/office/drawing/2014/main" xmlns="" id="{65069BC7-CDED-1B48-90EF-C36066E158DC}"/>
              </a:ext>
            </a:extLst>
          </p:cNvPr>
          <p:cNvSpPr>
            <a:spLocks noGrp="1"/>
          </p:cNvSpPr>
          <p:nvPr>
            <p:ph idx="1"/>
          </p:nvPr>
        </p:nvSpPr>
        <p:spPr/>
        <p:txBody>
          <a:bodyPr/>
          <a:lstStyle/>
          <a:p>
            <a:pPr marL="0" indent="0">
              <a:buFont typeface="Arial" panose="020B0604020202020204" pitchFamily="34" charset="0"/>
              <a:buNone/>
              <a:defRPr/>
            </a:pPr>
            <a:r>
              <a:rPr lang="de-DE" sz="1600" b="1" dirty="0"/>
              <a:t>Taxonomie der Interaktivität </a:t>
            </a:r>
            <a:r>
              <a:rPr lang="de-DE" sz="1600" dirty="0"/>
              <a:t>(</a:t>
            </a:r>
            <a:r>
              <a:rPr lang="de-DE" sz="1600" i="1" dirty="0" err="1"/>
              <a:t>engagement</a:t>
            </a:r>
            <a:r>
              <a:rPr lang="de-DE" sz="1600" i="1" dirty="0"/>
              <a:t> </a:t>
            </a:r>
            <a:r>
              <a:rPr lang="de-DE" sz="1600" i="1" dirty="0" err="1"/>
              <a:t>taxonomy</a:t>
            </a:r>
            <a:r>
              <a:rPr lang="de-DE" sz="1600" dirty="0"/>
              <a:t>; </a:t>
            </a:r>
            <a:r>
              <a:rPr lang="de-DE" sz="1050" dirty="0" err="1"/>
              <a:t>Grissom</a:t>
            </a:r>
            <a:r>
              <a:rPr lang="de-DE" sz="1050" dirty="0"/>
              <a:t>, </a:t>
            </a:r>
            <a:r>
              <a:rPr lang="de-DE" sz="1050" dirty="0" err="1"/>
              <a:t>McNally</a:t>
            </a:r>
            <a:r>
              <a:rPr lang="de-DE" sz="1050" dirty="0"/>
              <a:t> und </a:t>
            </a:r>
            <a:r>
              <a:rPr lang="de-DE" sz="1050" dirty="0" err="1"/>
              <a:t>Naps</a:t>
            </a:r>
            <a:r>
              <a:rPr lang="de-DE" sz="1050" dirty="0"/>
              <a:t>, 2003</a:t>
            </a:r>
            <a:r>
              <a:rPr lang="de-DE" sz="1600" dirty="0"/>
              <a:t>)</a:t>
            </a:r>
          </a:p>
          <a:p>
            <a:pPr>
              <a:buFont typeface="+mj-lt"/>
              <a:buAutoNum type="arabicPeriod"/>
              <a:defRPr/>
            </a:pPr>
            <a:endParaRPr lang="de-DE" sz="1400" b="1" dirty="0"/>
          </a:p>
          <a:p>
            <a:pPr>
              <a:buFont typeface="+mj-lt"/>
              <a:buAutoNum type="arabicPeriod"/>
              <a:defRPr/>
            </a:pPr>
            <a:r>
              <a:rPr lang="de-DE" sz="1400" b="1" dirty="0"/>
              <a:t>Keine Interaktivität</a:t>
            </a:r>
            <a:r>
              <a:rPr lang="de-DE" sz="1400" dirty="0"/>
              <a:t>: Zu lernender Algorithmus in keiner Weise visualisiert</a:t>
            </a:r>
          </a:p>
          <a:p>
            <a:pPr>
              <a:buFont typeface="+mj-lt"/>
              <a:buAutoNum type="arabicPeriod"/>
              <a:defRPr/>
            </a:pPr>
            <a:r>
              <a:rPr lang="de-DE" sz="1400" b="1" dirty="0"/>
              <a:t>Einfache Kontrolltasten</a:t>
            </a:r>
            <a:r>
              <a:rPr lang="de-DE" sz="1400" dirty="0"/>
              <a:t>: Passives Betrachten und Steuern der </a:t>
            </a:r>
            <a:r>
              <a:rPr lang="de-DE" sz="1400" dirty="0" err="1"/>
              <a:t>Geschwindig-keit</a:t>
            </a:r>
            <a:r>
              <a:rPr lang="de-DE" sz="1400" dirty="0"/>
              <a:t> der Animation mittels Kontrolltasten (z.B. Filme und Videos) = einfache Benutzerinteraktionen </a:t>
            </a:r>
            <a:r>
              <a:rPr lang="de-DE" sz="1000" dirty="0"/>
              <a:t>(Mayer &amp; Chandler, 2001)</a:t>
            </a:r>
          </a:p>
          <a:p>
            <a:pPr>
              <a:buFont typeface="+mj-lt"/>
              <a:buAutoNum type="arabicPeriod"/>
              <a:defRPr/>
            </a:pPr>
            <a:r>
              <a:rPr lang="de-DE" sz="1400" b="1" dirty="0"/>
              <a:t>Fragen werden gestellt</a:t>
            </a:r>
            <a:r>
              <a:rPr lang="de-DE" sz="1400" dirty="0"/>
              <a:t>: Benutzer werden Fragen zu den gezeigten Inhalten gestellt (z.B. Vorhersagen über weiteren Verlauf der Animation. Hier unklar, im Anschluss an die Beantwortung Feedback erfolgt </a:t>
            </a:r>
            <a:r>
              <a:rPr lang="de-DE" sz="1000" dirty="0"/>
              <a:t>(z.B. </a:t>
            </a:r>
            <a:r>
              <a:rPr lang="de-DE" sz="1000" dirty="0" err="1"/>
              <a:t>Grissom</a:t>
            </a:r>
            <a:r>
              <a:rPr lang="de-DE" sz="1000" dirty="0"/>
              <a:t> et al., 2003)</a:t>
            </a:r>
            <a:endParaRPr lang="de-DE" sz="1400" dirty="0"/>
          </a:p>
          <a:p>
            <a:pPr>
              <a:buFont typeface="+mj-lt"/>
              <a:buAutoNum type="arabicPeriod"/>
              <a:defRPr/>
            </a:pPr>
            <a:r>
              <a:rPr lang="de-DE" sz="1400" b="1" dirty="0"/>
              <a:t>Veränderung der Inhalte oder Eingangsdaten</a:t>
            </a:r>
            <a:r>
              <a:rPr lang="de-DE" sz="1400" dirty="0"/>
              <a:t>: Modifizieren der Inhalte oder Eingangsdaten zum Experimentieren oder Erzielen eines bestimmten Ergebnisses (</a:t>
            </a:r>
            <a:r>
              <a:rPr lang="de-DE" sz="1400" dirty="0" err="1"/>
              <a:t>Rößling</a:t>
            </a:r>
            <a:r>
              <a:rPr lang="de-DE" sz="1400" dirty="0"/>
              <a:t>, 2004), z.B. Computerspiele</a:t>
            </a:r>
          </a:p>
          <a:p>
            <a:pPr>
              <a:buFont typeface="+mj-lt"/>
              <a:buAutoNum type="arabicPeriod"/>
              <a:defRPr/>
            </a:pPr>
            <a:r>
              <a:rPr lang="de-DE" sz="1400" b="1" dirty="0"/>
              <a:t>Erstellung eigener Visualisierungen</a:t>
            </a:r>
            <a:r>
              <a:rPr lang="de-DE" sz="1400" dirty="0"/>
              <a:t>: Lernende erstellen eigene Visualisierungen, selten im universitären Kontext, da meistens schon vorhanden oder bearbeitet (z.B. durch Dozierende)</a:t>
            </a:r>
          </a:p>
          <a:p>
            <a:pPr>
              <a:buFont typeface="+mj-lt"/>
              <a:buAutoNum type="arabicPeriod"/>
              <a:defRPr/>
            </a:pPr>
            <a:r>
              <a:rPr lang="de-DE" sz="1400" b="1" dirty="0"/>
              <a:t>Präsentation einschließlich Feedback und Diskussion</a:t>
            </a:r>
            <a:r>
              <a:rPr lang="de-DE" sz="1400" dirty="0"/>
              <a:t>: Präsentation zuvor entwickelter Animationen, inklusive Feedback und anschließende Diskussion </a:t>
            </a:r>
            <a:r>
              <a:rPr lang="de-DE" sz="1000" dirty="0"/>
              <a:t>(</a:t>
            </a:r>
            <a:r>
              <a:rPr lang="de-DE" sz="1000" dirty="0" err="1"/>
              <a:t>Grissom</a:t>
            </a:r>
            <a:r>
              <a:rPr lang="de-DE" sz="1000" dirty="0"/>
              <a:t> et al., 2003)</a:t>
            </a:r>
            <a:r>
              <a:rPr lang="de-DE" sz="1400" dirty="0"/>
              <a:t>. Eigenständige Konstruktion hier nicht von Bedeutung </a:t>
            </a:r>
            <a:r>
              <a:rPr lang="de-DE" sz="1000" dirty="0"/>
              <a:t>(</a:t>
            </a:r>
            <a:r>
              <a:rPr lang="de-DE" sz="1000" dirty="0" err="1"/>
              <a:t>Rößling</a:t>
            </a:r>
            <a:r>
              <a:rPr lang="de-DE" sz="1000" dirty="0"/>
              <a:t>, 2004).</a:t>
            </a:r>
          </a:p>
          <a:p>
            <a:pPr marL="0" indent="0">
              <a:buFont typeface="Arial" panose="020B0604020202020204" pitchFamily="34" charset="0"/>
              <a:buNone/>
              <a:defRPr/>
            </a:pPr>
            <a:endParaRPr lang="de-DE" sz="1600" dirty="0"/>
          </a:p>
        </p:txBody>
      </p:sp>
      <p:sp>
        <p:nvSpPr>
          <p:cNvPr id="4" name="Datumsplatzhalter 3">
            <a:extLst>
              <a:ext uri="{FF2B5EF4-FFF2-40B4-BE49-F238E27FC236}">
                <a16:creationId xmlns:a16="http://schemas.microsoft.com/office/drawing/2014/main" xmlns="" id="{02A5FA19-267D-2F41-9665-3162C64E22A1}"/>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25AF0B24-EBEA-F14D-9104-71229B0A6B7B}"/>
              </a:ext>
            </a:extLst>
          </p:cNvPr>
          <p:cNvSpPr>
            <a:spLocks noGrp="1"/>
          </p:cNvSpPr>
          <p:nvPr>
            <p:ph type="ftr" sz="quarter" idx="11"/>
          </p:nvPr>
        </p:nvSpPr>
        <p:spPr/>
        <p:txBody>
          <a:bodyPr/>
          <a:lstStyle/>
          <a:p>
            <a:pPr>
              <a:defRPr/>
            </a:pPr>
            <a:r>
              <a:rPr lang="de-DE"/>
              <a:t>Anne-Sophie Waag</a:t>
            </a:r>
          </a:p>
        </p:txBody>
      </p:sp>
      <p:sp>
        <p:nvSpPr>
          <p:cNvPr id="19462" name="Foliennummernplatzhalter 5">
            <a:extLst>
              <a:ext uri="{FF2B5EF4-FFF2-40B4-BE49-F238E27FC236}">
                <a16:creationId xmlns:a16="http://schemas.microsoft.com/office/drawing/2014/main" xmlns="" id="{D9CE411E-E667-D548-BBE2-82FCE1E6365F}"/>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6199B2-955B-DA42-9466-7F61172BE67F}" type="slidenum">
              <a:rPr lang="de-DE" altLang="de-DE">
                <a:solidFill>
                  <a:schemeClr val="bg1"/>
                </a:solidFill>
                <a:latin typeface="Georgia" panose="02040502050405020303" pitchFamily="18" charset="0"/>
              </a:rPr>
              <a:pPr/>
              <a:t>16</a:t>
            </a:fld>
            <a:endParaRPr lang="de-DE" altLang="de-DE">
              <a:solidFill>
                <a:schemeClr val="bg1"/>
              </a:solidFill>
              <a:latin typeface="Georgia" panose="02040502050405020303" pitchFamily="18" charset="0"/>
            </a:endParaRPr>
          </a:p>
        </p:txBody>
      </p:sp>
      <p:sp>
        <p:nvSpPr>
          <p:cNvPr id="7" name="Foliennummernplatzhalter 5">
            <a:extLst>
              <a:ext uri="{FF2B5EF4-FFF2-40B4-BE49-F238E27FC236}">
                <a16:creationId xmlns:a16="http://schemas.microsoft.com/office/drawing/2014/main" xmlns="" id="{15DFBB20-66C6-4F49-8859-187F4CA20DBB}"/>
              </a:ext>
            </a:extLst>
          </p:cNvPr>
          <p:cNvSpPr txBox="1">
            <a:spLocks/>
          </p:cNvSpPr>
          <p:nvPr/>
        </p:nvSpPr>
        <p:spPr>
          <a:xfrm>
            <a:off x="6705600" y="638141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16</a:t>
            </a:fld>
            <a:endParaRPr lang="de-DE" altLang="de-DE" dirty="0"/>
          </a:p>
        </p:txBody>
      </p:sp>
      <p:sp>
        <p:nvSpPr>
          <p:cNvPr id="9" name="Textfeld 6">
            <a:extLst>
              <a:ext uri="{FF2B5EF4-FFF2-40B4-BE49-F238E27FC236}">
                <a16:creationId xmlns:a16="http://schemas.microsoft.com/office/drawing/2014/main" xmlns="" id="{75EAD600-FF13-FC4C-A2B9-079085C960A9}"/>
              </a:ext>
            </a:extLst>
          </p:cNvPr>
          <p:cNvSpPr txBox="1">
            <a:spLocks noChangeArrowheads="1"/>
          </p:cNvSpPr>
          <p:nvPr/>
        </p:nvSpPr>
        <p:spPr bwMode="auto">
          <a:xfrm>
            <a:off x="6711950" y="5973763"/>
            <a:ext cx="241141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200" dirty="0"/>
              <a:t>Quelle: </a:t>
            </a:r>
            <a:r>
              <a:rPr lang="de-DE" altLang="de-DE" sz="1200" dirty="0">
                <a:hlinkClick r:id="rId3"/>
              </a:rPr>
              <a:t>elearning-psychologie.de</a:t>
            </a:r>
            <a:endParaRPr lang="de-DE" altLang="de-DE"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xmlns="" id="{499F17BF-C9F1-2647-86B0-91595636838D}"/>
              </a:ext>
            </a:extLst>
          </p:cNvPr>
          <p:cNvSpPr>
            <a:spLocks noGrp="1" noChangeArrowheads="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4000" b="1" dirty="0"/>
              <a:t>Evaluation </a:t>
            </a:r>
            <a:br>
              <a:rPr lang="de-DE" altLang="de-DE" sz="4000" b="1" dirty="0"/>
            </a:br>
            <a:r>
              <a:rPr lang="de-DE" altLang="de-DE" sz="2400" b="1" dirty="0"/>
              <a:t>multimedialen Lernens</a:t>
            </a:r>
          </a:p>
        </p:txBody>
      </p:sp>
      <p:sp>
        <p:nvSpPr>
          <p:cNvPr id="4" name="Datumsplatzhalter 3">
            <a:extLst>
              <a:ext uri="{FF2B5EF4-FFF2-40B4-BE49-F238E27FC236}">
                <a16:creationId xmlns:a16="http://schemas.microsoft.com/office/drawing/2014/main" xmlns="" id="{B1AB246B-0F56-F64A-8899-B342A3DD032B}"/>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C82CB7F4-9ED1-B145-9C4D-75AFEE900727}"/>
              </a:ext>
            </a:extLst>
          </p:cNvPr>
          <p:cNvSpPr>
            <a:spLocks noGrp="1"/>
          </p:cNvSpPr>
          <p:nvPr>
            <p:ph type="ftr" sz="quarter" idx="11"/>
          </p:nvPr>
        </p:nvSpPr>
        <p:spPr/>
        <p:txBody>
          <a:bodyPr/>
          <a:lstStyle/>
          <a:p>
            <a:pPr>
              <a:defRPr/>
            </a:pPr>
            <a:r>
              <a:rPr lang="de-DE"/>
              <a:t>Anne-Sophie Waag</a:t>
            </a:r>
          </a:p>
        </p:txBody>
      </p:sp>
      <p:sp>
        <p:nvSpPr>
          <p:cNvPr id="20485" name="Foliennummernplatzhalter 5">
            <a:extLst>
              <a:ext uri="{FF2B5EF4-FFF2-40B4-BE49-F238E27FC236}">
                <a16:creationId xmlns:a16="http://schemas.microsoft.com/office/drawing/2014/main" xmlns="" id="{DDCBE394-3F54-4040-AAAA-26E1F64EC931}"/>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07032B-888B-B34D-A9C0-0FD39424F6B8}" type="slidenum">
              <a:rPr lang="de-DE" altLang="de-DE">
                <a:solidFill>
                  <a:schemeClr val="tx2"/>
                </a:solidFill>
                <a:latin typeface="Georgia" panose="02040502050405020303" pitchFamily="18" charset="0"/>
              </a:rPr>
              <a:pPr/>
              <a:t>17</a:t>
            </a:fld>
            <a:endParaRPr lang="de-DE" altLang="de-DE" dirty="0">
              <a:solidFill>
                <a:schemeClr val="tx2"/>
              </a:solidFill>
              <a:latin typeface="Georgia" panose="0204050205040502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xmlns="" id="{AEEDBA3D-8108-9348-ABF3-3E8EE66DB8C4}"/>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2600" dirty="0"/>
              <a:t>Evaluation multimedialen Lernens</a:t>
            </a:r>
            <a:r>
              <a:rPr lang="de-DE" altLang="de-DE" dirty="0"/>
              <a:t/>
            </a:r>
            <a:br>
              <a:rPr lang="de-DE" altLang="de-DE" dirty="0"/>
            </a:br>
            <a:r>
              <a:rPr lang="de-DE" altLang="de-DE" sz="1800" dirty="0"/>
              <a:t>(Meyer &amp; Stockmann, 2018)</a:t>
            </a:r>
            <a:endParaRPr lang="de-DE" altLang="de-DE" dirty="0"/>
          </a:p>
        </p:txBody>
      </p:sp>
      <p:sp>
        <p:nvSpPr>
          <p:cNvPr id="3" name="Textplatzhalter 2">
            <a:extLst>
              <a:ext uri="{FF2B5EF4-FFF2-40B4-BE49-F238E27FC236}">
                <a16:creationId xmlns:a16="http://schemas.microsoft.com/office/drawing/2014/main" xmlns="" id="{A84C9481-1B0C-0643-A2A6-4DAA58238CBF}"/>
              </a:ext>
            </a:extLst>
          </p:cNvPr>
          <p:cNvSpPr>
            <a:spLocks noGrp="1"/>
          </p:cNvSpPr>
          <p:nvPr>
            <p:ph idx="1"/>
          </p:nvPr>
        </p:nvSpPr>
        <p:spPr/>
        <p:txBody>
          <a:bodyPr>
            <a:normAutofit fontScale="92500" lnSpcReduction="20000"/>
          </a:bodyPr>
          <a:lstStyle/>
          <a:p>
            <a:pPr marL="0" indent="0">
              <a:buFont typeface="Arial" panose="020B0604020202020204" pitchFamily="34" charset="0"/>
              <a:buNone/>
              <a:defRPr/>
            </a:pPr>
            <a:r>
              <a:rPr lang="de-DE" b="1" dirty="0"/>
              <a:t>Evaluationsprozesse </a:t>
            </a:r>
            <a:r>
              <a:rPr lang="de-DE" sz="1100" dirty="0"/>
              <a:t>(siehe Stockmann &amp; Meyer, 2014, S. 72-75)</a:t>
            </a:r>
            <a:endParaRPr lang="de-DE" sz="1100" b="1" dirty="0"/>
          </a:p>
          <a:p>
            <a:pPr>
              <a:buFont typeface="+mj-lt"/>
              <a:buAutoNum type="arabicPeriod"/>
              <a:defRPr/>
            </a:pPr>
            <a:r>
              <a:rPr lang="de-DE" dirty="0"/>
              <a:t>Generierung von Wissen</a:t>
            </a:r>
          </a:p>
          <a:p>
            <a:pPr>
              <a:buFont typeface="+mj-lt"/>
              <a:buAutoNum type="arabicPeriod"/>
              <a:defRPr/>
            </a:pPr>
            <a:r>
              <a:rPr lang="de-DE" dirty="0"/>
              <a:t>Bewertung eines Sachverhalts</a:t>
            </a:r>
          </a:p>
          <a:p>
            <a:pPr>
              <a:buFont typeface="+mj-lt"/>
              <a:buAutoNum type="arabicPeriod"/>
              <a:defRPr/>
            </a:pPr>
            <a:r>
              <a:rPr lang="de-DE" dirty="0"/>
              <a:t>Entscheidung über diesen Sachverhalt</a:t>
            </a:r>
          </a:p>
          <a:p>
            <a:pPr>
              <a:buFont typeface="+mj-lt"/>
              <a:buAutoNum type="arabicPeriod"/>
              <a:defRPr/>
            </a:pPr>
            <a:endParaRPr lang="de-DE" dirty="0"/>
          </a:p>
          <a:p>
            <a:pPr marL="0" indent="0">
              <a:buFont typeface="Arial" panose="020B0604020202020204" pitchFamily="34" charset="0"/>
              <a:buNone/>
              <a:defRPr/>
            </a:pPr>
            <a:r>
              <a:rPr lang="de-DE" b="1" dirty="0"/>
              <a:t>Kriterien</a:t>
            </a:r>
          </a:p>
          <a:p>
            <a:pPr>
              <a:defRPr/>
            </a:pPr>
            <a:r>
              <a:rPr lang="de-DE" dirty="0"/>
              <a:t>Gegenstand</a:t>
            </a:r>
          </a:p>
          <a:p>
            <a:pPr>
              <a:defRPr/>
            </a:pPr>
            <a:r>
              <a:rPr lang="de-DE" dirty="0"/>
              <a:t>Akteure</a:t>
            </a:r>
          </a:p>
          <a:p>
            <a:pPr>
              <a:defRPr/>
            </a:pPr>
            <a:r>
              <a:rPr lang="de-DE" dirty="0"/>
              <a:t>Zweck</a:t>
            </a:r>
          </a:p>
          <a:p>
            <a:pPr>
              <a:defRPr/>
            </a:pPr>
            <a:r>
              <a:rPr lang="de-DE" dirty="0"/>
              <a:t>Kriterien</a:t>
            </a:r>
          </a:p>
          <a:p>
            <a:pPr>
              <a:defRPr/>
            </a:pPr>
            <a:r>
              <a:rPr lang="de-DE" dirty="0"/>
              <a:t>Methoden</a:t>
            </a:r>
          </a:p>
          <a:p>
            <a:pPr marL="0" indent="0">
              <a:buFont typeface="Arial" panose="020B0604020202020204" pitchFamily="34" charset="0"/>
              <a:buNone/>
              <a:defRPr/>
            </a:pPr>
            <a:endParaRPr lang="de-DE" dirty="0"/>
          </a:p>
        </p:txBody>
      </p:sp>
      <p:sp>
        <p:nvSpPr>
          <p:cNvPr id="4" name="Datumsplatzhalter 3">
            <a:extLst>
              <a:ext uri="{FF2B5EF4-FFF2-40B4-BE49-F238E27FC236}">
                <a16:creationId xmlns:a16="http://schemas.microsoft.com/office/drawing/2014/main" xmlns="" id="{BCCB0707-34EB-4E48-A161-4BDAF432137A}"/>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913E3532-B626-5D4D-A645-6353BCB1ACC2}"/>
              </a:ext>
            </a:extLst>
          </p:cNvPr>
          <p:cNvSpPr>
            <a:spLocks noGrp="1"/>
          </p:cNvSpPr>
          <p:nvPr>
            <p:ph type="ftr" sz="quarter" idx="11"/>
          </p:nvPr>
        </p:nvSpPr>
        <p:spPr/>
        <p:txBody>
          <a:bodyPr/>
          <a:lstStyle/>
          <a:p>
            <a:pPr>
              <a:defRPr/>
            </a:pPr>
            <a:r>
              <a:rPr lang="de-DE"/>
              <a:t>Anne-Sophie Waag</a:t>
            </a:r>
          </a:p>
        </p:txBody>
      </p:sp>
      <p:sp>
        <p:nvSpPr>
          <p:cNvPr id="21510" name="Foliennummernplatzhalter 5">
            <a:extLst>
              <a:ext uri="{FF2B5EF4-FFF2-40B4-BE49-F238E27FC236}">
                <a16:creationId xmlns:a16="http://schemas.microsoft.com/office/drawing/2014/main" xmlns="" id="{861F9FF0-A881-EC4E-8D41-20C672585A18}"/>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A7B93C-E1E8-074A-A425-B639A25C9140}" type="slidenum">
              <a:rPr lang="de-DE" altLang="de-DE">
                <a:solidFill>
                  <a:schemeClr val="tx2"/>
                </a:solidFill>
                <a:latin typeface="Georgia" panose="02040502050405020303" pitchFamily="18" charset="0"/>
              </a:rPr>
              <a:pPr/>
              <a:t>18</a:t>
            </a:fld>
            <a:endParaRPr lang="de-DE" altLang="de-DE">
              <a:solidFill>
                <a:schemeClr val="tx2"/>
              </a:solidFill>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xmlns="" id="{E39F6B31-B495-1746-A684-6EAB8E0A5C65}"/>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2600" dirty="0"/>
              <a:t>Evaluation multimedialen Lernens</a:t>
            </a:r>
            <a:r>
              <a:rPr lang="de-DE" altLang="de-DE" dirty="0"/>
              <a:t/>
            </a:r>
            <a:br>
              <a:rPr lang="de-DE" altLang="de-DE" dirty="0"/>
            </a:br>
            <a:r>
              <a:rPr lang="de-DE" altLang="de-DE" sz="1800" dirty="0"/>
              <a:t>(Meyer &amp; Stockmann, 2018)</a:t>
            </a:r>
            <a:endParaRPr lang="de-DE" altLang="de-DE" dirty="0"/>
          </a:p>
        </p:txBody>
      </p:sp>
      <p:sp>
        <p:nvSpPr>
          <p:cNvPr id="3" name="Textplatzhalter 2">
            <a:extLst>
              <a:ext uri="{FF2B5EF4-FFF2-40B4-BE49-F238E27FC236}">
                <a16:creationId xmlns:a16="http://schemas.microsoft.com/office/drawing/2014/main" xmlns="" id="{07F48902-52B8-A746-9B88-C4E5D9AD1348}"/>
              </a:ext>
            </a:extLst>
          </p:cNvPr>
          <p:cNvSpPr>
            <a:spLocks noGrp="1"/>
          </p:cNvSpPr>
          <p:nvPr>
            <p:ph idx="1"/>
          </p:nvPr>
        </p:nvSpPr>
        <p:spPr/>
        <p:txBody>
          <a:bodyPr>
            <a:normAutofit fontScale="92500" lnSpcReduction="10000"/>
          </a:bodyPr>
          <a:lstStyle/>
          <a:p>
            <a:pPr marL="0" indent="0">
              <a:buFont typeface="Arial" panose="020B0604020202020204" pitchFamily="34" charset="0"/>
              <a:buNone/>
              <a:defRPr/>
            </a:pPr>
            <a:r>
              <a:rPr lang="de-DE" b="1" dirty="0"/>
              <a:t>Evaluationen im Kontext multimedialen Lernens</a:t>
            </a:r>
          </a:p>
          <a:p>
            <a:pPr marL="0" indent="0">
              <a:buFont typeface="Arial" panose="020B0604020202020204" pitchFamily="34" charset="0"/>
              <a:buNone/>
              <a:defRPr/>
            </a:pPr>
            <a:endParaRPr lang="de-DE" b="1" dirty="0"/>
          </a:p>
          <a:p>
            <a:pPr>
              <a:defRPr/>
            </a:pPr>
            <a:r>
              <a:rPr lang="de-DE" dirty="0"/>
              <a:t>Themen der Evaluation </a:t>
            </a:r>
            <a:r>
              <a:rPr lang="de-DE" sz="1100" dirty="0"/>
              <a:t>(vgl. </a:t>
            </a:r>
            <a:r>
              <a:rPr lang="de-DE" sz="1100" dirty="0" err="1"/>
              <a:t>Hedberg</a:t>
            </a:r>
            <a:r>
              <a:rPr lang="de-DE" sz="1100" dirty="0"/>
              <a:t> &amp; Reeves, 2015)</a:t>
            </a:r>
          </a:p>
          <a:p>
            <a:pPr lvl="1">
              <a:defRPr/>
            </a:pPr>
            <a:r>
              <a:rPr lang="de-DE" dirty="0"/>
              <a:t>„Usability“ eingesetzter Technologien</a:t>
            </a:r>
          </a:p>
          <a:p>
            <a:pPr lvl="1">
              <a:defRPr/>
            </a:pPr>
            <a:r>
              <a:rPr lang="de-DE" dirty="0"/>
              <a:t>Pädagogisch ausgerichtete Überprüfung der Lernformen, -strategien und -erfolge </a:t>
            </a:r>
          </a:p>
          <a:p>
            <a:pPr lvl="1">
              <a:defRPr/>
            </a:pPr>
            <a:r>
              <a:rPr lang="de-DE" dirty="0"/>
              <a:t>Effektivität der Mediendidaktik, die sich angesichts der neuen technischen Möglichkeiten mehr oder weniger stark verändert haben</a:t>
            </a:r>
          </a:p>
          <a:p>
            <a:pPr marL="57150" indent="0">
              <a:buFont typeface="Arial" panose="020B0604020202020204" pitchFamily="34" charset="0"/>
              <a:buNone/>
              <a:defRPr/>
            </a:pPr>
            <a:endParaRPr lang="de-DE" dirty="0"/>
          </a:p>
          <a:p>
            <a:pPr marL="57150" indent="0">
              <a:buFont typeface="Arial" panose="020B0604020202020204" pitchFamily="34" charset="0"/>
              <a:buNone/>
              <a:defRPr/>
            </a:pPr>
            <a:r>
              <a:rPr lang="de-DE" dirty="0"/>
              <a:t>Erste Ergebnisse zeigen: Die erwartete didaktische Revolution ist bisweilen ausgeblieben </a:t>
            </a:r>
            <a:br>
              <a:rPr lang="de-DE" dirty="0"/>
            </a:br>
            <a:r>
              <a:rPr lang="de-DE" sz="1100" dirty="0"/>
              <a:t>(vgl. </a:t>
            </a:r>
            <a:r>
              <a:rPr lang="de-DE" sz="1100" dirty="0" err="1"/>
              <a:t>Scheg</a:t>
            </a:r>
            <a:r>
              <a:rPr lang="de-DE" sz="1100" dirty="0"/>
              <a:t>, 2015; O‘Flaherty &amp; Phillips, 2015; </a:t>
            </a:r>
            <a:r>
              <a:rPr lang="de-DE" sz="1100" dirty="0" err="1"/>
              <a:t>Findlay</a:t>
            </a:r>
            <a:r>
              <a:rPr lang="de-DE" sz="1100" dirty="0"/>
              <a:t>-Thompson &amp; </a:t>
            </a:r>
            <a:r>
              <a:rPr lang="de-DE" sz="1100" dirty="0" err="1"/>
              <a:t>Mombourquette</a:t>
            </a:r>
            <a:r>
              <a:rPr lang="de-DE" sz="1100" dirty="0"/>
              <a:t>, 2014; Bishop &amp; Verleger, 2013)</a:t>
            </a:r>
          </a:p>
        </p:txBody>
      </p:sp>
      <p:sp>
        <p:nvSpPr>
          <p:cNvPr id="4" name="Datumsplatzhalter 3">
            <a:extLst>
              <a:ext uri="{FF2B5EF4-FFF2-40B4-BE49-F238E27FC236}">
                <a16:creationId xmlns:a16="http://schemas.microsoft.com/office/drawing/2014/main" xmlns="" id="{78FD5414-9D5D-3F4F-A755-A638EDBD55DB}"/>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BCE3F552-13E1-0F43-9E60-526A6FEE85BC}"/>
              </a:ext>
            </a:extLst>
          </p:cNvPr>
          <p:cNvSpPr>
            <a:spLocks noGrp="1"/>
          </p:cNvSpPr>
          <p:nvPr>
            <p:ph type="ftr" sz="quarter" idx="11"/>
          </p:nvPr>
        </p:nvSpPr>
        <p:spPr/>
        <p:txBody>
          <a:bodyPr/>
          <a:lstStyle/>
          <a:p>
            <a:pPr>
              <a:defRPr/>
            </a:pPr>
            <a:r>
              <a:rPr lang="de-DE"/>
              <a:t>Anne-Sophie Waag</a:t>
            </a:r>
          </a:p>
        </p:txBody>
      </p:sp>
      <p:sp>
        <p:nvSpPr>
          <p:cNvPr id="22534" name="Foliennummernplatzhalter 5">
            <a:extLst>
              <a:ext uri="{FF2B5EF4-FFF2-40B4-BE49-F238E27FC236}">
                <a16:creationId xmlns:a16="http://schemas.microsoft.com/office/drawing/2014/main" xmlns="" id="{43A98037-966E-AD48-8189-3DE1B3EFAD48}"/>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386FFA-B7E7-6941-A015-998030D5E2E4}" type="slidenum">
              <a:rPr lang="de-DE" altLang="de-DE">
                <a:solidFill>
                  <a:schemeClr val="tx2"/>
                </a:solidFill>
                <a:latin typeface="Georgia" panose="02040502050405020303" pitchFamily="18" charset="0"/>
              </a:rPr>
              <a:pPr/>
              <a:t>19</a:t>
            </a:fld>
            <a:endParaRPr lang="de-DE" altLang="de-DE">
              <a:solidFill>
                <a:schemeClr val="tx2"/>
              </a:solidFill>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xmlns="" id="{21A71589-118E-824F-89F4-57FC0BC4E283}"/>
              </a:ext>
            </a:extLst>
          </p:cNvPr>
          <p:cNvSpPr>
            <a:spLocks noGrp="1"/>
          </p:cNvSpPr>
          <p:nvPr>
            <p:ph type="title"/>
          </p:nvPr>
        </p:nvSpPr>
        <p:spPr/>
        <p:txBody>
          <a:bodyPr/>
          <a:lstStyle/>
          <a:p>
            <a:r>
              <a:rPr lang="de-DE" altLang="de-DE"/>
              <a:t>Heutige Agenda</a:t>
            </a:r>
          </a:p>
        </p:txBody>
      </p:sp>
      <p:sp>
        <p:nvSpPr>
          <p:cNvPr id="8195" name="Textplatzhalter 2">
            <a:extLst>
              <a:ext uri="{FF2B5EF4-FFF2-40B4-BE49-F238E27FC236}">
                <a16:creationId xmlns:a16="http://schemas.microsoft.com/office/drawing/2014/main" xmlns="" id="{6E73C5AF-CEF8-EA48-914F-7EBE7C6A6E00}"/>
              </a:ext>
            </a:extLst>
          </p:cNvPr>
          <p:cNvSpPr>
            <a:spLocks noGrp="1"/>
          </p:cNvSpPr>
          <p:nvPr>
            <p:ph idx="1"/>
          </p:nvPr>
        </p:nvSpPr>
        <p:spPr/>
        <p:txBody>
          <a:bodyPr/>
          <a:lstStyle/>
          <a:p>
            <a:r>
              <a:rPr lang="de-DE" altLang="de-DE"/>
              <a:t>Einführung in die Theorien des Multimedialernens</a:t>
            </a:r>
          </a:p>
          <a:p>
            <a:r>
              <a:rPr lang="de-DE" altLang="de-DE"/>
              <a:t>Gestaltungsprinzipien des Multimedialernens</a:t>
            </a:r>
          </a:p>
          <a:p>
            <a:r>
              <a:rPr lang="de-DE" altLang="de-DE"/>
              <a:t>Evaluationsstudien zum Multimedialernen</a:t>
            </a:r>
          </a:p>
        </p:txBody>
      </p:sp>
      <p:sp>
        <p:nvSpPr>
          <p:cNvPr id="4" name="Datumsplatzhalter 3">
            <a:extLst>
              <a:ext uri="{FF2B5EF4-FFF2-40B4-BE49-F238E27FC236}">
                <a16:creationId xmlns:a16="http://schemas.microsoft.com/office/drawing/2014/main" xmlns="" id="{5E791523-EC5B-FC46-A578-7CE73A2E5C1E}"/>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a16="http://schemas.microsoft.com/office/drawing/2014/main" xmlns="" id="{7DCB6711-8CE3-DA44-8107-CF07DA220811}"/>
              </a:ext>
            </a:extLst>
          </p:cNvPr>
          <p:cNvSpPr>
            <a:spLocks noGrp="1"/>
          </p:cNvSpPr>
          <p:nvPr>
            <p:ph type="ftr" sz="quarter" idx="11"/>
          </p:nvPr>
        </p:nvSpPr>
        <p:spPr/>
        <p:txBody>
          <a:bodyPr/>
          <a:lstStyle/>
          <a:p>
            <a:r>
              <a:rPr lang="de-DE"/>
              <a:t>Anne-Sophie Waag</a:t>
            </a:r>
          </a:p>
        </p:txBody>
      </p:sp>
      <p:sp>
        <p:nvSpPr>
          <p:cNvPr id="5126" name="Foliennummernplatzhalter 5">
            <a:extLst>
              <a:ext uri="{FF2B5EF4-FFF2-40B4-BE49-F238E27FC236}">
                <a16:creationId xmlns:a16="http://schemas.microsoft.com/office/drawing/2014/main" xmlns="" id="{61EFC40B-41C4-684C-9116-C38D0F91AD17}"/>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CE7988-BF5C-E84D-83E7-9EE787D72EAD}" type="slidenum">
              <a:rPr lang="de-DE" altLang="de-DE" smtClean="0"/>
              <a:pPr/>
              <a:t>2</a:t>
            </a:fld>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xmlns="" id="{BB87DCC0-0E89-5D4E-B5C5-73ADF56182AE}"/>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Motivationsdesign</a:t>
            </a:r>
            <a:br>
              <a:rPr lang="de-DE" altLang="de-DE"/>
            </a:br>
            <a:r>
              <a:rPr lang="de-DE" altLang="de-DE" sz="1800"/>
              <a:t>(Zander &amp; Heidig, 2019)</a:t>
            </a:r>
            <a:endParaRPr lang="de-DE" altLang="de-DE"/>
          </a:p>
        </p:txBody>
      </p:sp>
      <p:sp>
        <p:nvSpPr>
          <p:cNvPr id="3" name="Textplatzhalter 2">
            <a:extLst>
              <a:ext uri="{FF2B5EF4-FFF2-40B4-BE49-F238E27FC236}">
                <a16:creationId xmlns:a16="http://schemas.microsoft.com/office/drawing/2014/main" xmlns="" id="{3630602F-F70F-FC44-9BE8-3F993EBD915C}"/>
              </a:ext>
            </a:extLst>
          </p:cNvPr>
          <p:cNvSpPr>
            <a:spLocks noGrp="1"/>
          </p:cNvSpPr>
          <p:nvPr>
            <p:ph idx="1"/>
          </p:nvPr>
        </p:nvSpPr>
        <p:spPr/>
        <p:txBody>
          <a:bodyPr>
            <a:normAutofit fontScale="85000" lnSpcReduction="10000"/>
          </a:bodyPr>
          <a:lstStyle/>
          <a:p>
            <a:pPr marL="0" indent="0">
              <a:buFont typeface="Arial" panose="020B0604020202020204" pitchFamily="34" charset="0"/>
              <a:buNone/>
              <a:defRPr/>
            </a:pPr>
            <a:r>
              <a:rPr lang="de-DE" b="1" dirty="0"/>
              <a:t>ARCS-Modell </a:t>
            </a:r>
            <a:r>
              <a:rPr lang="de-DE" sz="1100" dirty="0"/>
              <a:t>(Keller, 1983)</a:t>
            </a:r>
            <a:endParaRPr lang="de-DE" dirty="0"/>
          </a:p>
          <a:p>
            <a:pPr>
              <a:defRPr/>
            </a:pPr>
            <a:r>
              <a:rPr lang="de-DE" dirty="0"/>
              <a:t>Modell zur Ableitung konkreter Gestaltungsmöglichkeiten mit </a:t>
            </a:r>
            <a:r>
              <a:rPr lang="de-DE" dirty="0" err="1"/>
              <a:t>Weiterentwick</a:t>
            </a:r>
            <a:r>
              <a:rPr lang="de-DE" dirty="0"/>
              <a:t>-lungen für Multimedia </a:t>
            </a:r>
            <a:r>
              <a:rPr lang="de-DE" sz="1100" dirty="0"/>
              <a:t>(Keller, 2007; </a:t>
            </a:r>
            <a:r>
              <a:rPr lang="de-DE" sz="1100" dirty="0" err="1"/>
              <a:t>Niegemann</a:t>
            </a:r>
            <a:r>
              <a:rPr lang="de-DE" sz="1100" dirty="0"/>
              <a:t>, 2001; Zander &amp; </a:t>
            </a:r>
            <a:r>
              <a:rPr lang="de-DE" sz="1100" dirty="0" err="1"/>
              <a:t>Niegemann</a:t>
            </a:r>
            <a:r>
              <a:rPr lang="de-DE" sz="1100" dirty="0"/>
              <a:t>, 2014)</a:t>
            </a:r>
            <a:endParaRPr lang="de-DE" dirty="0"/>
          </a:p>
          <a:p>
            <a:pPr>
              <a:defRPr/>
            </a:pPr>
            <a:r>
              <a:rPr lang="de-DE" dirty="0"/>
              <a:t>Bereits mehrfach empirisch geprüft </a:t>
            </a:r>
            <a:r>
              <a:rPr lang="de-DE" sz="1100" dirty="0"/>
              <a:t>(siehe </a:t>
            </a:r>
            <a:r>
              <a:rPr lang="de-DE" sz="1100" dirty="0" err="1"/>
              <a:t>Astleitner</a:t>
            </a:r>
            <a:r>
              <a:rPr lang="de-DE" sz="1100" dirty="0"/>
              <a:t> &amp; </a:t>
            </a:r>
            <a:r>
              <a:rPr lang="de-DE" sz="1100" dirty="0" err="1"/>
              <a:t>Hufnagl</a:t>
            </a:r>
            <a:r>
              <a:rPr lang="de-DE" sz="1100" dirty="0"/>
              <a:t>, 2003; Feng &amp; Tuan, 2005; </a:t>
            </a:r>
            <a:r>
              <a:rPr lang="de-DE" sz="1100" dirty="0" err="1"/>
              <a:t>Huett</a:t>
            </a:r>
            <a:r>
              <a:rPr lang="de-DE" sz="1100" dirty="0"/>
              <a:t> et al., 2008)</a:t>
            </a:r>
            <a:endParaRPr lang="de-DE" dirty="0"/>
          </a:p>
          <a:p>
            <a:pPr marL="0" indent="0">
              <a:buFont typeface="Arial" panose="020B0604020202020204" pitchFamily="34" charset="0"/>
              <a:buNone/>
              <a:defRPr/>
            </a:pPr>
            <a:endParaRPr lang="de-DE" dirty="0"/>
          </a:p>
          <a:p>
            <a:pPr marL="0" indent="0">
              <a:buFont typeface="Arial" panose="020B0604020202020204" pitchFamily="34" charset="0"/>
              <a:buNone/>
              <a:defRPr/>
            </a:pPr>
            <a:r>
              <a:rPr lang="de-DE" b="1" dirty="0"/>
              <a:t>Komponenten</a:t>
            </a:r>
          </a:p>
          <a:p>
            <a:pPr>
              <a:defRPr/>
            </a:pPr>
            <a:r>
              <a:rPr lang="de-DE" dirty="0"/>
              <a:t>A: Attention steht dabei für die Unterstützung der Aufmerksamkeit</a:t>
            </a:r>
          </a:p>
          <a:p>
            <a:pPr>
              <a:defRPr/>
            </a:pPr>
            <a:r>
              <a:rPr lang="de-DE" dirty="0"/>
              <a:t>R: </a:t>
            </a:r>
            <a:r>
              <a:rPr lang="de-DE" dirty="0" err="1"/>
              <a:t>Relevance</a:t>
            </a:r>
            <a:r>
              <a:rPr lang="de-DE" dirty="0"/>
              <a:t> für das Verdeutlichen der Bedeutsamkeit des Lerninhalts</a:t>
            </a:r>
          </a:p>
          <a:p>
            <a:pPr>
              <a:defRPr/>
            </a:pPr>
            <a:r>
              <a:rPr lang="de-DE" dirty="0"/>
              <a:t>C: </a:t>
            </a:r>
            <a:r>
              <a:rPr lang="de-DE" dirty="0" err="1"/>
              <a:t>Confidence</a:t>
            </a:r>
            <a:r>
              <a:rPr lang="de-DE" dirty="0"/>
              <a:t> für die Förderung der Erfolgszuversicht</a:t>
            </a:r>
          </a:p>
          <a:p>
            <a:pPr>
              <a:defRPr/>
            </a:pPr>
            <a:r>
              <a:rPr lang="de-DE" dirty="0"/>
              <a:t>S: </a:t>
            </a:r>
            <a:r>
              <a:rPr lang="de-DE" dirty="0" err="1"/>
              <a:t>Satisfaction</a:t>
            </a:r>
            <a:r>
              <a:rPr lang="de-DE" dirty="0"/>
              <a:t> für die Förderung der Zufriedenheit in der Lernumgebung</a:t>
            </a:r>
          </a:p>
          <a:p>
            <a:pPr marL="0" indent="0">
              <a:buFont typeface="Arial" panose="020B0604020202020204" pitchFamily="34" charset="0"/>
              <a:buNone/>
              <a:defRPr/>
            </a:pPr>
            <a:endParaRPr lang="de-DE" dirty="0"/>
          </a:p>
        </p:txBody>
      </p:sp>
      <p:sp>
        <p:nvSpPr>
          <p:cNvPr id="4" name="Datumsplatzhalter 3">
            <a:extLst>
              <a:ext uri="{FF2B5EF4-FFF2-40B4-BE49-F238E27FC236}">
                <a16:creationId xmlns:a16="http://schemas.microsoft.com/office/drawing/2014/main" xmlns="" id="{A9B12268-1FA3-394C-96D0-DABE868204E6}"/>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D7688FEA-E570-BB4D-B83A-A65876657C65}"/>
              </a:ext>
            </a:extLst>
          </p:cNvPr>
          <p:cNvSpPr>
            <a:spLocks noGrp="1"/>
          </p:cNvSpPr>
          <p:nvPr>
            <p:ph type="ftr" sz="quarter" idx="11"/>
          </p:nvPr>
        </p:nvSpPr>
        <p:spPr/>
        <p:txBody>
          <a:bodyPr/>
          <a:lstStyle/>
          <a:p>
            <a:pPr>
              <a:defRPr/>
            </a:pPr>
            <a:r>
              <a:rPr lang="de-DE"/>
              <a:t>Anne-Sophie Waag</a:t>
            </a:r>
          </a:p>
        </p:txBody>
      </p:sp>
      <p:sp>
        <p:nvSpPr>
          <p:cNvPr id="23558" name="Foliennummernplatzhalter 5">
            <a:extLst>
              <a:ext uri="{FF2B5EF4-FFF2-40B4-BE49-F238E27FC236}">
                <a16:creationId xmlns:a16="http://schemas.microsoft.com/office/drawing/2014/main" xmlns="" id="{E793EC34-783B-4749-AB69-8335FF985FD6}"/>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3DFCC4-95C5-F24A-8127-4BE5028625CB}" type="slidenum">
              <a:rPr lang="de-DE" altLang="de-DE">
                <a:solidFill>
                  <a:schemeClr val="tx2"/>
                </a:solidFill>
                <a:latin typeface="Georgia" panose="02040502050405020303" pitchFamily="18" charset="0"/>
              </a:rPr>
              <a:pPr/>
              <a:t>20</a:t>
            </a:fld>
            <a:endParaRPr lang="de-DE" altLang="de-DE">
              <a:solidFill>
                <a:schemeClr val="tx2"/>
              </a:solidFill>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433341-7CF2-1F4A-8258-EA2AAE532577}"/>
              </a:ext>
            </a:extLst>
          </p:cNvPr>
          <p:cNvSpPr>
            <a:spLocks noGrp="1"/>
          </p:cNvSpPr>
          <p:nvPr>
            <p:ph type="title"/>
          </p:nvPr>
        </p:nvSpPr>
        <p:spPr/>
        <p:txBody>
          <a:bodyPr/>
          <a:lstStyle/>
          <a:p>
            <a:r>
              <a:rPr lang="de-DE" dirty="0"/>
              <a:t>Literatur (1/3)</a:t>
            </a:r>
          </a:p>
        </p:txBody>
      </p:sp>
      <p:sp>
        <p:nvSpPr>
          <p:cNvPr id="7" name="Inhaltsplatzhalter 6">
            <a:extLst>
              <a:ext uri="{FF2B5EF4-FFF2-40B4-BE49-F238E27FC236}">
                <a16:creationId xmlns:a16="http://schemas.microsoft.com/office/drawing/2014/main" xmlns="" id="{1E99D888-D58A-9B40-B28C-76F564A4AB9C}"/>
              </a:ext>
            </a:extLst>
          </p:cNvPr>
          <p:cNvSpPr>
            <a:spLocks noGrp="1"/>
          </p:cNvSpPr>
          <p:nvPr>
            <p:ph idx="1"/>
          </p:nvPr>
        </p:nvSpPr>
        <p:spPr>
          <a:xfrm>
            <a:off x="684000" y="1844780"/>
            <a:ext cx="7776000" cy="3971710"/>
          </a:xfrm>
        </p:spPr>
        <p:txBody>
          <a:bodyPr/>
          <a:lstStyle/>
          <a:p>
            <a:pPr>
              <a:lnSpc>
                <a:spcPct val="130000"/>
              </a:lnSpc>
              <a:spcBef>
                <a:spcPts val="0"/>
              </a:spcBef>
              <a:buNone/>
            </a:pPr>
            <a:r>
              <a:rPr lang="de-DE" sz="900" dirty="0" err="1">
                <a:latin typeface="AdvTT5843c571"/>
              </a:rPr>
              <a:t>Astleitner</a:t>
            </a:r>
            <a:r>
              <a:rPr lang="de-DE" sz="900" dirty="0">
                <a:latin typeface="AdvTT5843c571"/>
              </a:rPr>
              <a:t>, H., &amp; </a:t>
            </a:r>
            <a:r>
              <a:rPr lang="de-DE" sz="900" dirty="0" err="1">
                <a:latin typeface="AdvTT5843c571"/>
              </a:rPr>
              <a:t>Hufnagl</a:t>
            </a:r>
            <a:r>
              <a:rPr lang="de-DE" sz="900" dirty="0">
                <a:latin typeface="AdvTT5843c571"/>
              </a:rPr>
              <a:t>, M. (2003). The </a:t>
            </a:r>
            <a:r>
              <a:rPr lang="de-DE" sz="900" dirty="0" err="1">
                <a:latin typeface="AdvTT5843c571"/>
              </a:rPr>
              <a:t>effects</a:t>
            </a:r>
            <a:r>
              <a:rPr lang="de-DE" sz="900" dirty="0">
                <a:latin typeface="AdvTT5843c571"/>
              </a:rPr>
              <a:t> </a:t>
            </a:r>
            <a:r>
              <a:rPr lang="de-DE" sz="900" dirty="0" err="1">
                <a:latin typeface="AdvTT5843c571"/>
              </a:rPr>
              <a:t>of</a:t>
            </a:r>
            <a:r>
              <a:rPr lang="de-DE" sz="900" dirty="0">
                <a:latin typeface="AdvTT5843c571"/>
              </a:rPr>
              <a:t> </a:t>
            </a:r>
            <a:r>
              <a:rPr lang="de-DE" sz="900" dirty="0" err="1">
                <a:latin typeface="AdvTT5843c571"/>
              </a:rPr>
              <a:t>situation-outcome-expectancies</a:t>
            </a:r>
            <a:r>
              <a:rPr lang="de-DE" sz="900" dirty="0">
                <a:latin typeface="AdvTT5843c571"/>
              </a:rPr>
              <a:t> </a:t>
            </a:r>
            <a:r>
              <a:rPr lang="de-DE" sz="900" dirty="0" err="1">
                <a:latin typeface="AdvTT5843c571"/>
              </a:rPr>
              <a:t>and</a:t>
            </a:r>
            <a:r>
              <a:rPr lang="de-DE" sz="900" dirty="0">
                <a:latin typeface="AdvTT5843c571"/>
              </a:rPr>
              <a:t> </a:t>
            </a:r>
            <a:r>
              <a:rPr lang="de-DE" sz="900" dirty="0" err="1">
                <a:latin typeface="AdvTT5843c571"/>
              </a:rPr>
              <a:t>of</a:t>
            </a:r>
            <a:r>
              <a:rPr lang="de-DE" sz="900" dirty="0">
                <a:latin typeface="AdvTT5843c571"/>
              </a:rPr>
              <a:t> ARCS- </a:t>
            </a:r>
            <a:r>
              <a:rPr lang="de-DE" sz="900" dirty="0" err="1">
                <a:latin typeface="AdvTT5843c571"/>
              </a:rPr>
              <a:t>strategies</a:t>
            </a:r>
            <a:r>
              <a:rPr lang="de-DE" sz="900" dirty="0">
                <a:latin typeface="AdvTT5843c571"/>
              </a:rPr>
              <a:t> on </a:t>
            </a:r>
            <a:r>
              <a:rPr lang="de-DE" sz="900" dirty="0" err="1">
                <a:latin typeface="AdvTT5843c571"/>
              </a:rPr>
              <a:t>self-regulated</a:t>
            </a:r>
            <a:r>
              <a:rPr lang="de-DE" sz="900" dirty="0">
                <a:latin typeface="AdvTT5843c571"/>
              </a:rPr>
              <a:t> </a:t>
            </a:r>
            <a:r>
              <a:rPr lang="de-DE" sz="900" dirty="0" err="1">
                <a:latin typeface="AdvTT5843c571"/>
              </a:rPr>
              <a:t>learning</a:t>
            </a:r>
            <a:r>
              <a:rPr lang="de-DE" sz="900" dirty="0">
                <a:latin typeface="AdvTT5843c571"/>
              </a:rPr>
              <a:t> </a:t>
            </a:r>
            <a:r>
              <a:rPr lang="de-DE" sz="900" dirty="0" err="1">
                <a:latin typeface="AdvTT5843c571"/>
              </a:rPr>
              <a:t>with</a:t>
            </a:r>
            <a:r>
              <a:rPr lang="de-DE" sz="900" dirty="0">
                <a:latin typeface="AdvTT5843c571"/>
              </a:rPr>
              <a:t> web-</a:t>
            </a:r>
            <a:r>
              <a:rPr lang="de-DE" sz="900" dirty="0" err="1">
                <a:latin typeface="AdvTT5843c571"/>
              </a:rPr>
              <a:t>lectures</a:t>
            </a:r>
            <a:r>
              <a:rPr lang="de-DE" sz="900" dirty="0">
                <a:latin typeface="AdvTT5843c571"/>
              </a:rPr>
              <a:t>. </a:t>
            </a:r>
            <a:r>
              <a:rPr lang="de-DE" sz="900" i="1" dirty="0">
                <a:latin typeface="AdvTTf90d833a.I"/>
              </a:rPr>
              <a:t>Journal </a:t>
            </a:r>
            <a:r>
              <a:rPr lang="de-DE" sz="900" i="1" dirty="0" err="1">
                <a:latin typeface="AdvTTf90d833a.I"/>
              </a:rPr>
              <a:t>of</a:t>
            </a:r>
            <a:r>
              <a:rPr lang="de-DE" sz="900" i="1" dirty="0">
                <a:latin typeface="AdvTTf90d833a.I"/>
              </a:rPr>
              <a:t> Educational Multimedia </a:t>
            </a:r>
            <a:r>
              <a:rPr lang="de-DE" sz="900" i="1" dirty="0" err="1">
                <a:latin typeface="AdvTTf90d833a.I"/>
              </a:rPr>
              <a:t>and</a:t>
            </a:r>
            <a:r>
              <a:rPr lang="de-DE" sz="900" i="1" dirty="0">
                <a:latin typeface="AdvTTf90d833a.I"/>
              </a:rPr>
              <a:t> Hypermedia, </a:t>
            </a:r>
            <a:r>
              <a:rPr lang="de-DE" sz="900" dirty="0">
                <a:latin typeface="AdvTTf90d833a.I"/>
              </a:rPr>
              <a:t>12</a:t>
            </a:r>
            <a:r>
              <a:rPr lang="de-DE" sz="900" dirty="0">
                <a:latin typeface="AdvTT5843c571"/>
              </a:rPr>
              <a:t>(4), 361</a:t>
            </a:r>
            <a:r>
              <a:rPr lang="de-DE" sz="900" dirty="0">
                <a:latin typeface="AdvTT5843c571+20"/>
              </a:rPr>
              <a:t>–</a:t>
            </a:r>
            <a:r>
              <a:rPr lang="de-DE" sz="900" dirty="0">
                <a:latin typeface="AdvTT5843c571"/>
              </a:rPr>
              <a:t>376. </a:t>
            </a:r>
            <a:endParaRPr lang="de-DE" sz="900" dirty="0"/>
          </a:p>
          <a:p>
            <a:pPr>
              <a:lnSpc>
                <a:spcPct val="130000"/>
              </a:lnSpc>
              <a:spcBef>
                <a:spcPts val="0"/>
              </a:spcBef>
              <a:buNone/>
            </a:pPr>
            <a:r>
              <a:rPr lang="de-DE" sz="900" dirty="0"/>
              <a:t>Atkinson, R. C., &amp; </a:t>
            </a:r>
            <a:r>
              <a:rPr lang="de-DE" sz="900" dirty="0" err="1"/>
              <a:t>Shiffrin</a:t>
            </a:r>
            <a:r>
              <a:rPr lang="de-DE" sz="900" dirty="0"/>
              <a:t>, R. M. (1968). Human Memory: A </a:t>
            </a:r>
            <a:r>
              <a:rPr lang="de-DE" sz="900" dirty="0" err="1"/>
              <a:t>Proposed</a:t>
            </a:r>
            <a:r>
              <a:rPr lang="de-DE" sz="900" dirty="0"/>
              <a:t> System </a:t>
            </a:r>
            <a:r>
              <a:rPr lang="de-DE" sz="900" dirty="0" err="1"/>
              <a:t>and</a:t>
            </a:r>
            <a:r>
              <a:rPr lang="de-DE" sz="900" dirty="0"/>
              <a:t> </a:t>
            </a:r>
            <a:r>
              <a:rPr lang="de-DE" sz="900" dirty="0" err="1"/>
              <a:t>its</a:t>
            </a:r>
            <a:r>
              <a:rPr lang="de-DE" sz="900" dirty="0"/>
              <a:t> Control </a:t>
            </a:r>
            <a:r>
              <a:rPr lang="de-DE" sz="900" dirty="0" err="1"/>
              <a:t>Processes</a:t>
            </a:r>
            <a:r>
              <a:rPr lang="de-DE" sz="900" dirty="0"/>
              <a:t>. In </a:t>
            </a:r>
            <a:r>
              <a:rPr lang="de-DE" sz="900" i="1" dirty="0" err="1"/>
              <a:t>Psychology</a:t>
            </a:r>
            <a:r>
              <a:rPr lang="de-DE" sz="900" i="1" dirty="0"/>
              <a:t> </a:t>
            </a:r>
            <a:r>
              <a:rPr lang="de-DE" sz="900" i="1" dirty="0" err="1"/>
              <a:t>of</a:t>
            </a:r>
            <a:r>
              <a:rPr lang="de-DE" sz="900" i="1" dirty="0"/>
              <a:t> Learning </a:t>
            </a:r>
            <a:r>
              <a:rPr lang="de-DE" sz="900" i="1" dirty="0" err="1"/>
              <a:t>and</a:t>
            </a:r>
            <a:r>
              <a:rPr lang="de-DE" sz="900" i="1" dirty="0"/>
              <a:t> Motivation</a:t>
            </a:r>
            <a:r>
              <a:rPr lang="de-DE" sz="900" dirty="0"/>
              <a:t> (Bd. 2, S. 89–195). </a:t>
            </a:r>
            <a:r>
              <a:rPr lang="de-DE" sz="900" dirty="0" err="1"/>
              <a:t>Elsevier</a:t>
            </a:r>
            <a:r>
              <a:rPr lang="de-DE" sz="900" dirty="0"/>
              <a:t>. </a:t>
            </a:r>
            <a:r>
              <a:rPr lang="de-DE" sz="900" dirty="0">
                <a:hlinkClick r:id="rId2"/>
              </a:rPr>
              <a:t>https://doi.org/10.1016/S0079-7421(08)60422-3</a:t>
            </a:r>
            <a:endParaRPr lang="de-DE" sz="900" dirty="0"/>
          </a:p>
          <a:p>
            <a:pPr>
              <a:lnSpc>
                <a:spcPct val="130000"/>
              </a:lnSpc>
              <a:spcBef>
                <a:spcPts val="0"/>
              </a:spcBef>
              <a:buNone/>
            </a:pPr>
            <a:r>
              <a:rPr lang="de-DE" sz="900" dirty="0"/>
              <a:t>Bishop, J. L., &amp; Verleger, M. A. (2013). </a:t>
            </a:r>
            <a:r>
              <a:rPr lang="de-DE" sz="900" i="1" dirty="0"/>
              <a:t>The </a:t>
            </a:r>
            <a:r>
              <a:rPr lang="de-DE" sz="900" i="1" dirty="0" err="1"/>
              <a:t>flipped</a:t>
            </a:r>
            <a:r>
              <a:rPr lang="de-DE" sz="900" i="1" dirty="0"/>
              <a:t> </a:t>
            </a:r>
            <a:r>
              <a:rPr lang="de-DE" sz="900" i="1" dirty="0" err="1"/>
              <a:t>classroom</a:t>
            </a:r>
            <a:r>
              <a:rPr lang="de-DE" sz="900" i="1" dirty="0"/>
              <a:t>: A Survey </a:t>
            </a:r>
            <a:r>
              <a:rPr lang="de-DE" sz="900" i="1" dirty="0" err="1"/>
              <a:t>of</a:t>
            </a:r>
            <a:r>
              <a:rPr lang="de-DE" sz="900" i="1" dirty="0"/>
              <a:t> </a:t>
            </a:r>
            <a:r>
              <a:rPr lang="de-DE" sz="900" i="1" dirty="0" err="1"/>
              <a:t>the</a:t>
            </a:r>
            <a:r>
              <a:rPr lang="de-DE" sz="900" i="1" dirty="0"/>
              <a:t> Research</a:t>
            </a:r>
            <a:r>
              <a:rPr lang="de-DE" sz="900" dirty="0"/>
              <a:t>. In </a:t>
            </a:r>
            <a:r>
              <a:rPr lang="de-DE" sz="900" i="1" dirty="0" err="1"/>
              <a:t>Proceedings</a:t>
            </a:r>
            <a:r>
              <a:rPr lang="de-DE" sz="900" i="1" dirty="0"/>
              <a:t> </a:t>
            </a:r>
            <a:r>
              <a:rPr lang="de-DE" sz="900" i="1" dirty="0" err="1"/>
              <a:t>of</a:t>
            </a:r>
            <a:r>
              <a:rPr lang="de-DE" sz="900" i="1" dirty="0"/>
              <a:t> </a:t>
            </a:r>
            <a:r>
              <a:rPr lang="de-DE" sz="900" i="1" dirty="0" err="1"/>
              <a:t>the</a:t>
            </a:r>
            <a:r>
              <a:rPr lang="de-DE" sz="900" i="1" dirty="0"/>
              <a:t> 120th ASEE </a:t>
            </a:r>
            <a:r>
              <a:rPr lang="de-DE" sz="900" i="1" dirty="0" err="1"/>
              <a:t>annual</a:t>
            </a:r>
            <a:r>
              <a:rPr lang="de-DE" sz="900" i="1" dirty="0"/>
              <a:t> </a:t>
            </a:r>
            <a:r>
              <a:rPr lang="de-DE" sz="900" i="1" dirty="0" err="1"/>
              <a:t>conference</a:t>
            </a:r>
            <a:r>
              <a:rPr lang="de-DE" sz="900" i="1" dirty="0"/>
              <a:t> &amp; </a:t>
            </a:r>
            <a:r>
              <a:rPr lang="de-DE" sz="900" i="1" dirty="0" err="1"/>
              <a:t>exposition</a:t>
            </a:r>
            <a:r>
              <a:rPr lang="de-DE" sz="900" i="1" dirty="0"/>
              <a:t> „</a:t>
            </a:r>
            <a:r>
              <a:rPr lang="de-DE" sz="900" i="1" dirty="0" err="1"/>
              <a:t>Frankly</a:t>
            </a:r>
            <a:r>
              <a:rPr lang="de-DE" sz="900" i="1" dirty="0"/>
              <a:t> </a:t>
            </a:r>
            <a:r>
              <a:rPr lang="de-DE" sz="900" i="1" dirty="0" err="1"/>
              <a:t>we</a:t>
            </a:r>
            <a:r>
              <a:rPr lang="de-DE" sz="900" i="1" dirty="0"/>
              <a:t> do </a:t>
            </a:r>
            <a:r>
              <a:rPr lang="de-DE" sz="900" i="1" dirty="0" err="1"/>
              <a:t>give</a:t>
            </a:r>
            <a:r>
              <a:rPr lang="de-DE" sz="900" i="1" dirty="0"/>
              <a:t> a </a:t>
            </a:r>
            <a:r>
              <a:rPr lang="de-DE" sz="900" i="1" dirty="0" err="1"/>
              <a:t>damn</a:t>
            </a:r>
            <a:r>
              <a:rPr lang="de-DE" sz="900" i="1" dirty="0"/>
              <a:t>“ </a:t>
            </a:r>
            <a:r>
              <a:rPr lang="de-DE" sz="900" dirty="0"/>
              <a:t>23–26 June 2013, Atlanta, </a:t>
            </a:r>
            <a:r>
              <a:rPr lang="de-DE" sz="900" dirty="0" err="1"/>
              <a:t>vol</a:t>
            </a:r>
            <a:r>
              <a:rPr lang="de-DE" sz="900" dirty="0"/>
              <a:t> 30(9), Paper ID #6219. Atlanta: ASEE. </a:t>
            </a:r>
          </a:p>
          <a:p>
            <a:pPr>
              <a:lnSpc>
                <a:spcPct val="130000"/>
              </a:lnSpc>
              <a:spcBef>
                <a:spcPts val="0"/>
              </a:spcBef>
              <a:buNone/>
            </a:pPr>
            <a:r>
              <a:rPr lang="de-DE" sz="900" dirty="0" err="1"/>
              <a:t>Bodemer</a:t>
            </a:r>
            <a:r>
              <a:rPr lang="de-DE" sz="900" dirty="0"/>
              <a:t>, D., </a:t>
            </a:r>
            <a:r>
              <a:rPr lang="de-DE" sz="900" dirty="0" err="1"/>
              <a:t>Ploetzner</a:t>
            </a:r>
            <a:r>
              <a:rPr lang="de-DE" sz="900" dirty="0"/>
              <a:t>, R., Feuerlein, I., &amp; Spada, H. (2004). The </a:t>
            </a:r>
            <a:r>
              <a:rPr lang="de-DE" sz="900" dirty="0" err="1"/>
              <a:t>active</a:t>
            </a:r>
            <a:r>
              <a:rPr lang="de-DE" sz="900" dirty="0"/>
              <a:t> </a:t>
            </a:r>
            <a:r>
              <a:rPr lang="de-DE" sz="900" dirty="0" err="1"/>
              <a:t>integration</a:t>
            </a:r>
            <a:r>
              <a:rPr lang="de-DE" sz="900" dirty="0"/>
              <a:t> </a:t>
            </a:r>
            <a:r>
              <a:rPr lang="de-DE" sz="900" dirty="0" err="1"/>
              <a:t>of</a:t>
            </a:r>
            <a:r>
              <a:rPr lang="de-DE" sz="900" dirty="0"/>
              <a:t> </a:t>
            </a:r>
            <a:r>
              <a:rPr lang="de-DE" sz="900" dirty="0" err="1"/>
              <a:t>information</a:t>
            </a:r>
            <a:r>
              <a:rPr lang="de-DE" sz="900" dirty="0"/>
              <a:t> </a:t>
            </a:r>
            <a:r>
              <a:rPr lang="de-DE" sz="900" dirty="0" err="1"/>
              <a:t>during</a:t>
            </a:r>
            <a:r>
              <a:rPr lang="de-DE" sz="900" dirty="0"/>
              <a:t> </a:t>
            </a:r>
            <a:r>
              <a:rPr lang="de-DE" sz="900" dirty="0" err="1"/>
              <a:t>learning</a:t>
            </a:r>
            <a:r>
              <a:rPr lang="de-DE" sz="900" dirty="0"/>
              <a:t> </a:t>
            </a:r>
            <a:r>
              <a:rPr lang="de-DE" sz="900" dirty="0" err="1"/>
              <a:t>with</a:t>
            </a:r>
            <a:r>
              <a:rPr lang="de-DE" sz="900" dirty="0"/>
              <a:t> </a:t>
            </a:r>
            <a:r>
              <a:rPr lang="de-DE" sz="900" dirty="0" err="1"/>
              <a:t>dynamic</a:t>
            </a:r>
            <a:r>
              <a:rPr lang="de-DE" sz="900" dirty="0"/>
              <a:t> </a:t>
            </a:r>
            <a:r>
              <a:rPr lang="de-DE" sz="900" dirty="0" err="1"/>
              <a:t>and</a:t>
            </a:r>
            <a:r>
              <a:rPr lang="de-DE" sz="900" dirty="0"/>
              <a:t> </a:t>
            </a:r>
            <a:r>
              <a:rPr lang="de-DE" sz="900" dirty="0" err="1"/>
              <a:t>interactive</a:t>
            </a:r>
            <a:r>
              <a:rPr lang="de-DE" sz="900" dirty="0"/>
              <a:t> </a:t>
            </a:r>
            <a:r>
              <a:rPr lang="de-DE" sz="900" dirty="0" err="1"/>
              <a:t>visualisations</a:t>
            </a:r>
            <a:r>
              <a:rPr lang="de-DE" sz="900" dirty="0"/>
              <a:t>. </a:t>
            </a:r>
            <a:r>
              <a:rPr lang="de-DE" sz="900" i="1" dirty="0"/>
              <a:t>Learning </a:t>
            </a:r>
            <a:r>
              <a:rPr lang="de-DE" sz="900" i="1" dirty="0" err="1"/>
              <a:t>and</a:t>
            </a:r>
            <a:r>
              <a:rPr lang="de-DE" sz="900" i="1" dirty="0"/>
              <a:t> </a:t>
            </a:r>
            <a:r>
              <a:rPr lang="de-DE" sz="900" i="1" dirty="0" err="1"/>
              <a:t>instruction</a:t>
            </a:r>
            <a:r>
              <a:rPr lang="de-DE" sz="900" dirty="0"/>
              <a:t>, </a:t>
            </a:r>
            <a:r>
              <a:rPr lang="de-DE" sz="900" i="1" dirty="0"/>
              <a:t>14</a:t>
            </a:r>
            <a:r>
              <a:rPr lang="de-DE" sz="900" dirty="0"/>
              <a:t>(3), 325–341.</a:t>
            </a:r>
          </a:p>
          <a:p>
            <a:pPr>
              <a:lnSpc>
                <a:spcPct val="130000"/>
              </a:lnSpc>
              <a:spcBef>
                <a:spcPts val="0"/>
              </a:spcBef>
              <a:buNone/>
            </a:pPr>
            <a:r>
              <a:rPr lang="de-DE" sz="900" dirty="0" err="1"/>
              <a:t>Butcher</a:t>
            </a:r>
            <a:r>
              <a:rPr lang="de-DE" sz="900" dirty="0"/>
              <a:t>, K. R. (2014). The Multimedia </a:t>
            </a:r>
            <a:r>
              <a:rPr lang="de-DE" sz="900" dirty="0" err="1"/>
              <a:t>Principle</a:t>
            </a:r>
            <a:r>
              <a:rPr lang="de-DE" sz="900" dirty="0"/>
              <a:t>. In R. Mayer (Hrsg.), </a:t>
            </a:r>
            <a:r>
              <a:rPr lang="de-DE" sz="900" i="1" dirty="0"/>
              <a:t>The Cambridge Handbook </a:t>
            </a:r>
            <a:r>
              <a:rPr lang="de-DE" sz="900" i="1" dirty="0" err="1"/>
              <a:t>of</a:t>
            </a:r>
            <a:r>
              <a:rPr lang="de-DE" sz="900" i="1" dirty="0"/>
              <a:t> Multimedia Learning</a:t>
            </a:r>
            <a:r>
              <a:rPr lang="de-DE" sz="900" dirty="0"/>
              <a:t> (2. Aufl., S. 174–205). Cambridge University Press. </a:t>
            </a:r>
            <a:r>
              <a:rPr lang="de-DE" sz="900" dirty="0">
                <a:hlinkClick r:id="rId3"/>
              </a:rPr>
              <a:t>https://doi.org/10.1017/CBO9781139547369.010</a:t>
            </a:r>
            <a:endParaRPr lang="de-DE" sz="900" dirty="0"/>
          </a:p>
          <a:p>
            <a:pPr>
              <a:lnSpc>
                <a:spcPct val="130000"/>
              </a:lnSpc>
              <a:spcBef>
                <a:spcPts val="0"/>
              </a:spcBef>
              <a:buNone/>
            </a:pPr>
            <a:r>
              <a:rPr lang="de-DE" sz="900" dirty="0"/>
              <a:t>Eitel, A. (2016). </a:t>
            </a:r>
            <a:r>
              <a:rPr lang="de-DE" sz="900" dirty="0" err="1"/>
              <a:t>How</a:t>
            </a:r>
            <a:r>
              <a:rPr lang="de-DE" sz="900" dirty="0"/>
              <a:t> </a:t>
            </a:r>
            <a:r>
              <a:rPr lang="de-DE" sz="900" dirty="0" err="1"/>
              <a:t>repeated</a:t>
            </a:r>
            <a:r>
              <a:rPr lang="de-DE" sz="900" dirty="0"/>
              <a:t> </a:t>
            </a:r>
            <a:r>
              <a:rPr lang="de-DE" sz="900" dirty="0" err="1"/>
              <a:t>studying</a:t>
            </a:r>
            <a:r>
              <a:rPr lang="de-DE" sz="900" dirty="0"/>
              <a:t> </a:t>
            </a:r>
            <a:r>
              <a:rPr lang="de-DE" sz="900" dirty="0" err="1"/>
              <a:t>and</a:t>
            </a:r>
            <a:r>
              <a:rPr lang="de-DE" sz="900" dirty="0"/>
              <a:t> </a:t>
            </a:r>
            <a:r>
              <a:rPr lang="de-DE" sz="900" dirty="0" err="1"/>
              <a:t>testing</a:t>
            </a:r>
            <a:r>
              <a:rPr lang="de-DE" sz="900" dirty="0"/>
              <a:t> </a:t>
            </a:r>
            <a:r>
              <a:rPr lang="de-DE" sz="900" dirty="0" err="1"/>
              <a:t>affects</a:t>
            </a:r>
            <a:r>
              <a:rPr lang="de-DE" sz="900" dirty="0"/>
              <a:t> </a:t>
            </a:r>
            <a:r>
              <a:rPr lang="de-DE" sz="900" dirty="0" err="1"/>
              <a:t>multimedia</a:t>
            </a:r>
            <a:r>
              <a:rPr lang="de-DE" sz="900" dirty="0"/>
              <a:t> </a:t>
            </a:r>
            <a:r>
              <a:rPr lang="de-DE" sz="900" dirty="0" err="1"/>
              <a:t>learning</a:t>
            </a:r>
            <a:r>
              <a:rPr lang="de-DE" sz="900" dirty="0"/>
              <a:t>: </a:t>
            </a:r>
            <a:r>
              <a:rPr lang="de-DE" sz="900" dirty="0" err="1"/>
              <a:t>Evidence</a:t>
            </a:r>
            <a:r>
              <a:rPr lang="de-DE" sz="900" dirty="0"/>
              <a:t> </a:t>
            </a:r>
            <a:r>
              <a:rPr lang="de-DE" sz="900" dirty="0" err="1"/>
              <a:t>for</a:t>
            </a:r>
            <a:r>
              <a:rPr lang="de-DE" sz="900" dirty="0"/>
              <a:t> </a:t>
            </a:r>
            <a:r>
              <a:rPr lang="de-DE" sz="900" dirty="0" err="1"/>
              <a:t>adaptation</a:t>
            </a:r>
            <a:r>
              <a:rPr lang="de-DE" sz="900" dirty="0"/>
              <a:t> </a:t>
            </a:r>
            <a:r>
              <a:rPr lang="de-DE" sz="900" dirty="0" err="1"/>
              <a:t>to</a:t>
            </a:r>
            <a:r>
              <a:rPr lang="de-DE" sz="900" dirty="0"/>
              <a:t> </a:t>
            </a:r>
            <a:r>
              <a:rPr lang="de-DE" sz="900" dirty="0" err="1"/>
              <a:t>task</a:t>
            </a:r>
            <a:r>
              <a:rPr lang="de-DE" sz="900" dirty="0"/>
              <a:t> </a:t>
            </a:r>
            <a:r>
              <a:rPr lang="de-DE" sz="900" dirty="0" err="1"/>
              <a:t>demands</a:t>
            </a:r>
            <a:r>
              <a:rPr lang="de-DE" sz="900" dirty="0"/>
              <a:t>. </a:t>
            </a:r>
            <a:r>
              <a:rPr lang="de-DE" sz="900" i="1" dirty="0"/>
              <a:t>Learning </a:t>
            </a:r>
            <a:r>
              <a:rPr lang="de-DE" sz="900" i="1" dirty="0" err="1"/>
              <a:t>and</a:t>
            </a:r>
            <a:r>
              <a:rPr lang="de-DE" sz="900" i="1" dirty="0"/>
              <a:t> </a:t>
            </a:r>
            <a:r>
              <a:rPr lang="de-DE" sz="900" i="1" dirty="0" err="1"/>
              <a:t>Instruction</a:t>
            </a:r>
            <a:r>
              <a:rPr lang="de-DE" sz="900" dirty="0"/>
              <a:t>, </a:t>
            </a:r>
            <a:r>
              <a:rPr lang="de-DE" sz="900" i="1" dirty="0"/>
              <a:t>41</a:t>
            </a:r>
            <a:r>
              <a:rPr lang="de-DE" sz="900" dirty="0"/>
              <a:t>, 70–84.</a:t>
            </a:r>
          </a:p>
          <a:p>
            <a:pPr>
              <a:lnSpc>
                <a:spcPct val="130000"/>
              </a:lnSpc>
              <a:spcBef>
                <a:spcPts val="0"/>
              </a:spcBef>
              <a:buNone/>
            </a:pPr>
            <a:r>
              <a:rPr lang="de-DE" sz="900" dirty="0" err="1"/>
              <a:t>Findlay</a:t>
            </a:r>
            <a:r>
              <a:rPr lang="de-DE" sz="900" dirty="0"/>
              <a:t>-Thompson, S., &amp; </a:t>
            </a:r>
            <a:r>
              <a:rPr lang="de-DE" sz="900" dirty="0" err="1"/>
              <a:t>Mombourquette</a:t>
            </a:r>
            <a:r>
              <a:rPr lang="de-DE" sz="900" dirty="0"/>
              <a:t>, P. (2014). Evaluation </a:t>
            </a:r>
            <a:r>
              <a:rPr lang="de-DE" sz="900" dirty="0" err="1"/>
              <a:t>of</a:t>
            </a:r>
            <a:r>
              <a:rPr lang="de-DE" sz="900" dirty="0"/>
              <a:t> a </a:t>
            </a:r>
            <a:r>
              <a:rPr lang="de-DE" sz="900" dirty="0" err="1"/>
              <a:t>flipped</a:t>
            </a:r>
            <a:r>
              <a:rPr lang="de-DE" sz="900" dirty="0"/>
              <a:t> </a:t>
            </a:r>
            <a:r>
              <a:rPr lang="de-DE" sz="900" dirty="0" err="1"/>
              <a:t>classroom</a:t>
            </a:r>
            <a:r>
              <a:rPr lang="de-DE" sz="900" dirty="0"/>
              <a:t> in an </a:t>
            </a:r>
            <a:r>
              <a:rPr lang="de-DE" sz="900" dirty="0" err="1"/>
              <a:t>undergraduate</a:t>
            </a:r>
            <a:r>
              <a:rPr lang="de-DE" sz="900" dirty="0"/>
              <a:t> </a:t>
            </a:r>
            <a:r>
              <a:rPr lang="de-DE" sz="900" dirty="0" err="1"/>
              <a:t>business</a:t>
            </a:r>
            <a:r>
              <a:rPr lang="de-DE" sz="900" dirty="0"/>
              <a:t> </a:t>
            </a:r>
            <a:r>
              <a:rPr lang="de-DE" sz="900" dirty="0" err="1"/>
              <a:t>course</a:t>
            </a:r>
            <a:r>
              <a:rPr lang="de-DE" sz="900" dirty="0"/>
              <a:t>. </a:t>
            </a:r>
            <a:r>
              <a:rPr lang="de-DE" sz="900" i="1" dirty="0"/>
              <a:t>Business Education &amp; Accreditation</a:t>
            </a:r>
            <a:r>
              <a:rPr lang="de-DE" sz="900" dirty="0"/>
              <a:t>, 6(1), 63–71. </a:t>
            </a:r>
          </a:p>
          <a:p>
            <a:pPr>
              <a:lnSpc>
                <a:spcPct val="130000"/>
              </a:lnSpc>
              <a:spcBef>
                <a:spcPts val="0"/>
              </a:spcBef>
              <a:buNone/>
            </a:pPr>
            <a:r>
              <a:rPr lang="de-DE" sz="900" dirty="0">
                <a:latin typeface="AdvTT5843c571"/>
              </a:rPr>
              <a:t>Feng, S. L., &amp; Tuan, H. L. (2005). </a:t>
            </a:r>
            <a:r>
              <a:rPr lang="de-DE" sz="900" dirty="0" err="1">
                <a:latin typeface="AdvTT5843c571"/>
              </a:rPr>
              <a:t>Using</a:t>
            </a:r>
            <a:r>
              <a:rPr lang="de-DE" sz="900" dirty="0">
                <a:latin typeface="AdvTT5843c571"/>
              </a:rPr>
              <a:t> ARCS </a:t>
            </a:r>
            <a:r>
              <a:rPr lang="de-DE" sz="900" dirty="0" err="1">
                <a:latin typeface="AdvTT5843c571"/>
              </a:rPr>
              <a:t>model</a:t>
            </a:r>
            <a:r>
              <a:rPr lang="de-DE" sz="900" dirty="0">
                <a:latin typeface="AdvTT5843c571"/>
              </a:rPr>
              <a:t> </a:t>
            </a:r>
            <a:r>
              <a:rPr lang="de-DE" sz="900" dirty="0" err="1">
                <a:latin typeface="AdvTT5843c571"/>
              </a:rPr>
              <a:t>to</a:t>
            </a:r>
            <a:r>
              <a:rPr lang="de-DE" sz="900" dirty="0">
                <a:latin typeface="AdvTT5843c571"/>
              </a:rPr>
              <a:t> promote 11th </a:t>
            </a:r>
            <a:r>
              <a:rPr lang="de-DE" sz="900" dirty="0" err="1">
                <a:latin typeface="AdvTT5843c571"/>
              </a:rPr>
              <a:t>graders</a:t>
            </a:r>
            <a:r>
              <a:rPr lang="de-DE" sz="900" dirty="0">
                <a:latin typeface="AdvTT5843c571+20"/>
              </a:rPr>
              <a:t>’ </a:t>
            </a:r>
            <a:r>
              <a:rPr lang="de-DE" sz="900" dirty="0" err="1">
                <a:latin typeface="AdvTT5843c571"/>
              </a:rPr>
              <a:t>motivation</a:t>
            </a:r>
            <a:r>
              <a:rPr lang="de-DE" sz="900" dirty="0">
                <a:latin typeface="AdvTT5843c571"/>
              </a:rPr>
              <a:t> </a:t>
            </a:r>
            <a:r>
              <a:rPr lang="de-DE" sz="900" dirty="0" err="1">
                <a:latin typeface="AdvTT5843c571"/>
              </a:rPr>
              <a:t>and</a:t>
            </a:r>
            <a:r>
              <a:rPr lang="de-DE" sz="900" dirty="0">
                <a:latin typeface="AdvTT5843c571"/>
              </a:rPr>
              <a:t> </a:t>
            </a:r>
            <a:r>
              <a:rPr lang="de-DE" sz="900" dirty="0" err="1">
                <a:latin typeface="AdvTT5843c571"/>
              </a:rPr>
              <a:t>achievement</a:t>
            </a:r>
            <a:r>
              <a:rPr lang="de-DE" sz="900" dirty="0">
                <a:latin typeface="AdvTT5843c571"/>
              </a:rPr>
              <a:t> in </a:t>
            </a:r>
            <a:r>
              <a:rPr lang="de-DE" sz="900" dirty="0" err="1">
                <a:latin typeface="AdvTT5843c571"/>
              </a:rPr>
              <a:t>learning</a:t>
            </a:r>
            <a:r>
              <a:rPr lang="de-DE" sz="900" dirty="0">
                <a:latin typeface="AdvTT5843c571"/>
              </a:rPr>
              <a:t> </a:t>
            </a:r>
            <a:r>
              <a:rPr lang="de-DE" sz="900" dirty="0" err="1">
                <a:latin typeface="AdvTT5843c571"/>
              </a:rPr>
              <a:t>about</a:t>
            </a:r>
            <a:r>
              <a:rPr lang="de-DE" sz="900" dirty="0">
                <a:latin typeface="AdvTT5843c571"/>
              </a:rPr>
              <a:t> </a:t>
            </a:r>
            <a:r>
              <a:rPr lang="de-DE" sz="900" dirty="0" err="1">
                <a:latin typeface="AdvTT5843c571"/>
              </a:rPr>
              <a:t>acids</a:t>
            </a:r>
            <a:r>
              <a:rPr lang="de-DE" sz="900" dirty="0">
                <a:latin typeface="AdvTT5843c571"/>
              </a:rPr>
              <a:t> </a:t>
            </a:r>
            <a:r>
              <a:rPr lang="de-DE" sz="900" dirty="0" err="1">
                <a:latin typeface="AdvTT5843c571"/>
              </a:rPr>
              <a:t>and</a:t>
            </a:r>
            <a:r>
              <a:rPr lang="de-DE" sz="900" dirty="0">
                <a:latin typeface="AdvTT5843c571"/>
              </a:rPr>
              <a:t> </a:t>
            </a:r>
            <a:r>
              <a:rPr lang="de-DE" sz="900" dirty="0" err="1">
                <a:latin typeface="AdvTT5843c571"/>
              </a:rPr>
              <a:t>bases</a:t>
            </a:r>
            <a:r>
              <a:rPr lang="de-DE" sz="900" dirty="0">
                <a:latin typeface="AdvTT5843c571"/>
              </a:rPr>
              <a:t>. </a:t>
            </a:r>
            <a:r>
              <a:rPr lang="de-DE" sz="900" i="1" dirty="0">
                <a:latin typeface="AdvTTf90d833a.I"/>
              </a:rPr>
              <a:t>International Journal </a:t>
            </a:r>
            <a:r>
              <a:rPr lang="de-DE" sz="900" i="1" dirty="0" err="1">
                <a:latin typeface="AdvTTf90d833a.I"/>
              </a:rPr>
              <a:t>of</a:t>
            </a:r>
            <a:r>
              <a:rPr lang="de-DE" sz="900" i="1" dirty="0">
                <a:latin typeface="AdvTTf90d833a.I"/>
              </a:rPr>
              <a:t> Science </a:t>
            </a:r>
            <a:r>
              <a:rPr lang="de-DE" sz="900" i="1" dirty="0" err="1">
                <a:latin typeface="AdvTTf90d833a.I"/>
              </a:rPr>
              <a:t>and</a:t>
            </a:r>
            <a:r>
              <a:rPr lang="de-DE" sz="900" i="1" dirty="0">
                <a:latin typeface="AdvTTf90d833a.I"/>
              </a:rPr>
              <a:t> </a:t>
            </a:r>
            <a:r>
              <a:rPr lang="de-DE" sz="900" i="1" dirty="0" err="1">
                <a:latin typeface="AdvTTf90d833a.I"/>
              </a:rPr>
              <a:t>Mathematics</a:t>
            </a:r>
            <a:r>
              <a:rPr lang="de-DE" sz="900" i="1" dirty="0">
                <a:latin typeface="AdvTTf90d833a.I"/>
              </a:rPr>
              <a:t> Education,</a:t>
            </a:r>
            <a:r>
              <a:rPr lang="de-DE" sz="900" dirty="0">
                <a:latin typeface="AdvTTf90d833a.I"/>
              </a:rPr>
              <a:t> 3</a:t>
            </a:r>
            <a:r>
              <a:rPr lang="de-DE" sz="900" dirty="0">
                <a:latin typeface="AdvTT5843c571"/>
              </a:rPr>
              <a:t>(3), 463</a:t>
            </a:r>
            <a:r>
              <a:rPr lang="de-DE" sz="900" dirty="0">
                <a:latin typeface="AdvTT5843c571+20"/>
              </a:rPr>
              <a:t>–</a:t>
            </a:r>
            <a:r>
              <a:rPr lang="de-DE" sz="900" dirty="0">
                <a:latin typeface="AdvTT5843c571"/>
              </a:rPr>
              <a:t>484.</a:t>
            </a:r>
          </a:p>
          <a:p>
            <a:pPr>
              <a:lnSpc>
                <a:spcPct val="130000"/>
              </a:lnSpc>
              <a:spcBef>
                <a:spcPts val="0"/>
              </a:spcBef>
              <a:buNone/>
            </a:pPr>
            <a:r>
              <a:rPr lang="de-DE" sz="900" dirty="0" err="1">
                <a:latin typeface="AdvTT5843c571"/>
              </a:rPr>
              <a:t>Hedberg</a:t>
            </a:r>
            <a:r>
              <a:rPr lang="de-DE" sz="900" dirty="0">
                <a:latin typeface="AdvTT5843c571"/>
              </a:rPr>
              <a:t>, J. G., &amp; Reeves, T. C. (2015). E-</a:t>
            </a:r>
            <a:r>
              <a:rPr lang="de-DE" sz="900" dirty="0" err="1">
                <a:latin typeface="AdvTT5843c571"/>
              </a:rPr>
              <a:t>learning</a:t>
            </a:r>
            <a:r>
              <a:rPr lang="de-DE" sz="900" dirty="0">
                <a:latin typeface="AdvTT5843c571"/>
              </a:rPr>
              <a:t> </a:t>
            </a:r>
            <a:r>
              <a:rPr lang="de-DE" sz="900" dirty="0" err="1">
                <a:latin typeface="AdvTT5843c571"/>
              </a:rPr>
              <a:t>evaluation</a:t>
            </a:r>
            <a:r>
              <a:rPr lang="de-DE" sz="900" dirty="0">
                <a:latin typeface="AdvTT5843c571"/>
              </a:rPr>
              <a:t>. In B. H. Khan &amp; M. Ally (Hrsg.), </a:t>
            </a:r>
            <a:r>
              <a:rPr lang="de-DE" sz="900" i="1" dirty="0">
                <a:latin typeface="AdvTT5843c571"/>
              </a:rPr>
              <a:t>International </a:t>
            </a:r>
            <a:r>
              <a:rPr lang="de-DE" sz="900" i="1" dirty="0" err="1">
                <a:latin typeface="AdvTT5843c571"/>
              </a:rPr>
              <a:t>handbook</a:t>
            </a:r>
            <a:r>
              <a:rPr lang="de-DE" sz="900" i="1" dirty="0">
                <a:latin typeface="AdvTT5843c571"/>
              </a:rPr>
              <a:t> </a:t>
            </a:r>
            <a:r>
              <a:rPr lang="de-DE" sz="900" i="1" dirty="0" err="1">
                <a:latin typeface="AdvTT5843c571"/>
              </a:rPr>
              <a:t>of</a:t>
            </a:r>
            <a:r>
              <a:rPr lang="de-DE" sz="900" i="1" dirty="0">
                <a:latin typeface="AdvTT5843c571"/>
              </a:rPr>
              <a:t> </a:t>
            </a:r>
            <a:r>
              <a:rPr lang="de-DE" sz="900" i="1" dirty="0" err="1">
                <a:latin typeface="AdvTT5843c571"/>
              </a:rPr>
              <a:t>e-learning</a:t>
            </a:r>
            <a:r>
              <a:rPr lang="de-DE" sz="900" dirty="0">
                <a:latin typeface="AdvTT5843c571"/>
              </a:rPr>
              <a:t> (</a:t>
            </a:r>
            <a:r>
              <a:rPr lang="de-DE" sz="900" dirty="0" err="1">
                <a:latin typeface="AdvTT5843c571"/>
              </a:rPr>
              <a:t>Theoretical</a:t>
            </a:r>
            <a:r>
              <a:rPr lang="de-DE" sz="900" dirty="0">
                <a:latin typeface="AdvTT5843c571"/>
              </a:rPr>
              <a:t> </a:t>
            </a:r>
            <a:r>
              <a:rPr lang="de-DE" sz="900" dirty="0" err="1">
                <a:latin typeface="AdvTT5843c571"/>
              </a:rPr>
              <a:t>perspectives</a:t>
            </a:r>
            <a:r>
              <a:rPr lang="de-DE" sz="900" dirty="0">
                <a:latin typeface="AdvTT5843c571"/>
              </a:rPr>
              <a:t> </a:t>
            </a:r>
            <a:r>
              <a:rPr lang="de-DE" sz="900" dirty="0" err="1">
                <a:latin typeface="AdvTT5843c571"/>
              </a:rPr>
              <a:t>and</a:t>
            </a:r>
            <a:r>
              <a:rPr lang="de-DE" sz="900" dirty="0">
                <a:latin typeface="AdvTT5843c571"/>
              </a:rPr>
              <a:t> </a:t>
            </a:r>
            <a:r>
              <a:rPr lang="de-DE" sz="900" dirty="0" err="1">
                <a:latin typeface="AdvTT5843c571"/>
              </a:rPr>
              <a:t>research</a:t>
            </a:r>
            <a:r>
              <a:rPr lang="de-DE" sz="900" dirty="0">
                <a:latin typeface="AdvTT5843c571"/>
              </a:rPr>
              <a:t>, Bd. 1, S. 279–294). New York/London.</a:t>
            </a:r>
          </a:p>
          <a:p>
            <a:pPr>
              <a:lnSpc>
                <a:spcPct val="130000"/>
              </a:lnSpc>
              <a:spcBef>
                <a:spcPts val="0"/>
              </a:spcBef>
              <a:buNone/>
            </a:pPr>
            <a:r>
              <a:rPr lang="de-DE" sz="900" dirty="0" err="1">
                <a:latin typeface="AdvTT5843c571"/>
              </a:rPr>
              <a:t>Huett</a:t>
            </a:r>
            <a:r>
              <a:rPr lang="de-DE" sz="900" dirty="0">
                <a:latin typeface="AdvTT5843c571"/>
              </a:rPr>
              <a:t>, J. B., Kalinowski, K. E., Moller, L., &amp; </a:t>
            </a:r>
            <a:r>
              <a:rPr lang="de-DE" sz="900" dirty="0" err="1">
                <a:latin typeface="AdvTT5843c571"/>
              </a:rPr>
              <a:t>Huett</a:t>
            </a:r>
            <a:r>
              <a:rPr lang="de-DE" sz="900" dirty="0">
                <a:latin typeface="AdvTT5843c571"/>
              </a:rPr>
              <a:t>, K. C. (2008). </a:t>
            </a:r>
            <a:r>
              <a:rPr lang="de-DE" sz="900" dirty="0" err="1">
                <a:latin typeface="AdvTT5843c571"/>
              </a:rPr>
              <a:t>Improving</a:t>
            </a:r>
            <a:r>
              <a:rPr lang="de-DE" sz="900" dirty="0">
                <a:latin typeface="AdvTT5843c571"/>
              </a:rPr>
              <a:t> </a:t>
            </a:r>
            <a:r>
              <a:rPr lang="de-DE" sz="900" dirty="0" err="1">
                <a:latin typeface="AdvTT5843c571"/>
              </a:rPr>
              <a:t>the</a:t>
            </a:r>
            <a:r>
              <a:rPr lang="de-DE" sz="900" dirty="0">
                <a:latin typeface="AdvTT5843c571"/>
              </a:rPr>
              <a:t> </a:t>
            </a:r>
            <a:r>
              <a:rPr lang="de-DE" sz="900" dirty="0" err="1">
                <a:latin typeface="AdvTT5843c571"/>
              </a:rPr>
              <a:t>motivation</a:t>
            </a:r>
            <a:r>
              <a:rPr lang="de-DE" sz="900" dirty="0">
                <a:latin typeface="AdvTT5843c571"/>
              </a:rPr>
              <a:t> </a:t>
            </a:r>
            <a:r>
              <a:rPr lang="de-DE" sz="900" dirty="0" err="1">
                <a:latin typeface="AdvTT5843c571"/>
              </a:rPr>
              <a:t>and</a:t>
            </a:r>
            <a:r>
              <a:rPr lang="de-DE" sz="900" dirty="0">
                <a:latin typeface="AdvTT5843c571"/>
              </a:rPr>
              <a:t> </a:t>
            </a:r>
            <a:r>
              <a:rPr lang="de-DE" sz="900" dirty="0" err="1">
                <a:latin typeface="AdvTT5843c571"/>
              </a:rPr>
              <a:t>retention</a:t>
            </a:r>
            <a:r>
              <a:rPr lang="de-DE" sz="900" dirty="0">
                <a:latin typeface="AdvTT5843c571"/>
              </a:rPr>
              <a:t> </a:t>
            </a:r>
            <a:r>
              <a:rPr lang="de-DE" sz="900" dirty="0" err="1">
                <a:latin typeface="AdvTT5843c571"/>
              </a:rPr>
              <a:t>of</a:t>
            </a:r>
            <a:r>
              <a:rPr lang="de-DE" sz="900" dirty="0">
                <a:latin typeface="AdvTT5843c571"/>
              </a:rPr>
              <a:t> online </a:t>
            </a:r>
            <a:r>
              <a:rPr lang="de-DE" sz="900" dirty="0" err="1">
                <a:latin typeface="AdvTT5843c571"/>
              </a:rPr>
              <a:t>students</a:t>
            </a:r>
            <a:r>
              <a:rPr lang="de-DE" sz="900" dirty="0">
                <a:latin typeface="AdvTT5843c571"/>
              </a:rPr>
              <a:t> </a:t>
            </a:r>
            <a:r>
              <a:rPr lang="de-DE" sz="900" dirty="0" err="1">
                <a:latin typeface="AdvTT5843c571"/>
              </a:rPr>
              <a:t>through</a:t>
            </a:r>
            <a:r>
              <a:rPr lang="de-DE" sz="900" dirty="0">
                <a:latin typeface="AdvTT5843c571"/>
              </a:rPr>
              <a:t> </a:t>
            </a:r>
            <a:r>
              <a:rPr lang="de-DE" sz="900" dirty="0" err="1">
                <a:latin typeface="AdvTT5843c571"/>
              </a:rPr>
              <a:t>the</a:t>
            </a:r>
            <a:r>
              <a:rPr lang="de-DE" sz="900" dirty="0">
                <a:latin typeface="AdvTT5843c571"/>
              </a:rPr>
              <a:t> </a:t>
            </a:r>
            <a:r>
              <a:rPr lang="de-DE" sz="900" dirty="0" err="1">
                <a:latin typeface="AdvTT5843c571"/>
              </a:rPr>
              <a:t>use</a:t>
            </a:r>
            <a:r>
              <a:rPr lang="de-DE" sz="900" dirty="0">
                <a:latin typeface="AdvTT5843c571"/>
              </a:rPr>
              <a:t> </a:t>
            </a:r>
            <a:r>
              <a:rPr lang="de-DE" sz="900" dirty="0" err="1">
                <a:latin typeface="AdvTT5843c571"/>
              </a:rPr>
              <a:t>of</a:t>
            </a:r>
            <a:r>
              <a:rPr lang="de-DE" sz="900" dirty="0">
                <a:latin typeface="AdvTT5843c571"/>
              </a:rPr>
              <a:t> ARCS-</a:t>
            </a:r>
            <a:r>
              <a:rPr lang="de-DE" sz="900" dirty="0" err="1">
                <a:latin typeface="AdvTT5843c571"/>
              </a:rPr>
              <a:t>based</a:t>
            </a:r>
            <a:r>
              <a:rPr lang="de-DE" sz="900" dirty="0">
                <a:latin typeface="AdvTT5843c571"/>
              </a:rPr>
              <a:t> </a:t>
            </a:r>
            <a:r>
              <a:rPr lang="de-DE" sz="900" dirty="0" err="1">
                <a:latin typeface="AdvTT5843c571"/>
              </a:rPr>
              <a:t>e-mails</a:t>
            </a:r>
            <a:r>
              <a:rPr lang="de-DE" sz="900" dirty="0">
                <a:latin typeface="AdvTT5843c571"/>
              </a:rPr>
              <a:t>. </a:t>
            </a:r>
            <a:r>
              <a:rPr lang="de-DE" sz="900" i="1" dirty="0">
                <a:latin typeface="AdvTTf90d833a.I"/>
              </a:rPr>
              <a:t>The American Journal </a:t>
            </a:r>
            <a:r>
              <a:rPr lang="de-DE" sz="900" i="1" dirty="0" err="1">
                <a:latin typeface="AdvTTf90d833a.I"/>
              </a:rPr>
              <a:t>of</a:t>
            </a:r>
            <a:r>
              <a:rPr lang="de-DE" sz="900" i="1" dirty="0">
                <a:latin typeface="AdvTTf90d833a.I"/>
              </a:rPr>
              <a:t> </a:t>
            </a:r>
            <a:r>
              <a:rPr lang="de-DE" sz="900" i="1" dirty="0" err="1">
                <a:latin typeface="AdvTTf90d833a.I"/>
              </a:rPr>
              <a:t>Distance</a:t>
            </a:r>
            <a:r>
              <a:rPr lang="de-DE" sz="900" i="1" dirty="0">
                <a:latin typeface="AdvTTf90d833a.I"/>
              </a:rPr>
              <a:t> Education, </a:t>
            </a:r>
            <a:r>
              <a:rPr lang="de-DE" sz="900" dirty="0">
                <a:latin typeface="AdvTTf90d833a.I"/>
              </a:rPr>
              <a:t>22</a:t>
            </a:r>
            <a:r>
              <a:rPr lang="de-DE" sz="900" dirty="0">
                <a:latin typeface="AdvTT5843c571"/>
              </a:rPr>
              <a:t>(3), 159</a:t>
            </a:r>
            <a:r>
              <a:rPr lang="de-DE" sz="900" dirty="0">
                <a:latin typeface="AdvTT5843c571+20"/>
              </a:rPr>
              <a:t>–</a:t>
            </a:r>
            <a:r>
              <a:rPr lang="de-DE" sz="900" dirty="0">
                <a:latin typeface="AdvTT5843c571"/>
              </a:rPr>
              <a:t>176.</a:t>
            </a:r>
            <a:endParaRPr lang="de-DE" sz="900" dirty="0"/>
          </a:p>
          <a:p>
            <a:pPr>
              <a:lnSpc>
                <a:spcPct val="130000"/>
              </a:lnSpc>
              <a:spcBef>
                <a:spcPts val="0"/>
              </a:spcBef>
              <a:buNone/>
            </a:pPr>
            <a:r>
              <a:rPr lang="de-DE" sz="900" dirty="0"/>
              <a:t>Jaeger, A. J., &amp; </a:t>
            </a:r>
            <a:r>
              <a:rPr lang="de-DE" sz="900" dirty="0" err="1"/>
              <a:t>Wiley</a:t>
            </a:r>
            <a:r>
              <a:rPr lang="de-DE" sz="900" dirty="0"/>
              <a:t>, J. (2014). Do </a:t>
            </a:r>
            <a:r>
              <a:rPr lang="de-DE" sz="900" dirty="0" err="1"/>
              <a:t>illustrations</a:t>
            </a:r>
            <a:r>
              <a:rPr lang="de-DE" sz="900" dirty="0"/>
              <a:t> </a:t>
            </a:r>
            <a:r>
              <a:rPr lang="de-DE" sz="900" dirty="0" err="1"/>
              <a:t>help</a:t>
            </a:r>
            <a:r>
              <a:rPr lang="de-DE" sz="900" dirty="0"/>
              <a:t> </a:t>
            </a:r>
            <a:r>
              <a:rPr lang="de-DE" sz="900" dirty="0" err="1"/>
              <a:t>or</a:t>
            </a:r>
            <a:r>
              <a:rPr lang="de-DE" sz="900" dirty="0"/>
              <a:t> </a:t>
            </a:r>
            <a:r>
              <a:rPr lang="de-DE" sz="900" dirty="0" err="1"/>
              <a:t>harm</a:t>
            </a:r>
            <a:r>
              <a:rPr lang="de-DE" sz="900" dirty="0"/>
              <a:t> </a:t>
            </a:r>
            <a:r>
              <a:rPr lang="de-DE" sz="900" dirty="0" err="1"/>
              <a:t>metacomprehension</a:t>
            </a:r>
            <a:r>
              <a:rPr lang="de-DE" sz="900" dirty="0"/>
              <a:t> </a:t>
            </a:r>
            <a:r>
              <a:rPr lang="de-DE" sz="900" dirty="0" err="1"/>
              <a:t>accuracy</a:t>
            </a:r>
            <a:r>
              <a:rPr lang="de-DE" sz="900" dirty="0"/>
              <a:t>? </a:t>
            </a:r>
            <a:r>
              <a:rPr lang="de-DE" sz="900" i="1" dirty="0"/>
              <a:t>Learning </a:t>
            </a:r>
            <a:r>
              <a:rPr lang="de-DE" sz="900" i="1" dirty="0" err="1"/>
              <a:t>and</a:t>
            </a:r>
            <a:r>
              <a:rPr lang="de-DE" sz="900" i="1" dirty="0"/>
              <a:t> </a:t>
            </a:r>
            <a:r>
              <a:rPr lang="de-DE" sz="900" i="1" dirty="0" err="1"/>
              <a:t>Instruction</a:t>
            </a:r>
            <a:r>
              <a:rPr lang="de-DE" sz="900" dirty="0"/>
              <a:t>, </a:t>
            </a:r>
            <a:r>
              <a:rPr lang="de-DE" sz="900" i="1" dirty="0"/>
              <a:t>34</a:t>
            </a:r>
            <a:r>
              <a:rPr lang="de-DE" sz="900" dirty="0"/>
              <a:t>, 58–73.</a:t>
            </a:r>
          </a:p>
          <a:p>
            <a:pPr>
              <a:lnSpc>
                <a:spcPct val="130000"/>
              </a:lnSpc>
              <a:spcBef>
                <a:spcPts val="0"/>
              </a:spcBef>
              <a:buNone/>
            </a:pPr>
            <a:r>
              <a:rPr lang="de-DE" sz="900" dirty="0"/>
              <a:t>Keller, J. M. (1983). Motivational design </a:t>
            </a:r>
            <a:r>
              <a:rPr lang="de-DE" sz="900" dirty="0" err="1"/>
              <a:t>of</a:t>
            </a:r>
            <a:r>
              <a:rPr lang="de-DE" sz="900" dirty="0"/>
              <a:t> </a:t>
            </a:r>
            <a:r>
              <a:rPr lang="de-DE" sz="900" dirty="0" err="1"/>
              <a:t>instruction</a:t>
            </a:r>
            <a:r>
              <a:rPr lang="de-DE" sz="900" dirty="0"/>
              <a:t>. </a:t>
            </a:r>
            <a:r>
              <a:rPr lang="de-DE" sz="900" i="1" dirty="0" err="1"/>
              <a:t>Instructional</a:t>
            </a:r>
            <a:r>
              <a:rPr lang="de-DE" sz="900" i="1" dirty="0"/>
              <a:t> design </a:t>
            </a:r>
            <a:r>
              <a:rPr lang="de-DE" sz="900" i="1" dirty="0" err="1"/>
              <a:t>theories</a:t>
            </a:r>
            <a:r>
              <a:rPr lang="de-DE" sz="900" i="1" dirty="0"/>
              <a:t> </a:t>
            </a:r>
            <a:r>
              <a:rPr lang="de-DE" sz="900" i="1" dirty="0" err="1"/>
              <a:t>and</a:t>
            </a:r>
            <a:r>
              <a:rPr lang="de-DE" sz="900" i="1" dirty="0"/>
              <a:t> </a:t>
            </a:r>
            <a:r>
              <a:rPr lang="de-DE" sz="900" i="1" dirty="0" err="1"/>
              <a:t>models</a:t>
            </a:r>
            <a:r>
              <a:rPr lang="de-DE" sz="900" i="1" dirty="0"/>
              <a:t>: An </a:t>
            </a:r>
            <a:r>
              <a:rPr lang="de-DE" sz="900" i="1" dirty="0" err="1"/>
              <a:t>overview</a:t>
            </a:r>
            <a:r>
              <a:rPr lang="de-DE" sz="900" i="1" dirty="0"/>
              <a:t> </a:t>
            </a:r>
            <a:r>
              <a:rPr lang="de-DE" sz="900" i="1" dirty="0" err="1"/>
              <a:t>of</a:t>
            </a:r>
            <a:r>
              <a:rPr lang="de-DE" sz="900" i="1" dirty="0"/>
              <a:t> </a:t>
            </a:r>
            <a:r>
              <a:rPr lang="de-DE" sz="900" i="1" dirty="0" err="1"/>
              <a:t>their</a:t>
            </a:r>
            <a:r>
              <a:rPr lang="de-DE" sz="900" i="1" dirty="0"/>
              <a:t> </a:t>
            </a:r>
            <a:r>
              <a:rPr lang="de-DE" sz="900" i="1" dirty="0" err="1"/>
              <a:t>current</a:t>
            </a:r>
            <a:r>
              <a:rPr lang="de-DE" sz="900" i="1" dirty="0"/>
              <a:t> </a:t>
            </a:r>
            <a:r>
              <a:rPr lang="de-DE" sz="900" i="1" dirty="0" err="1"/>
              <a:t>status</a:t>
            </a:r>
            <a:r>
              <a:rPr lang="de-DE" sz="900" dirty="0"/>
              <a:t>, </a:t>
            </a:r>
            <a:r>
              <a:rPr lang="de-DE" sz="900" i="1" dirty="0"/>
              <a:t>1</a:t>
            </a:r>
            <a:r>
              <a:rPr lang="de-DE" sz="900" dirty="0"/>
              <a:t>(1983), 383–434.</a:t>
            </a:r>
          </a:p>
        </p:txBody>
      </p:sp>
      <p:sp>
        <p:nvSpPr>
          <p:cNvPr id="4" name="Datumsplatzhalter 3">
            <a:extLst>
              <a:ext uri="{FF2B5EF4-FFF2-40B4-BE49-F238E27FC236}">
                <a16:creationId xmlns:a16="http://schemas.microsoft.com/office/drawing/2014/main" xmlns="" id="{4465304B-E3D8-F94C-9E62-3D8BE4513D00}"/>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A64F631B-F387-8844-A092-F1DBF48112A7}"/>
              </a:ext>
            </a:extLst>
          </p:cNvPr>
          <p:cNvSpPr>
            <a:spLocks noGrp="1"/>
          </p:cNvSpPr>
          <p:nvPr>
            <p:ph type="ftr" sz="quarter" idx="11"/>
          </p:nvPr>
        </p:nvSpPr>
        <p:spPr/>
        <p:txBody>
          <a:bodyPr/>
          <a:lstStyle/>
          <a:p>
            <a:pPr>
              <a:defRPr/>
            </a:pPr>
            <a:r>
              <a:rPr lang="de-DE" dirty="0"/>
              <a:t>Anne-Sophie Waag</a:t>
            </a:r>
          </a:p>
        </p:txBody>
      </p:sp>
      <p:sp>
        <p:nvSpPr>
          <p:cNvPr id="6" name="Foliennummernplatzhalter 5">
            <a:extLst>
              <a:ext uri="{FF2B5EF4-FFF2-40B4-BE49-F238E27FC236}">
                <a16:creationId xmlns:a16="http://schemas.microsoft.com/office/drawing/2014/main" xmlns="" id="{696A7AEA-0599-BD46-8E22-CB7EDF23E00A}"/>
              </a:ext>
            </a:extLst>
          </p:cNvPr>
          <p:cNvSpPr>
            <a:spLocks noGrp="1"/>
          </p:cNvSpPr>
          <p:nvPr>
            <p:ph type="sldNum" sz="quarter" idx="12"/>
          </p:nvPr>
        </p:nvSpPr>
        <p:spPr/>
        <p:txBody>
          <a:bodyPr/>
          <a:lstStyle/>
          <a:p>
            <a:fld id="{E95B7C64-4E4A-CE42-BEA1-D7C116C827C2}" type="slidenum">
              <a:rPr lang="de-DE" altLang="de-DE" smtClean="0"/>
              <a:pPr/>
              <a:t>21</a:t>
            </a:fld>
            <a:endParaRPr lang="de-DE" altLang="de-DE"/>
          </a:p>
        </p:txBody>
      </p:sp>
    </p:spTree>
    <p:extLst>
      <p:ext uri="{BB962C8B-B14F-4D97-AF65-F5344CB8AC3E}">
        <p14:creationId xmlns:p14="http://schemas.microsoft.com/office/powerpoint/2010/main" xmlns="" val="152491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433341-7CF2-1F4A-8258-EA2AAE532577}"/>
              </a:ext>
            </a:extLst>
          </p:cNvPr>
          <p:cNvSpPr>
            <a:spLocks noGrp="1"/>
          </p:cNvSpPr>
          <p:nvPr>
            <p:ph type="title"/>
          </p:nvPr>
        </p:nvSpPr>
        <p:spPr/>
        <p:txBody>
          <a:bodyPr/>
          <a:lstStyle/>
          <a:p>
            <a:r>
              <a:rPr lang="de-DE" dirty="0"/>
              <a:t>Literatur (2/3)</a:t>
            </a:r>
          </a:p>
        </p:txBody>
      </p:sp>
      <p:sp>
        <p:nvSpPr>
          <p:cNvPr id="7" name="Inhaltsplatzhalter 6">
            <a:extLst>
              <a:ext uri="{FF2B5EF4-FFF2-40B4-BE49-F238E27FC236}">
                <a16:creationId xmlns:a16="http://schemas.microsoft.com/office/drawing/2014/main" xmlns="" id="{1E99D888-D58A-9B40-B28C-76F564A4AB9C}"/>
              </a:ext>
            </a:extLst>
          </p:cNvPr>
          <p:cNvSpPr>
            <a:spLocks noGrp="1"/>
          </p:cNvSpPr>
          <p:nvPr>
            <p:ph idx="1"/>
          </p:nvPr>
        </p:nvSpPr>
        <p:spPr>
          <a:xfrm>
            <a:off x="684000" y="1628750"/>
            <a:ext cx="7776000" cy="4050030"/>
          </a:xfrm>
        </p:spPr>
        <p:txBody>
          <a:bodyPr/>
          <a:lstStyle/>
          <a:p>
            <a:pPr>
              <a:lnSpc>
                <a:spcPct val="130000"/>
              </a:lnSpc>
              <a:spcBef>
                <a:spcPts val="0"/>
              </a:spcBef>
              <a:buNone/>
            </a:pPr>
            <a:r>
              <a:rPr lang="de-DE" sz="1000" dirty="0">
                <a:latin typeface="AdvTT5843c571"/>
              </a:rPr>
              <a:t>Keller, J. M. (2007). Motivation </a:t>
            </a:r>
            <a:r>
              <a:rPr lang="de-DE" sz="1000" dirty="0" err="1">
                <a:latin typeface="AdvTT5843c571"/>
              </a:rPr>
              <a:t>and</a:t>
            </a:r>
            <a:r>
              <a:rPr lang="de-DE" sz="1000" dirty="0">
                <a:latin typeface="AdvTT5843c571"/>
              </a:rPr>
              <a:t> </a:t>
            </a:r>
            <a:r>
              <a:rPr lang="de-DE" sz="1000" dirty="0" err="1">
                <a:latin typeface="AdvTT5843c571"/>
              </a:rPr>
              <a:t>performance</a:t>
            </a:r>
            <a:r>
              <a:rPr lang="de-DE" sz="1000" dirty="0">
                <a:latin typeface="AdvTT5843c571"/>
              </a:rPr>
              <a:t>. In R. A. Reiser &amp; J. V. Dempsey (Hrsg.), </a:t>
            </a:r>
            <a:r>
              <a:rPr lang="de-DE" sz="1000" i="1" dirty="0">
                <a:latin typeface="AdvTTf90d833a.I"/>
              </a:rPr>
              <a:t>Trends </a:t>
            </a:r>
            <a:r>
              <a:rPr lang="de-DE" sz="1000" i="1" dirty="0" err="1">
                <a:latin typeface="AdvTTf90d833a.I"/>
              </a:rPr>
              <a:t>and</a:t>
            </a:r>
            <a:r>
              <a:rPr lang="de-DE" sz="1000" i="1" dirty="0">
                <a:latin typeface="AdvTTf90d833a.I"/>
              </a:rPr>
              <a:t> </a:t>
            </a:r>
            <a:r>
              <a:rPr lang="de-DE" sz="1000" i="1" dirty="0" err="1">
                <a:latin typeface="AdvTTf90d833a.I"/>
              </a:rPr>
              <a:t>issues</a:t>
            </a:r>
            <a:r>
              <a:rPr lang="de-DE" sz="1000" i="1" dirty="0">
                <a:latin typeface="AdvTTf90d833a.I"/>
              </a:rPr>
              <a:t> in </a:t>
            </a:r>
            <a:r>
              <a:rPr lang="de-DE" sz="1000" i="1" dirty="0" err="1">
                <a:latin typeface="AdvTTf90d833a.I"/>
              </a:rPr>
              <a:t>instructional</a:t>
            </a:r>
            <a:r>
              <a:rPr lang="de-DE" sz="1000" i="1" dirty="0">
                <a:latin typeface="AdvTTf90d833a.I"/>
              </a:rPr>
              <a:t> design </a:t>
            </a:r>
            <a:r>
              <a:rPr lang="de-DE" sz="1000" i="1" dirty="0" err="1">
                <a:latin typeface="AdvTTf90d833a.I"/>
              </a:rPr>
              <a:t>and</a:t>
            </a:r>
            <a:r>
              <a:rPr lang="de-DE" sz="1000" i="1" dirty="0">
                <a:latin typeface="AdvTTf90d833a.I"/>
              </a:rPr>
              <a:t> </a:t>
            </a:r>
            <a:r>
              <a:rPr lang="de-DE" sz="1000" i="1" dirty="0" err="1">
                <a:latin typeface="AdvTTf90d833a.I"/>
              </a:rPr>
              <a:t>technology</a:t>
            </a:r>
            <a:r>
              <a:rPr lang="de-DE" sz="1000" dirty="0">
                <a:latin typeface="AdvTTf90d833a.I"/>
              </a:rPr>
              <a:t> </a:t>
            </a:r>
            <a:r>
              <a:rPr lang="de-DE" sz="1000" dirty="0">
                <a:latin typeface="AdvTT5843c571"/>
              </a:rPr>
              <a:t>(2. Au</a:t>
            </a:r>
            <a:r>
              <a:rPr lang="de-DE" sz="1000" dirty="0">
                <a:latin typeface="AdvTT5843c571+fb"/>
              </a:rPr>
              <a:t>fl</a:t>
            </a:r>
            <a:r>
              <a:rPr lang="de-DE" sz="1000" dirty="0">
                <a:latin typeface="AdvTT5843c571"/>
              </a:rPr>
              <a:t>., S. 82</a:t>
            </a:r>
            <a:r>
              <a:rPr lang="de-DE" sz="1000" dirty="0">
                <a:latin typeface="AdvTT5843c571+20"/>
              </a:rPr>
              <a:t>–</a:t>
            </a:r>
            <a:r>
              <a:rPr lang="de-DE" sz="1000" dirty="0">
                <a:latin typeface="AdvTT5843c571"/>
              </a:rPr>
              <a:t>92). </a:t>
            </a:r>
            <a:r>
              <a:rPr lang="de-DE" sz="1000" dirty="0" err="1">
                <a:latin typeface="AdvTT5843c571"/>
              </a:rPr>
              <a:t>Upper</a:t>
            </a:r>
            <a:r>
              <a:rPr lang="de-DE" sz="1000" dirty="0">
                <a:latin typeface="AdvTT5843c571"/>
              </a:rPr>
              <a:t> </a:t>
            </a:r>
            <a:r>
              <a:rPr lang="de-DE" sz="1000" dirty="0" err="1">
                <a:latin typeface="AdvTT5843c571"/>
              </a:rPr>
              <a:t>Saddle</a:t>
            </a:r>
            <a:r>
              <a:rPr lang="de-DE" sz="1000" dirty="0">
                <a:latin typeface="AdvTT5843c571"/>
              </a:rPr>
              <a:t> River. </a:t>
            </a:r>
            <a:endParaRPr lang="de-DE" sz="1000" dirty="0"/>
          </a:p>
          <a:p>
            <a:pPr>
              <a:lnSpc>
                <a:spcPct val="130000"/>
              </a:lnSpc>
              <a:spcBef>
                <a:spcPts val="0"/>
              </a:spcBef>
              <a:buNone/>
            </a:pPr>
            <a:r>
              <a:rPr lang="de-DE" sz="1000" dirty="0"/>
              <a:t>Kühl, T., Scheiter, K., </a:t>
            </a:r>
            <a:r>
              <a:rPr lang="de-DE" sz="1000" dirty="0" err="1"/>
              <a:t>Gerjets</a:t>
            </a:r>
            <a:r>
              <a:rPr lang="de-DE" sz="1000" dirty="0"/>
              <a:t>, P., &amp; </a:t>
            </a:r>
            <a:r>
              <a:rPr lang="de-DE" sz="1000" dirty="0" err="1"/>
              <a:t>Gemballa</a:t>
            </a:r>
            <a:r>
              <a:rPr lang="de-DE" sz="1000" dirty="0"/>
              <a:t>, S. (2011). Can </a:t>
            </a:r>
            <a:r>
              <a:rPr lang="de-DE" sz="1000" dirty="0" err="1"/>
              <a:t>differences</a:t>
            </a:r>
            <a:r>
              <a:rPr lang="de-DE" sz="1000" dirty="0"/>
              <a:t> in </a:t>
            </a:r>
            <a:r>
              <a:rPr lang="de-DE" sz="1000" dirty="0" err="1"/>
              <a:t>learning</a:t>
            </a:r>
            <a:r>
              <a:rPr lang="de-DE" sz="1000" dirty="0"/>
              <a:t> </a:t>
            </a:r>
            <a:r>
              <a:rPr lang="de-DE" sz="1000" dirty="0" err="1"/>
              <a:t>strategies</a:t>
            </a:r>
            <a:r>
              <a:rPr lang="de-DE" sz="1000" dirty="0"/>
              <a:t> </a:t>
            </a:r>
            <a:r>
              <a:rPr lang="de-DE" sz="1000" dirty="0" err="1"/>
              <a:t>explain</a:t>
            </a:r>
            <a:r>
              <a:rPr lang="de-DE" sz="1000" dirty="0"/>
              <a:t> </a:t>
            </a:r>
            <a:r>
              <a:rPr lang="de-DE" sz="1000" dirty="0" err="1"/>
              <a:t>the</a:t>
            </a:r>
            <a:r>
              <a:rPr lang="de-DE" sz="1000" dirty="0"/>
              <a:t> </a:t>
            </a:r>
            <a:r>
              <a:rPr lang="de-DE" sz="1000" dirty="0" err="1"/>
              <a:t>benefits</a:t>
            </a:r>
            <a:r>
              <a:rPr lang="de-DE" sz="1000" dirty="0"/>
              <a:t> </a:t>
            </a:r>
            <a:r>
              <a:rPr lang="de-DE" sz="1000" dirty="0" err="1"/>
              <a:t>of</a:t>
            </a:r>
            <a:r>
              <a:rPr lang="de-DE" sz="1000" dirty="0"/>
              <a:t> </a:t>
            </a:r>
            <a:r>
              <a:rPr lang="de-DE" sz="1000" dirty="0" err="1"/>
              <a:t>learning</a:t>
            </a:r>
            <a:r>
              <a:rPr lang="de-DE" sz="1000" dirty="0"/>
              <a:t> </a:t>
            </a:r>
            <a:r>
              <a:rPr lang="de-DE" sz="1000" dirty="0" err="1"/>
              <a:t>from</a:t>
            </a:r>
            <a:r>
              <a:rPr lang="de-DE" sz="1000" dirty="0"/>
              <a:t> </a:t>
            </a:r>
            <a:r>
              <a:rPr lang="de-DE" sz="1000" dirty="0" err="1"/>
              <a:t>static</a:t>
            </a:r>
            <a:r>
              <a:rPr lang="de-DE" sz="1000" dirty="0"/>
              <a:t> </a:t>
            </a:r>
            <a:r>
              <a:rPr lang="de-DE" sz="1000" dirty="0" err="1"/>
              <a:t>and</a:t>
            </a:r>
            <a:r>
              <a:rPr lang="de-DE" sz="1000" dirty="0"/>
              <a:t> </a:t>
            </a:r>
            <a:r>
              <a:rPr lang="de-DE" sz="1000" dirty="0" err="1"/>
              <a:t>dynamic</a:t>
            </a:r>
            <a:r>
              <a:rPr lang="de-DE" sz="1000" dirty="0"/>
              <a:t> </a:t>
            </a:r>
            <a:r>
              <a:rPr lang="de-DE" sz="1000" dirty="0" err="1"/>
              <a:t>visualizations</a:t>
            </a:r>
            <a:r>
              <a:rPr lang="de-DE" sz="1000" dirty="0"/>
              <a:t>? </a:t>
            </a:r>
            <a:r>
              <a:rPr lang="de-DE" sz="1000" i="1" dirty="0"/>
              <a:t>Computers &amp; Education</a:t>
            </a:r>
            <a:r>
              <a:rPr lang="de-DE" sz="1000" dirty="0"/>
              <a:t>, </a:t>
            </a:r>
            <a:r>
              <a:rPr lang="de-DE" sz="1000" i="1" dirty="0"/>
              <a:t>56</a:t>
            </a:r>
            <a:r>
              <a:rPr lang="de-DE" sz="1000" dirty="0"/>
              <a:t>(1), 176–187.</a:t>
            </a:r>
          </a:p>
          <a:p>
            <a:pPr>
              <a:lnSpc>
                <a:spcPct val="130000"/>
              </a:lnSpc>
              <a:spcBef>
                <a:spcPts val="0"/>
              </a:spcBef>
              <a:buNone/>
            </a:pPr>
            <a:r>
              <a:rPr lang="de-DE" sz="1000" dirty="0"/>
              <a:t>Levin, J. R., </a:t>
            </a:r>
            <a:r>
              <a:rPr lang="de-DE" sz="1000" dirty="0" err="1"/>
              <a:t>Anglin</a:t>
            </a:r>
            <a:r>
              <a:rPr lang="de-DE" sz="1000" dirty="0"/>
              <a:t>, G. J., &amp; </a:t>
            </a:r>
            <a:r>
              <a:rPr lang="de-DE" sz="1000" dirty="0" err="1"/>
              <a:t>Carney</a:t>
            </a:r>
            <a:r>
              <a:rPr lang="de-DE" sz="1000" dirty="0"/>
              <a:t>, R. N. (1987). On </a:t>
            </a:r>
            <a:r>
              <a:rPr lang="de-DE" sz="1000" dirty="0" err="1"/>
              <a:t>Empirically</a:t>
            </a:r>
            <a:r>
              <a:rPr lang="de-DE" sz="1000" dirty="0"/>
              <a:t> </a:t>
            </a:r>
            <a:r>
              <a:rPr lang="de-DE" sz="1000" dirty="0" err="1"/>
              <a:t>Validating</a:t>
            </a:r>
            <a:r>
              <a:rPr lang="de-DE" sz="1000" dirty="0"/>
              <a:t> </a:t>
            </a:r>
            <a:r>
              <a:rPr lang="de-DE" sz="1000" dirty="0" err="1"/>
              <a:t>Functions</a:t>
            </a:r>
            <a:r>
              <a:rPr lang="de-DE" sz="1000" dirty="0"/>
              <a:t> </a:t>
            </a:r>
            <a:r>
              <a:rPr lang="de-DE" sz="1000" dirty="0" err="1"/>
              <a:t>of</a:t>
            </a:r>
            <a:r>
              <a:rPr lang="de-DE" sz="1000" dirty="0"/>
              <a:t> Pictures in </a:t>
            </a:r>
            <a:r>
              <a:rPr lang="de-DE" sz="1000" dirty="0" err="1"/>
              <a:t>Prose</a:t>
            </a:r>
            <a:r>
              <a:rPr lang="de-DE" sz="1000" dirty="0"/>
              <a:t>. In D. M. </a:t>
            </a:r>
            <a:r>
              <a:rPr lang="de-DE" sz="1000" dirty="0" err="1"/>
              <a:t>Willows</a:t>
            </a:r>
            <a:r>
              <a:rPr lang="de-DE" sz="1000" dirty="0"/>
              <a:t> &amp; H. A. Houghton (Hrsg.), </a:t>
            </a:r>
            <a:r>
              <a:rPr lang="de-DE" sz="1000" i="1" dirty="0"/>
              <a:t>The </a:t>
            </a:r>
            <a:r>
              <a:rPr lang="de-DE" sz="1000" i="1" dirty="0" err="1"/>
              <a:t>Psychology</a:t>
            </a:r>
            <a:r>
              <a:rPr lang="de-DE" sz="1000" i="1" dirty="0"/>
              <a:t> </a:t>
            </a:r>
            <a:r>
              <a:rPr lang="de-DE" sz="1000" i="1" dirty="0" err="1"/>
              <a:t>of</a:t>
            </a:r>
            <a:r>
              <a:rPr lang="de-DE" sz="1000" i="1" dirty="0"/>
              <a:t> Illustration</a:t>
            </a:r>
            <a:r>
              <a:rPr lang="de-DE" sz="1000" dirty="0"/>
              <a:t> (S. 51–85). Springer New York. </a:t>
            </a:r>
            <a:r>
              <a:rPr lang="de-DE" sz="1000" dirty="0">
                <a:hlinkClick r:id="rId2"/>
              </a:rPr>
              <a:t>https://doi.org/10.1007/978-1-4612-4674-9_2</a:t>
            </a:r>
            <a:endParaRPr lang="de-DE" sz="1000" dirty="0"/>
          </a:p>
          <a:p>
            <a:pPr>
              <a:lnSpc>
                <a:spcPct val="130000"/>
              </a:lnSpc>
              <a:spcBef>
                <a:spcPts val="0"/>
              </a:spcBef>
              <a:buNone/>
            </a:pPr>
            <a:r>
              <a:rPr lang="de-DE" sz="1000" dirty="0" err="1"/>
              <a:t>Lewalter</a:t>
            </a:r>
            <a:r>
              <a:rPr lang="de-DE" sz="1000" dirty="0"/>
              <a:t>, D. (2003). </a:t>
            </a:r>
            <a:r>
              <a:rPr lang="de-DE" sz="1000" dirty="0" err="1"/>
              <a:t>Cognitive</a:t>
            </a:r>
            <a:r>
              <a:rPr lang="de-DE" sz="1000" dirty="0"/>
              <a:t> </a:t>
            </a:r>
            <a:r>
              <a:rPr lang="de-DE" sz="1000" dirty="0" err="1"/>
              <a:t>strategies</a:t>
            </a:r>
            <a:r>
              <a:rPr lang="de-DE" sz="1000" dirty="0"/>
              <a:t> </a:t>
            </a:r>
            <a:r>
              <a:rPr lang="de-DE" sz="1000" dirty="0" err="1"/>
              <a:t>for</a:t>
            </a:r>
            <a:r>
              <a:rPr lang="de-DE" sz="1000" dirty="0"/>
              <a:t> </a:t>
            </a:r>
            <a:r>
              <a:rPr lang="de-DE" sz="1000" dirty="0" err="1"/>
              <a:t>learning</a:t>
            </a:r>
            <a:r>
              <a:rPr lang="de-DE" sz="1000" dirty="0"/>
              <a:t> </a:t>
            </a:r>
            <a:r>
              <a:rPr lang="de-DE" sz="1000" dirty="0" err="1"/>
              <a:t>from</a:t>
            </a:r>
            <a:r>
              <a:rPr lang="de-DE" sz="1000" dirty="0"/>
              <a:t> </a:t>
            </a:r>
            <a:r>
              <a:rPr lang="de-DE" sz="1000" dirty="0" err="1"/>
              <a:t>static</a:t>
            </a:r>
            <a:r>
              <a:rPr lang="de-DE" sz="1000" dirty="0"/>
              <a:t> </a:t>
            </a:r>
            <a:r>
              <a:rPr lang="de-DE" sz="1000" dirty="0" err="1"/>
              <a:t>and</a:t>
            </a:r>
            <a:r>
              <a:rPr lang="de-DE" sz="1000" dirty="0"/>
              <a:t> </a:t>
            </a:r>
            <a:r>
              <a:rPr lang="de-DE" sz="1000" dirty="0" err="1"/>
              <a:t>dynamic</a:t>
            </a:r>
            <a:r>
              <a:rPr lang="de-DE" sz="1000" dirty="0"/>
              <a:t> </a:t>
            </a:r>
            <a:r>
              <a:rPr lang="de-DE" sz="1000" dirty="0" err="1"/>
              <a:t>visuals</a:t>
            </a:r>
            <a:r>
              <a:rPr lang="de-DE" sz="1000" dirty="0"/>
              <a:t>. </a:t>
            </a:r>
            <a:r>
              <a:rPr lang="de-DE" sz="1000" i="1" dirty="0"/>
              <a:t>Learning </a:t>
            </a:r>
            <a:r>
              <a:rPr lang="de-DE" sz="1000" i="1" dirty="0" err="1"/>
              <a:t>and</a:t>
            </a:r>
            <a:r>
              <a:rPr lang="de-DE" sz="1000" i="1" dirty="0"/>
              <a:t> </a:t>
            </a:r>
            <a:r>
              <a:rPr lang="de-DE" sz="1000" i="1" dirty="0" err="1"/>
              <a:t>Instruction</a:t>
            </a:r>
            <a:r>
              <a:rPr lang="de-DE" sz="1000" dirty="0"/>
              <a:t>, </a:t>
            </a:r>
            <a:r>
              <a:rPr lang="de-DE" sz="1000" i="1" dirty="0"/>
              <a:t>13</a:t>
            </a:r>
            <a:r>
              <a:rPr lang="de-DE" sz="1000" dirty="0"/>
              <a:t>(2), 177–189.</a:t>
            </a:r>
          </a:p>
          <a:p>
            <a:pPr>
              <a:lnSpc>
                <a:spcPct val="130000"/>
              </a:lnSpc>
              <a:spcBef>
                <a:spcPts val="0"/>
              </a:spcBef>
              <a:buNone/>
            </a:pPr>
            <a:r>
              <a:rPr lang="de-DE" sz="1000" dirty="0"/>
              <a:t>Mason, L., </a:t>
            </a:r>
            <a:r>
              <a:rPr lang="de-DE" sz="1000" dirty="0" err="1"/>
              <a:t>Tornatora</a:t>
            </a:r>
            <a:r>
              <a:rPr lang="de-DE" sz="1000" dirty="0"/>
              <a:t>, M. C., &amp; </a:t>
            </a:r>
            <a:r>
              <a:rPr lang="de-DE" sz="1000" dirty="0" err="1"/>
              <a:t>Pluchino</a:t>
            </a:r>
            <a:r>
              <a:rPr lang="de-DE" sz="1000" dirty="0"/>
              <a:t>, P. (2013). Do </a:t>
            </a:r>
            <a:r>
              <a:rPr lang="de-DE" sz="1000" dirty="0" err="1"/>
              <a:t>fourth</a:t>
            </a:r>
            <a:r>
              <a:rPr lang="de-DE" sz="1000" dirty="0"/>
              <a:t> </a:t>
            </a:r>
            <a:r>
              <a:rPr lang="de-DE" sz="1000" dirty="0" err="1"/>
              <a:t>graders</a:t>
            </a:r>
            <a:r>
              <a:rPr lang="de-DE" sz="1000" dirty="0"/>
              <a:t> </a:t>
            </a:r>
            <a:r>
              <a:rPr lang="de-DE" sz="1000" dirty="0" err="1"/>
              <a:t>integrate</a:t>
            </a:r>
            <a:r>
              <a:rPr lang="de-DE" sz="1000" dirty="0"/>
              <a:t> </a:t>
            </a:r>
            <a:r>
              <a:rPr lang="de-DE" sz="1000" dirty="0" err="1"/>
              <a:t>text</a:t>
            </a:r>
            <a:r>
              <a:rPr lang="de-DE" sz="1000" dirty="0"/>
              <a:t> </a:t>
            </a:r>
            <a:r>
              <a:rPr lang="de-DE" sz="1000" dirty="0" err="1"/>
              <a:t>and</a:t>
            </a:r>
            <a:r>
              <a:rPr lang="de-DE" sz="1000" dirty="0"/>
              <a:t> </a:t>
            </a:r>
            <a:r>
              <a:rPr lang="de-DE" sz="1000" dirty="0" err="1"/>
              <a:t>picture</a:t>
            </a:r>
            <a:r>
              <a:rPr lang="de-DE" sz="1000" dirty="0"/>
              <a:t> in </a:t>
            </a:r>
            <a:r>
              <a:rPr lang="de-DE" sz="1000" dirty="0" err="1"/>
              <a:t>processing</a:t>
            </a:r>
            <a:r>
              <a:rPr lang="de-DE" sz="1000" dirty="0"/>
              <a:t> </a:t>
            </a:r>
            <a:r>
              <a:rPr lang="de-DE" sz="1000" dirty="0" err="1"/>
              <a:t>and</a:t>
            </a:r>
            <a:r>
              <a:rPr lang="de-DE" sz="1000" dirty="0"/>
              <a:t> </a:t>
            </a:r>
            <a:r>
              <a:rPr lang="de-DE" sz="1000" dirty="0" err="1"/>
              <a:t>learning</a:t>
            </a:r>
            <a:r>
              <a:rPr lang="de-DE" sz="1000" dirty="0"/>
              <a:t> </a:t>
            </a:r>
            <a:r>
              <a:rPr lang="de-DE" sz="1000" dirty="0" err="1"/>
              <a:t>from</a:t>
            </a:r>
            <a:r>
              <a:rPr lang="de-DE" sz="1000" dirty="0"/>
              <a:t> an </a:t>
            </a:r>
            <a:r>
              <a:rPr lang="de-DE" sz="1000" dirty="0" err="1"/>
              <a:t>illustrated</a:t>
            </a:r>
            <a:r>
              <a:rPr lang="de-DE" sz="1000" dirty="0"/>
              <a:t> </a:t>
            </a:r>
            <a:r>
              <a:rPr lang="de-DE" sz="1000" dirty="0" err="1"/>
              <a:t>science</a:t>
            </a:r>
            <a:r>
              <a:rPr lang="de-DE" sz="1000" dirty="0"/>
              <a:t> </a:t>
            </a:r>
            <a:r>
              <a:rPr lang="de-DE" sz="1000" dirty="0" err="1"/>
              <a:t>text</a:t>
            </a:r>
            <a:r>
              <a:rPr lang="de-DE" sz="1000" dirty="0"/>
              <a:t>? </a:t>
            </a:r>
            <a:r>
              <a:rPr lang="de-DE" sz="1000" dirty="0" err="1"/>
              <a:t>Evidence</a:t>
            </a:r>
            <a:r>
              <a:rPr lang="de-DE" sz="1000" dirty="0"/>
              <a:t> </a:t>
            </a:r>
            <a:r>
              <a:rPr lang="de-DE" sz="1000" dirty="0" err="1"/>
              <a:t>from</a:t>
            </a:r>
            <a:r>
              <a:rPr lang="de-DE" sz="1000" dirty="0"/>
              <a:t> </a:t>
            </a:r>
            <a:r>
              <a:rPr lang="de-DE" sz="1000" dirty="0" err="1"/>
              <a:t>eye-movement</a:t>
            </a:r>
            <a:r>
              <a:rPr lang="de-DE" sz="1000" dirty="0"/>
              <a:t> </a:t>
            </a:r>
            <a:r>
              <a:rPr lang="de-DE" sz="1000" dirty="0" err="1"/>
              <a:t>patterns</a:t>
            </a:r>
            <a:r>
              <a:rPr lang="de-DE" sz="1000" dirty="0"/>
              <a:t>. </a:t>
            </a:r>
            <a:r>
              <a:rPr lang="de-DE" sz="1000" i="1" dirty="0"/>
              <a:t>Computers &amp; Education</a:t>
            </a:r>
            <a:r>
              <a:rPr lang="de-DE" sz="1000" dirty="0"/>
              <a:t>, </a:t>
            </a:r>
            <a:r>
              <a:rPr lang="de-DE" sz="1000" i="1" dirty="0"/>
              <a:t>60</a:t>
            </a:r>
            <a:r>
              <a:rPr lang="de-DE" sz="1000" dirty="0"/>
              <a:t>(1), 95–109.</a:t>
            </a:r>
          </a:p>
          <a:p>
            <a:pPr>
              <a:lnSpc>
                <a:spcPct val="130000"/>
              </a:lnSpc>
              <a:spcBef>
                <a:spcPts val="0"/>
              </a:spcBef>
              <a:buNone/>
            </a:pPr>
            <a:r>
              <a:rPr lang="de-DE" sz="1000" dirty="0"/>
              <a:t>Mayer, R. E. (2001). </a:t>
            </a:r>
            <a:r>
              <a:rPr lang="de-DE" sz="1000" i="1" dirty="0"/>
              <a:t>Multimedia </a:t>
            </a:r>
            <a:r>
              <a:rPr lang="de-DE" sz="1000" i="1" dirty="0" err="1"/>
              <a:t>learning</a:t>
            </a:r>
            <a:r>
              <a:rPr lang="de-DE" sz="1000" dirty="0"/>
              <a:t>. Cambridge University Press.</a:t>
            </a:r>
          </a:p>
          <a:p>
            <a:pPr>
              <a:lnSpc>
                <a:spcPct val="130000"/>
              </a:lnSpc>
              <a:spcBef>
                <a:spcPts val="0"/>
              </a:spcBef>
              <a:buNone/>
            </a:pPr>
            <a:r>
              <a:rPr lang="de-DE" sz="1000" dirty="0"/>
              <a:t>Mayer, R. E. (Hrsg.). (2014). </a:t>
            </a:r>
            <a:r>
              <a:rPr lang="de-DE" sz="1000" i="1" dirty="0"/>
              <a:t>The Cambridge </a:t>
            </a:r>
            <a:r>
              <a:rPr lang="de-DE" sz="1000" i="1" dirty="0" err="1"/>
              <a:t>handbook</a:t>
            </a:r>
            <a:r>
              <a:rPr lang="de-DE" sz="1000" i="1" dirty="0"/>
              <a:t> </a:t>
            </a:r>
            <a:r>
              <a:rPr lang="de-DE" sz="1000" i="1" dirty="0" err="1"/>
              <a:t>of</a:t>
            </a:r>
            <a:r>
              <a:rPr lang="de-DE" sz="1000" i="1" dirty="0"/>
              <a:t> </a:t>
            </a:r>
            <a:r>
              <a:rPr lang="de-DE" sz="1000" i="1" dirty="0" err="1"/>
              <a:t>multimedia</a:t>
            </a:r>
            <a:r>
              <a:rPr lang="de-DE" sz="1000" i="1" dirty="0"/>
              <a:t> </a:t>
            </a:r>
            <a:r>
              <a:rPr lang="de-DE" sz="1000" i="1" dirty="0" err="1"/>
              <a:t>learning</a:t>
            </a:r>
            <a:r>
              <a:rPr lang="de-DE" sz="1000" dirty="0"/>
              <a:t> (Second Edition). Cambridge University Press.</a:t>
            </a:r>
          </a:p>
          <a:p>
            <a:pPr>
              <a:lnSpc>
                <a:spcPct val="130000"/>
              </a:lnSpc>
              <a:spcBef>
                <a:spcPts val="0"/>
              </a:spcBef>
              <a:buNone/>
            </a:pPr>
            <a:r>
              <a:rPr lang="de-DE" sz="1000" dirty="0"/>
              <a:t>Meyer, W., &amp; Stockmann, R. (2018). Evaluation multimedialen Lernens. In H. </a:t>
            </a:r>
            <a:r>
              <a:rPr lang="de-DE" sz="1000" dirty="0" err="1"/>
              <a:t>Niegemann</a:t>
            </a:r>
            <a:r>
              <a:rPr lang="de-DE" sz="1000" dirty="0"/>
              <a:t> &amp; A. Weinberger (Hrsg.), </a:t>
            </a:r>
            <a:r>
              <a:rPr lang="de-DE" sz="1000" i="1" dirty="0"/>
              <a:t>Lernen mit Bildungstechnologien</a:t>
            </a:r>
            <a:r>
              <a:rPr lang="de-DE" sz="1000" dirty="0"/>
              <a:t> (S. 1–10). Springer Berlin Heidelberg. </a:t>
            </a:r>
            <a:r>
              <a:rPr lang="de-DE" sz="1000" dirty="0">
                <a:hlinkClick r:id="rId3"/>
              </a:rPr>
              <a:t>https://doi.org/10.1007/978-3-662-54373-3_43-1</a:t>
            </a:r>
            <a:endParaRPr lang="de-DE" sz="1000" dirty="0"/>
          </a:p>
          <a:p>
            <a:pPr>
              <a:lnSpc>
                <a:spcPct val="130000"/>
              </a:lnSpc>
              <a:spcBef>
                <a:spcPts val="0"/>
              </a:spcBef>
              <a:buNone/>
            </a:pPr>
            <a:r>
              <a:rPr lang="de-DE" sz="1000" dirty="0"/>
              <a:t>O’Flaherty, J., &amp; Phillips, C. (2015). The </a:t>
            </a:r>
            <a:r>
              <a:rPr lang="de-DE" sz="1000" dirty="0" err="1"/>
              <a:t>use</a:t>
            </a:r>
            <a:r>
              <a:rPr lang="de-DE" sz="1000" dirty="0"/>
              <a:t> </a:t>
            </a:r>
            <a:r>
              <a:rPr lang="de-DE" sz="1000" dirty="0" err="1"/>
              <a:t>of</a:t>
            </a:r>
            <a:r>
              <a:rPr lang="de-DE" sz="1000" dirty="0"/>
              <a:t> </a:t>
            </a:r>
            <a:r>
              <a:rPr lang="de-DE" sz="1000" dirty="0" err="1"/>
              <a:t>flipped</a:t>
            </a:r>
            <a:r>
              <a:rPr lang="de-DE" sz="1000" dirty="0"/>
              <a:t> </a:t>
            </a:r>
            <a:r>
              <a:rPr lang="de-DE" sz="1000" dirty="0" err="1"/>
              <a:t>classrooms</a:t>
            </a:r>
            <a:r>
              <a:rPr lang="de-DE" sz="1000" dirty="0"/>
              <a:t> in </a:t>
            </a:r>
            <a:r>
              <a:rPr lang="de-DE" sz="1000" dirty="0" err="1"/>
              <a:t>higher</a:t>
            </a:r>
            <a:r>
              <a:rPr lang="de-DE" sz="1000" dirty="0"/>
              <a:t> </a:t>
            </a:r>
            <a:r>
              <a:rPr lang="de-DE" sz="1000" dirty="0" err="1"/>
              <a:t>education</a:t>
            </a:r>
            <a:r>
              <a:rPr lang="de-DE" sz="1000" dirty="0"/>
              <a:t>: A </a:t>
            </a:r>
            <a:r>
              <a:rPr lang="de-DE" sz="1000" dirty="0" err="1"/>
              <a:t>scoping</a:t>
            </a:r>
            <a:r>
              <a:rPr lang="de-DE" sz="1000" dirty="0"/>
              <a:t> </a:t>
            </a:r>
            <a:r>
              <a:rPr lang="de-DE" sz="1000" dirty="0" err="1"/>
              <a:t>review</a:t>
            </a:r>
            <a:r>
              <a:rPr lang="de-DE" sz="1000" dirty="0"/>
              <a:t>. </a:t>
            </a:r>
            <a:r>
              <a:rPr lang="de-DE" sz="1000" i="1" dirty="0"/>
              <a:t>The Internet </a:t>
            </a:r>
            <a:r>
              <a:rPr lang="de-DE" sz="1000" i="1" dirty="0" err="1"/>
              <a:t>and</a:t>
            </a:r>
            <a:r>
              <a:rPr lang="de-DE" sz="1000" i="1" dirty="0"/>
              <a:t> Higher Education</a:t>
            </a:r>
            <a:r>
              <a:rPr lang="de-DE" sz="1000" dirty="0"/>
              <a:t>, 25, 85–95. </a:t>
            </a:r>
          </a:p>
          <a:p>
            <a:pPr>
              <a:lnSpc>
                <a:spcPct val="130000"/>
              </a:lnSpc>
              <a:spcBef>
                <a:spcPts val="0"/>
              </a:spcBef>
              <a:buNone/>
            </a:pPr>
            <a:r>
              <a:rPr lang="de-DE" sz="1000" dirty="0"/>
              <a:t>Paivio, A. (1986). </a:t>
            </a:r>
            <a:r>
              <a:rPr lang="de-DE" sz="1000" i="1" dirty="0"/>
              <a:t>Mental </a:t>
            </a:r>
            <a:r>
              <a:rPr lang="de-DE" sz="1000" i="1" dirty="0" err="1"/>
              <a:t>representations</a:t>
            </a:r>
            <a:r>
              <a:rPr lang="de-DE" sz="1000" i="1" dirty="0"/>
              <a:t>: A dual </a:t>
            </a:r>
            <a:r>
              <a:rPr lang="de-DE" sz="1000" i="1" dirty="0" err="1"/>
              <a:t>coding</a:t>
            </a:r>
            <a:r>
              <a:rPr lang="de-DE" sz="1000" i="1" dirty="0"/>
              <a:t> </a:t>
            </a:r>
            <a:r>
              <a:rPr lang="de-DE" sz="1000" i="1" dirty="0" err="1"/>
              <a:t>approach</a:t>
            </a:r>
            <a:r>
              <a:rPr lang="de-DE" sz="1000" dirty="0"/>
              <a:t>. Oxford University Press ; Clarendon Press.</a:t>
            </a:r>
          </a:p>
          <a:p>
            <a:pPr>
              <a:lnSpc>
                <a:spcPct val="130000"/>
              </a:lnSpc>
              <a:spcBef>
                <a:spcPts val="0"/>
              </a:spcBef>
              <a:buNone/>
            </a:pPr>
            <a:r>
              <a:rPr lang="de-DE" sz="1000" dirty="0"/>
              <a:t>Rey, G. D. (2012). A </a:t>
            </a:r>
            <a:r>
              <a:rPr lang="de-DE" sz="1000" dirty="0" err="1"/>
              <a:t>review</a:t>
            </a:r>
            <a:r>
              <a:rPr lang="de-DE" sz="1000" dirty="0"/>
              <a:t> </a:t>
            </a:r>
            <a:r>
              <a:rPr lang="de-DE" sz="1000" dirty="0" err="1"/>
              <a:t>of</a:t>
            </a:r>
            <a:r>
              <a:rPr lang="de-DE" sz="1000" dirty="0"/>
              <a:t> </a:t>
            </a:r>
            <a:r>
              <a:rPr lang="de-DE" sz="1000" dirty="0" err="1"/>
              <a:t>research</a:t>
            </a:r>
            <a:r>
              <a:rPr lang="de-DE" sz="1000" dirty="0"/>
              <a:t> </a:t>
            </a:r>
            <a:r>
              <a:rPr lang="de-DE" sz="1000" dirty="0" err="1"/>
              <a:t>and</a:t>
            </a:r>
            <a:r>
              <a:rPr lang="de-DE" sz="1000" dirty="0"/>
              <a:t> a meta-analysis </a:t>
            </a:r>
            <a:r>
              <a:rPr lang="de-DE" sz="1000" dirty="0" err="1"/>
              <a:t>of</a:t>
            </a:r>
            <a:r>
              <a:rPr lang="de-DE" sz="1000" dirty="0"/>
              <a:t> </a:t>
            </a:r>
            <a:r>
              <a:rPr lang="de-DE" sz="1000" dirty="0" err="1"/>
              <a:t>the</a:t>
            </a:r>
            <a:r>
              <a:rPr lang="de-DE" sz="1000" dirty="0"/>
              <a:t> </a:t>
            </a:r>
            <a:r>
              <a:rPr lang="de-DE" sz="1000" dirty="0" err="1"/>
              <a:t>seductive</a:t>
            </a:r>
            <a:r>
              <a:rPr lang="de-DE" sz="1000" dirty="0"/>
              <a:t> </a:t>
            </a:r>
            <a:r>
              <a:rPr lang="de-DE" sz="1000" dirty="0" err="1"/>
              <a:t>detail</a:t>
            </a:r>
            <a:r>
              <a:rPr lang="de-DE" sz="1000" dirty="0"/>
              <a:t> </a:t>
            </a:r>
            <a:r>
              <a:rPr lang="de-DE" sz="1000" dirty="0" err="1"/>
              <a:t>effect</a:t>
            </a:r>
            <a:r>
              <a:rPr lang="de-DE" sz="1000" dirty="0"/>
              <a:t>. </a:t>
            </a:r>
            <a:r>
              <a:rPr lang="de-DE" sz="1000" i="1" dirty="0"/>
              <a:t>Educational Research Review</a:t>
            </a:r>
            <a:r>
              <a:rPr lang="de-DE" sz="1000" dirty="0"/>
              <a:t>, </a:t>
            </a:r>
            <a:r>
              <a:rPr lang="de-DE" sz="1000" i="1" dirty="0"/>
              <a:t>7</a:t>
            </a:r>
            <a:r>
              <a:rPr lang="de-DE" sz="1000" dirty="0"/>
              <a:t>(3), 216–237.</a:t>
            </a:r>
          </a:p>
          <a:p>
            <a:pPr>
              <a:lnSpc>
                <a:spcPct val="130000"/>
              </a:lnSpc>
              <a:spcBef>
                <a:spcPts val="0"/>
              </a:spcBef>
              <a:buNone/>
            </a:pPr>
            <a:r>
              <a:rPr lang="de-DE" sz="1000" dirty="0" err="1"/>
              <a:t>Scheg</a:t>
            </a:r>
            <a:r>
              <a:rPr lang="de-DE" sz="1000" dirty="0"/>
              <a:t>, A. G. (Hrsg.). (2015). </a:t>
            </a:r>
            <a:r>
              <a:rPr lang="de-DE" sz="1000" i="1" dirty="0"/>
              <a:t>Implementation </a:t>
            </a:r>
            <a:r>
              <a:rPr lang="de-DE" sz="1000" i="1" dirty="0" err="1"/>
              <a:t>and</a:t>
            </a:r>
            <a:r>
              <a:rPr lang="de-DE" sz="1000" i="1" dirty="0"/>
              <a:t> </a:t>
            </a:r>
            <a:r>
              <a:rPr lang="de-DE" sz="1000" i="1" dirty="0" err="1"/>
              <a:t>critical</a:t>
            </a:r>
            <a:r>
              <a:rPr lang="de-DE" sz="1000" i="1" dirty="0"/>
              <a:t> Assessment </a:t>
            </a:r>
            <a:r>
              <a:rPr lang="de-DE" sz="1000" i="1" dirty="0" err="1"/>
              <a:t>of</a:t>
            </a:r>
            <a:r>
              <a:rPr lang="de-DE" sz="1000" i="1" dirty="0"/>
              <a:t> </a:t>
            </a:r>
            <a:r>
              <a:rPr lang="de-DE" sz="1000" i="1" dirty="0" err="1"/>
              <a:t>the</a:t>
            </a:r>
            <a:r>
              <a:rPr lang="de-DE" sz="1000" i="1" dirty="0"/>
              <a:t> </a:t>
            </a:r>
            <a:r>
              <a:rPr lang="de-DE" sz="1000" i="1" dirty="0" err="1"/>
              <a:t>flipped</a:t>
            </a:r>
            <a:r>
              <a:rPr lang="de-DE" sz="1000" i="1" dirty="0"/>
              <a:t> </a:t>
            </a:r>
            <a:r>
              <a:rPr lang="de-DE" sz="1000" i="1" dirty="0" err="1"/>
              <a:t>classroom</a:t>
            </a:r>
            <a:r>
              <a:rPr lang="de-DE" sz="1000" i="1" dirty="0"/>
              <a:t> </a:t>
            </a:r>
            <a:r>
              <a:rPr lang="de-DE" sz="1000" i="1" dirty="0" err="1"/>
              <a:t>experience</a:t>
            </a:r>
            <a:r>
              <a:rPr lang="de-DE" sz="1000" dirty="0"/>
              <a:t>. Hershey: IGI Global.</a:t>
            </a:r>
          </a:p>
          <a:p>
            <a:pPr>
              <a:lnSpc>
                <a:spcPct val="130000"/>
              </a:lnSpc>
              <a:spcBef>
                <a:spcPts val="0"/>
              </a:spcBef>
              <a:buNone/>
            </a:pPr>
            <a:r>
              <a:rPr lang="de-DE" sz="1000" dirty="0"/>
              <a:t>Scheiter, K., Richter, J., &amp; </a:t>
            </a:r>
            <a:r>
              <a:rPr lang="de-DE" sz="1000" dirty="0" err="1"/>
              <a:t>Renkl</a:t>
            </a:r>
            <a:r>
              <a:rPr lang="de-DE" sz="1000" dirty="0"/>
              <a:t>, A. (2018). Multimediales Lernen: Lehren und Lernen mit Texten und Bildern. In H. </a:t>
            </a:r>
            <a:r>
              <a:rPr lang="de-DE" sz="1000" dirty="0" err="1"/>
              <a:t>Niegemann</a:t>
            </a:r>
            <a:r>
              <a:rPr lang="de-DE" sz="1000" dirty="0"/>
              <a:t> &amp; A. Weinberger (Hrsg.), </a:t>
            </a:r>
            <a:r>
              <a:rPr lang="de-DE" sz="1000" i="1" dirty="0"/>
              <a:t>Lernen mit Bildungstechnologien</a:t>
            </a:r>
            <a:r>
              <a:rPr lang="de-DE" sz="1000" dirty="0"/>
              <a:t> (S. 1–26). Springer Berlin Heidelberg. </a:t>
            </a:r>
            <a:r>
              <a:rPr lang="de-DE" sz="1000" dirty="0">
                <a:hlinkClick r:id="rId4"/>
              </a:rPr>
              <a:t>https://doi.org/10.1007/978-3-662-54373-3_4-1</a:t>
            </a:r>
            <a:endParaRPr lang="de-DE" sz="1000" dirty="0"/>
          </a:p>
          <a:p>
            <a:pPr>
              <a:lnSpc>
                <a:spcPct val="130000"/>
              </a:lnSpc>
              <a:spcBef>
                <a:spcPts val="0"/>
              </a:spcBef>
              <a:buNone/>
            </a:pPr>
            <a:r>
              <a:rPr lang="de-DE" sz="1000" dirty="0"/>
              <a:t>Schmidt-Weigand, F., &amp; Scheiter, K. (2011). The </a:t>
            </a:r>
            <a:r>
              <a:rPr lang="de-DE" sz="1000" dirty="0" err="1"/>
              <a:t>role</a:t>
            </a:r>
            <a:r>
              <a:rPr lang="de-DE" sz="1000" dirty="0"/>
              <a:t> </a:t>
            </a:r>
            <a:r>
              <a:rPr lang="de-DE" sz="1000" dirty="0" err="1"/>
              <a:t>of</a:t>
            </a:r>
            <a:r>
              <a:rPr lang="de-DE" sz="1000" dirty="0"/>
              <a:t> </a:t>
            </a:r>
            <a:r>
              <a:rPr lang="de-DE" sz="1000" dirty="0" err="1"/>
              <a:t>spatial</a:t>
            </a:r>
            <a:r>
              <a:rPr lang="de-DE" sz="1000" dirty="0"/>
              <a:t> </a:t>
            </a:r>
            <a:r>
              <a:rPr lang="de-DE" sz="1000" dirty="0" err="1"/>
              <a:t>descriptions</a:t>
            </a:r>
            <a:r>
              <a:rPr lang="de-DE" sz="1000" dirty="0"/>
              <a:t> in </a:t>
            </a:r>
            <a:r>
              <a:rPr lang="de-DE" sz="1000" dirty="0" err="1"/>
              <a:t>learning</a:t>
            </a:r>
            <a:r>
              <a:rPr lang="de-DE" sz="1000" dirty="0"/>
              <a:t> </a:t>
            </a:r>
            <a:r>
              <a:rPr lang="de-DE" sz="1000" dirty="0" err="1"/>
              <a:t>from</a:t>
            </a:r>
            <a:r>
              <a:rPr lang="de-DE" sz="1000" dirty="0"/>
              <a:t> </a:t>
            </a:r>
            <a:r>
              <a:rPr lang="de-DE" sz="1000" dirty="0" err="1"/>
              <a:t>multimedia</a:t>
            </a:r>
            <a:r>
              <a:rPr lang="de-DE" sz="1000" dirty="0"/>
              <a:t>. </a:t>
            </a:r>
            <a:r>
              <a:rPr lang="de-DE" sz="1000" i="1" dirty="0"/>
              <a:t>Computers in Human </a:t>
            </a:r>
            <a:r>
              <a:rPr lang="de-DE" sz="1000" i="1" dirty="0" err="1"/>
              <a:t>Behavior</a:t>
            </a:r>
            <a:r>
              <a:rPr lang="de-DE" sz="1000" dirty="0"/>
              <a:t>, </a:t>
            </a:r>
            <a:r>
              <a:rPr lang="de-DE" sz="1000" i="1" dirty="0"/>
              <a:t>27</a:t>
            </a:r>
            <a:r>
              <a:rPr lang="de-DE" sz="1000" dirty="0"/>
              <a:t>(1), 22–28</a:t>
            </a:r>
            <a:r>
              <a:rPr lang="de-DE" sz="1000" dirty="0" smtClean="0"/>
              <a:t>.</a:t>
            </a:r>
            <a:endParaRPr lang="de-DE" sz="1000" dirty="0"/>
          </a:p>
        </p:txBody>
      </p:sp>
      <p:sp>
        <p:nvSpPr>
          <p:cNvPr id="4" name="Datumsplatzhalter 3">
            <a:extLst>
              <a:ext uri="{FF2B5EF4-FFF2-40B4-BE49-F238E27FC236}">
                <a16:creationId xmlns:a16="http://schemas.microsoft.com/office/drawing/2014/main" xmlns="" id="{4465304B-E3D8-F94C-9E62-3D8BE4513D00}"/>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A64F631B-F387-8844-A092-F1DBF48112A7}"/>
              </a:ext>
            </a:extLst>
          </p:cNvPr>
          <p:cNvSpPr>
            <a:spLocks noGrp="1"/>
          </p:cNvSpPr>
          <p:nvPr>
            <p:ph type="ftr" sz="quarter" idx="11"/>
          </p:nvPr>
        </p:nvSpPr>
        <p:spPr/>
        <p:txBody>
          <a:bodyPr/>
          <a:lstStyle/>
          <a:p>
            <a:pPr>
              <a:defRPr/>
            </a:pPr>
            <a:r>
              <a:rPr lang="de-DE"/>
              <a:t>Anne-Sophie Waag</a:t>
            </a:r>
          </a:p>
        </p:txBody>
      </p:sp>
      <p:sp>
        <p:nvSpPr>
          <p:cNvPr id="6" name="Foliennummernplatzhalter 5">
            <a:extLst>
              <a:ext uri="{FF2B5EF4-FFF2-40B4-BE49-F238E27FC236}">
                <a16:creationId xmlns:a16="http://schemas.microsoft.com/office/drawing/2014/main" xmlns="" id="{696A7AEA-0599-BD46-8E22-CB7EDF23E00A}"/>
              </a:ext>
            </a:extLst>
          </p:cNvPr>
          <p:cNvSpPr>
            <a:spLocks noGrp="1"/>
          </p:cNvSpPr>
          <p:nvPr>
            <p:ph type="sldNum" sz="quarter" idx="12"/>
          </p:nvPr>
        </p:nvSpPr>
        <p:spPr/>
        <p:txBody>
          <a:bodyPr/>
          <a:lstStyle/>
          <a:p>
            <a:fld id="{E95B7C64-4E4A-CE42-BEA1-D7C116C827C2}" type="slidenum">
              <a:rPr lang="de-DE" altLang="de-DE" smtClean="0"/>
              <a:pPr/>
              <a:t>22</a:t>
            </a:fld>
            <a:endParaRPr lang="de-DE" altLang="de-DE"/>
          </a:p>
        </p:txBody>
      </p:sp>
    </p:spTree>
    <p:extLst>
      <p:ext uri="{BB962C8B-B14F-4D97-AF65-F5344CB8AC3E}">
        <p14:creationId xmlns:p14="http://schemas.microsoft.com/office/powerpoint/2010/main" xmlns="" val="286159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6921C4-D56B-3D47-9693-460F676D5087}"/>
              </a:ext>
            </a:extLst>
          </p:cNvPr>
          <p:cNvSpPr>
            <a:spLocks noGrp="1"/>
          </p:cNvSpPr>
          <p:nvPr>
            <p:ph type="title"/>
          </p:nvPr>
        </p:nvSpPr>
        <p:spPr/>
        <p:txBody>
          <a:bodyPr/>
          <a:lstStyle/>
          <a:p>
            <a:r>
              <a:rPr lang="de-DE" dirty="0"/>
              <a:t>Literatur (3/3)</a:t>
            </a:r>
          </a:p>
        </p:txBody>
      </p:sp>
      <p:sp>
        <p:nvSpPr>
          <p:cNvPr id="3" name="Inhaltsplatzhalter 2">
            <a:extLst>
              <a:ext uri="{FF2B5EF4-FFF2-40B4-BE49-F238E27FC236}">
                <a16:creationId xmlns:a16="http://schemas.microsoft.com/office/drawing/2014/main" xmlns="" id="{BE103A76-0E34-5F40-8192-E5C8A9474D21}"/>
              </a:ext>
            </a:extLst>
          </p:cNvPr>
          <p:cNvSpPr>
            <a:spLocks noGrp="1"/>
          </p:cNvSpPr>
          <p:nvPr>
            <p:ph idx="1"/>
          </p:nvPr>
        </p:nvSpPr>
        <p:spPr>
          <a:xfrm>
            <a:off x="684000" y="1772770"/>
            <a:ext cx="7776000" cy="4043720"/>
          </a:xfrm>
        </p:spPr>
        <p:txBody>
          <a:bodyPr/>
          <a:lstStyle/>
          <a:p>
            <a:pPr>
              <a:lnSpc>
                <a:spcPct val="130000"/>
              </a:lnSpc>
              <a:spcBef>
                <a:spcPts val="0"/>
              </a:spcBef>
              <a:buNone/>
            </a:pPr>
            <a:r>
              <a:rPr lang="de-DE" sz="1000" dirty="0"/>
              <a:t>Schnotz, W. (2014). Integrated Model </a:t>
            </a:r>
            <a:r>
              <a:rPr lang="de-DE" sz="1000" dirty="0" err="1"/>
              <a:t>of</a:t>
            </a:r>
            <a:r>
              <a:rPr lang="de-DE" sz="1000" dirty="0"/>
              <a:t> Text </a:t>
            </a:r>
            <a:r>
              <a:rPr lang="de-DE" sz="1000" dirty="0" err="1"/>
              <a:t>and</a:t>
            </a:r>
            <a:r>
              <a:rPr lang="de-DE" sz="1000" dirty="0"/>
              <a:t> Picture </a:t>
            </a:r>
            <a:r>
              <a:rPr lang="de-DE" sz="1000" dirty="0" err="1"/>
              <a:t>Comprehension</a:t>
            </a:r>
            <a:r>
              <a:rPr lang="de-DE" sz="1000" dirty="0"/>
              <a:t>. In R. Mayer (Hrsg.), </a:t>
            </a:r>
            <a:r>
              <a:rPr lang="de-DE" sz="1000" i="1" dirty="0"/>
              <a:t>The Cambridge Handbook </a:t>
            </a:r>
            <a:r>
              <a:rPr lang="de-DE" sz="1000" i="1" dirty="0" err="1"/>
              <a:t>of</a:t>
            </a:r>
            <a:r>
              <a:rPr lang="de-DE" sz="1000" i="1" dirty="0"/>
              <a:t> Multimedia Learning</a:t>
            </a:r>
            <a:r>
              <a:rPr lang="de-DE" sz="1000" dirty="0"/>
              <a:t> (2. Aufl., S. 72–103). Cambridge University Press. </a:t>
            </a:r>
            <a:r>
              <a:rPr lang="de-DE" sz="1000" dirty="0">
                <a:hlinkClick r:id="rId2"/>
              </a:rPr>
              <a:t>https://doi.org/10.1017/CBO9781139547369.006</a:t>
            </a:r>
            <a:endParaRPr lang="de-DE" sz="1000" dirty="0"/>
          </a:p>
          <a:p>
            <a:pPr>
              <a:lnSpc>
                <a:spcPct val="130000"/>
              </a:lnSpc>
              <a:spcBef>
                <a:spcPts val="0"/>
              </a:spcBef>
              <a:buNone/>
            </a:pPr>
            <a:r>
              <a:rPr lang="de-DE" sz="1000" dirty="0" err="1"/>
              <a:t>Schueler</a:t>
            </a:r>
            <a:r>
              <a:rPr lang="de-DE" sz="1000" dirty="0"/>
              <a:t>, A., Scheiter, K., &amp; </a:t>
            </a:r>
            <a:r>
              <a:rPr lang="de-DE" sz="1000" dirty="0" err="1"/>
              <a:t>Gerjets</a:t>
            </a:r>
            <a:r>
              <a:rPr lang="de-DE" sz="1000" dirty="0"/>
              <a:t>, P. (2012). Verbal </a:t>
            </a:r>
            <a:r>
              <a:rPr lang="de-DE" sz="1000" dirty="0" err="1"/>
              <a:t>descriptions</a:t>
            </a:r>
            <a:r>
              <a:rPr lang="de-DE" sz="1000" dirty="0"/>
              <a:t> </a:t>
            </a:r>
            <a:r>
              <a:rPr lang="de-DE" sz="1000" dirty="0" err="1"/>
              <a:t>of</a:t>
            </a:r>
            <a:r>
              <a:rPr lang="de-DE" sz="1000" dirty="0"/>
              <a:t> </a:t>
            </a:r>
            <a:r>
              <a:rPr lang="de-DE" sz="1000" dirty="0" err="1"/>
              <a:t>spatial</a:t>
            </a:r>
            <a:r>
              <a:rPr lang="de-DE" sz="1000" dirty="0"/>
              <a:t> </a:t>
            </a:r>
            <a:r>
              <a:rPr lang="de-DE" sz="1000" dirty="0" err="1"/>
              <a:t>information</a:t>
            </a:r>
            <a:r>
              <a:rPr lang="de-DE" sz="1000" dirty="0"/>
              <a:t> </a:t>
            </a:r>
            <a:r>
              <a:rPr lang="de-DE" sz="1000" dirty="0" err="1"/>
              <a:t>can</a:t>
            </a:r>
            <a:r>
              <a:rPr lang="de-DE" sz="1000" dirty="0"/>
              <a:t> </a:t>
            </a:r>
            <a:r>
              <a:rPr lang="de-DE" sz="1000" dirty="0" err="1"/>
              <a:t>interfere</a:t>
            </a:r>
            <a:r>
              <a:rPr lang="de-DE" sz="1000" dirty="0"/>
              <a:t> </a:t>
            </a:r>
            <a:r>
              <a:rPr lang="de-DE" sz="1000" dirty="0" err="1"/>
              <a:t>with</a:t>
            </a:r>
            <a:r>
              <a:rPr lang="de-DE" sz="1000" dirty="0"/>
              <a:t> </a:t>
            </a:r>
            <a:r>
              <a:rPr lang="de-DE" sz="1000" dirty="0" err="1"/>
              <a:t>picture</a:t>
            </a:r>
            <a:r>
              <a:rPr lang="de-DE" sz="1000" dirty="0"/>
              <a:t> </a:t>
            </a:r>
            <a:r>
              <a:rPr lang="de-DE" sz="1000" dirty="0" err="1"/>
              <a:t>processing</a:t>
            </a:r>
            <a:r>
              <a:rPr lang="de-DE" sz="1000" dirty="0"/>
              <a:t>. </a:t>
            </a:r>
            <a:r>
              <a:rPr lang="de-DE" sz="1000" i="1" dirty="0"/>
              <a:t>Memory</a:t>
            </a:r>
            <a:r>
              <a:rPr lang="de-DE" sz="1000" dirty="0"/>
              <a:t>, </a:t>
            </a:r>
            <a:r>
              <a:rPr lang="de-DE" sz="1000" i="1" dirty="0"/>
              <a:t>20</a:t>
            </a:r>
            <a:r>
              <a:rPr lang="de-DE" sz="1000" dirty="0"/>
              <a:t>(7), 682–699.</a:t>
            </a:r>
          </a:p>
          <a:p>
            <a:pPr lvl="0">
              <a:lnSpc>
                <a:spcPct val="130000"/>
              </a:lnSpc>
              <a:spcBef>
                <a:spcPts val="0"/>
              </a:spcBef>
              <a:buNone/>
            </a:pPr>
            <a:r>
              <a:rPr lang="de-DE" sz="1000" dirty="0"/>
              <a:t>Stockmann, R., &amp; Meyer, W. (2014). </a:t>
            </a:r>
            <a:r>
              <a:rPr lang="de-DE" sz="1000" i="1" dirty="0"/>
              <a:t>Evaluation: Eine Einführung</a:t>
            </a:r>
            <a:r>
              <a:rPr lang="de-DE" sz="1000" dirty="0"/>
              <a:t> (2., überarbeitete und aktualisierte Auflage). Verlag Barbara </a:t>
            </a:r>
            <a:r>
              <a:rPr lang="de-DE" sz="1000" dirty="0" err="1"/>
              <a:t>Budrich</a:t>
            </a:r>
            <a:r>
              <a:rPr lang="de-DE" sz="1000" dirty="0"/>
              <a:t>.</a:t>
            </a:r>
          </a:p>
          <a:p>
            <a:pPr lvl="0">
              <a:lnSpc>
                <a:spcPct val="130000"/>
              </a:lnSpc>
              <a:spcBef>
                <a:spcPts val="0"/>
              </a:spcBef>
              <a:buNone/>
            </a:pPr>
            <a:r>
              <a:rPr lang="de-DE" sz="1000" dirty="0"/>
              <a:t>Zander, S., &amp; </a:t>
            </a:r>
            <a:r>
              <a:rPr lang="de-DE" sz="1000" dirty="0" err="1"/>
              <a:t>Heidig</a:t>
            </a:r>
            <a:r>
              <a:rPr lang="de-DE" sz="1000" dirty="0"/>
              <a:t>, S. (2019). Motivationsdesign bei der Konzeption multimedialer Lernumgebungen. In S. Kracht, A. </a:t>
            </a:r>
            <a:r>
              <a:rPr lang="de-DE" sz="1000" dirty="0" err="1"/>
              <a:t>Niedostadek</a:t>
            </a:r>
            <a:r>
              <a:rPr lang="de-DE" sz="1000" dirty="0"/>
              <a:t>, &amp; P. </a:t>
            </a:r>
            <a:r>
              <a:rPr lang="de-DE" sz="1000" dirty="0" err="1"/>
              <a:t>Sensburg</a:t>
            </a:r>
            <a:r>
              <a:rPr lang="de-DE" sz="1000" dirty="0"/>
              <a:t> (Hrsg.), </a:t>
            </a:r>
            <a:r>
              <a:rPr lang="de-DE" sz="1000" i="1" dirty="0"/>
              <a:t>Praxishandbuch Professionelle Mediation</a:t>
            </a:r>
            <a:r>
              <a:rPr lang="de-DE" sz="1000" dirty="0"/>
              <a:t> (S. 1–23). Springer Berlin Heidelberg. </a:t>
            </a:r>
            <a:r>
              <a:rPr lang="de-DE" sz="1000" dirty="0">
                <a:hlinkClick r:id="rId3"/>
              </a:rPr>
              <a:t>https://doi.org/10.1007/978-3-662-54373-3_37-1</a:t>
            </a:r>
            <a:endParaRPr lang="de-DE" sz="1000" dirty="0"/>
          </a:p>
          <a:p>
            <a:pPr lvl="0">
              <a:lnSpc>
                <a:spcPct val="130000"/>
              </a:lnSpc>
              <a:spcBef>
                <a:spcPts val="0"/>
              </a:spcBef>
              <a:buNone/>
            </a:pPr>
            <a:r>
              <a:rPr lang="de-DE" sz="1000" dirty="0">
                <a:latin typeface="AdvTT5843c571"/>
              </a:rPr>
              <a:t>Zander, S., &amp; </a:t>
            </a:r>
            <a:r>
              <a:rPr lang="de-DE" sz="1000" dirty="0" err="1">
                <a:latin typeface="AdvTT5843c571"/>
              </a:rPr>
              <a:t>Niegemann</a:t>
            </a:r>
            <a:r>
              <a:rPr lang="de-DE" sz="1000" dirty="0">
                <a:latin typeface="AdvTT5843c571"/>
              </a:rPr>
              <a:t>, H. M. (2014). Motivationsdesign. In A. Hohenstein &amp; K. </a:t>
            </a:r>
            <a:r>
              <a:rPr lang="de-DE" sz="1000" dirty="0" err="1">
                <a:latin typeface="AdvTT5843c571"/>
              </a:rPr>
              <a:t>Wilbers</a:t>
            </a:r>
            <a:r>
              <a:rPr lang="de-DE" sz="1000" dirty="0">
                <a:latin typeface="AdvTT5843c571"/>
              </a:rPr>
              <a:t> (Hrsg.), </a:t>
            </a:r>
            <a:r>
              <a:rPr lang="de-DE" sz="1000" i="1" dirty="0">
                <a:latin typeface="AdvTTf90d833a.I"/>
              </a:rPr>
              <a:t>Handbuch E-Learning</a:t>
            </a:r>
            <a:r>
              <a:rPr lang="de-DE" sz="1000" dirty="0">
                <a:latin typeface="AdvTT5843c571"/>
              </a:rPr>
              <a:t>. Neuwied: Wolters Kluwer.</a:t>
            </a:r>
            <a:endParaRPr lang="de-DE" sz="1000" dirty="0"/>
          </a:p>
          <a:p>
            <a:pPr>
              <a:lnSpc>
                <a:spcPct val="130000"/>
              </a:lnSpc>
              <a:spcBef>
                <a:spcPts val="0"/>
              </a:spcBef>
              <a:buNone/>
            </a:pPr>
            <a:endParaRPr lang="de-DE" dirty="0"/>
          </a:p>
        </p:txBody>
      </p:sp>
      <p:sp>
        <p:nvSpPr>
          <p:cNvPr id="4" name="Datumsplatzhalter 3">
            <a:extLst>
              <a:ext uri="{FF2B5EF4-FFF2-40B4-BE49-F238E27FC236}">
                <a16:creationId xmlns:a16="http://schemas.microsoft.com/office/drawing/2014/main" xmlns="" id="{F6F7C1BF-925F-E745-B91C-05FB5E9B4E7C}"/>
              </a:ext>
            </a:extLst>
          </p:cNvPr>
          <p:cNvSpPr>
            <a:spLocks noGrp="1"/>
          </p:cNvSpPr>
          <p:nvPr>
            <p:ph type="dt" sz="half" idx="10"/>
          </p:nvPr>
        </p:nvSpPr>
        <p:spPr/>
        <p:txBody>
          <a:bodyPr/>
          <a:lstStyle/>
          <a:p>
            <a:pPr>
              <a:defRPr/>
            </a:pPr>
            <a:r>
              <a:rPr lang="de-DE"/>
              <a:t>CC BY 2.0 DE</a:t>
            </a:r>
          </a:p>
        </p:txBody>
      </p:sp>
      <p:sp>
        <p:nvSpPr>
          <p:cNvPr id="5" name="Fußzeilenplatzhalter 4">
            <a:extLst>
              <a:ext uri="{FF2B5EF4-FFF2-40B4-BE49-F238E27FC236}">
                <a16:creationId xmlns:a16="http://schemas.microsoft.com/office/drawing/2014/main" xmlns="" id="{598D506D-7279-9D43-B67F-46730DEC91B8}"/>
              </a:ext>
            </a:extLst>
          </p:cNvPr>
          <p:cNvSpPr>
            <a:spLocks noGrp="1"/>
          </p:cNvSpPr>
          <p:nvPr>
            <p:ph type="ftr" sz="quarter" idx="11"/>
          </p:nvPr>
        </p:nvSpPr>
        <p:spPr/>
        <p:txBody>
          <a:bodyPr/>
          <a:lstStyle/>
          <a:p>
            <a:pPr>
              <a:defRPr/>
            </a:pPr>
            <a:r>
              <a:rPr lang="de-DE"/>
              <a:t>Anne-Sophie Waag</a:t>
            </a:r>
          </a:p>
        </p:txBody>
      </p:sp>
      <p:sp>
        <p:nvSpPr>
          <p:cNvPr id="6" name="Foliennummernplatzhalter 5">
            <a:extLst>
              <a:ext uri="{FF2B5EF4-FFF2-40B4-BE49-F238E27FC236}">
                <a16:creationId xmlns:a16="http://schemas.microsoft.com/office/drawing/2014/main" xmlns="" id="{683D9B24-039C-A54C-AA8C-BEFD71CD91BD}"/>
              </a:ext>
            </a:extLst>
          </p:cNvPr>
          <p:cNvSpPr>
            <a:spLocks noGrp="1"/>
          </p:cNvSpPr>
          <p:nvPr>
            <p:ph type="sldNum" sz="quarter" idx="12"/>
          </p:nvPr>
        </p:nvSpPr>
        <p:spPr/>
        <p:txBody>
          <a:bodyPr/>
          <a:lstStyle/>
          <a:p>
            <a:fld id="{A1130126-B1A7-7544-B43E-3DDABEEF708E}" type="slidenum">
              <a:rPr lang="de-DE" altLang="de-DE" smtClean="0"/>
              <a:pPr/>
              <a:t>23</a:t>
            </a:fld>
            <a:endParaRPr lang="de-DE" altLang="de-DE"/>
          </a:p>
        </p:txBody>
      </p:sp>
    </p:spTree>
    <p:extLst>
      <p:ext uri="{BB962C8B-B14F-4D97-AF65-F5344CB8AC3E}">
        <p14:creationId xmlns:p14="http://schemas.microsoft.com/office/powerpoint/2010/main" xmlns="" val="336093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xmlns="" id="{E683264A-4350-4844-94D7-3EB35EF5274B}"/>
              </a:ext>
            </a:extLst>
          </p:cNvPr>
          <p:cNvSpPr>
            <a:spLocks noGrp="1" noChangeArrowheads="1"/>
          </p:cNvSpPr>
          <p:nvPr>
            <p:ph type="title"/>
          </p:nvPr>
        </p:nvSpPr>
        <p:spPr/>
        <p:txBody>
          <a:bodyPr/>
          <a:lstStyle/>
          <a:p>
            <a:r>
              <a:rPr lang="de-DE" altLang="de-DE"/>
              <a:t>Einführung</a:t>
            </a:r>
          </a:p>
        </p:txBody>
      </p:sp>
      <p:sp>
        <p:nvSpPr>
          <p:cNvPr id="9" name="Textfeld 1">
            <a:extLst>
              <a:ext uri="{FF2B5EF4-FFF2-40B4-BE49-F238E27FC236}">
                <a16:creationId xmlns:a16="http://schemas.microsoft.com/office/drawing/2014/main" xmlns="" id="{74B44CBE-74E3-1747-9E2A-55BACE50D714}"/>
              </a:ext>
            </a:extLst>
          </p:cNvPr>
          <p:cNvSpPr txBox="1">
            <a:spLocks noGrp="1" noChangeArrowheads="1"/>
          </p:cNvSpPr>
          <p:nvPr>
            <p:ph type="body" idx="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a:t>Theorien multimedialen Lernens</a:t>
            </a:r>
          </a:p>
        </p:txBody>
      </p:sp>
      <p:sp>
        <p:nvSpPr>
          <p:cNvPr id="4" name="Datumsplatzhalter 3">
            <a:extLst>
              <a:ext uri="{FF2B5EF4-FFF2-40B4-BE49-F238E27FC236}">
                <a16:creationId xmlns:a16="http://schemas.microsoft.com/office/drawing/2014/main" xmlns="" id="{0543EBBC-BBE1-B946-B525-FFE5CD6E293D}"/>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a16="http://schemas.microsoft.com/office/drawing/2014/main" xmlns="" id="{9E10A638-F6AA-954C-8ADA-1234B8795E4C}"/>
              </a:ext>
            </a:extLst>
          </p:cNvPr>
          <p:cNvSpPr>
            <a:spLocks noGrp="1"/>
          </p:cNvSpPr>
          <p:nvPr>
            <p:ph type="ftr" sz="quarter" idx="11"/>
          </p:nvPr>
        </p:nvSpPr>
        <p:spPr/>
        <p:txBody>
          <a:bodyPr/>
          <a:lstStyle/>
          <a:p>
            <a:r>
              <a:rPr lang="de-DE"/>
              <a:t>Anne-Sophie Waag</a:t>
            </a:r>
          </a:p>
        </p:txBody>
      </p:sp>
      <p:sp>
        <p:nvSpPr>
          <p:cNvPr id="6149" name="Foliennummernplatzhalter 5">
            <a:extLst>
              <a:ext uri="{FF2B5EF4-FFF2-40B4-BE49-F238E27FC236}">
                <a16:creationId xmlns:a16="http://schemas.microsoft.com/office/drawing/2014/main" xmlns="" id="{FED0D5CA-DAFF-D041-98E3-A24059200A45}"/>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97BBDBF-F310-FE4E-B8CB-B6213A5E104F}" type="slidenum">
              <a:rPr lang="de-DE" altLang="de-DE" smtClean="0"/>
              <a:pPr/>
              <a:t>3</a:t>
            </a:fld>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xmlns="" id="{EA827A55-AAAF-8E41-B0F3-4605F25BFEB3}"/>
              </a:ext>
            </a:extLst>
          </p:cNvPr>
          <p:cNvPicPr>
            <a:picLocks noChangeAspect="1"/>
          </p:cNvPicPr>
          <p:nvPr/>
        </p:nvPicPr>
        <p:blipFill>
          <a:blip r:embed="rId3" cstate="print"/>
          <a:stretch>
            <a:fillRect/>
          </a:stretch>
        </p:blipFill>
        <p:spPr>
          <a:xfrm>
            <a:off x="5999868" y="3151869"/>
            <a:ext cx="1318213" cy="761206"/>
          </a:xfrm>
          <a:prstGeom prst="rect">
            <a:avLst/>
          </a:prstGeom>
        </p:spPr>
      </p:pic>
      <p:sp>
        <p:nvSpPr>
          <p:cNvPr id="29" name="Titel 1">
            <a:extLst>
              <a:ext uri="{FF2B5EF4-FFF2-40B4-BE49-F238E27FC236}">
                <a16:creationId xmlns:a16="http://schemas.microsoft.com/office/drawing/2014/main" xmlns="" id="{FB58567A-B8D5-7241-8623-393BE9364B7E}"/>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dirty="0"/>
              <a:t>Multimediales Lernen: </a:t>
            </a:r>
            <a:br>
              <a:rPr lang="de-DE" altLang="de-DE" dirty="0"/>
            </a:br>
            <a:r>
              <a:rPr lang="de-DE" altLang="de-DE" sz="2400" dirty="0"/>
              <a:t>Lehren und lernen mit Texten und Bildern</a:t>
            </a:r>
            <a:r>
              <a:rPr lang="de-DE" altLang="de-DE" dirty="0"/>
              <a:t/>
            </a:r>
            <a:br>
              <a:rPr lang="de-DE" altLang="de-DE" dirty="0"/>
            </a:br>
            <a:r>
              <a:rPr lang="de-DE" altLang="de-DE" sz="1800" dirty="0"/>
              <a:t>(Scheiter, 2018)</a:t>
            </a:r>
          </a:p>
        </p:txBody>
      </p:sp>
      <p:sp>
        <p:nvSpPr>
          <p:cNvPr id="4" name="Datumsplatzhalter 3">
            <a:extLst>
              <a:ext uri="{FF2B5EF4-FFF2-40B4-BE49-F238E27FC236}">
                <a16:creationId xmlns:a16="http://schemas.microsoft.com/office/drawing/2014/main" xmlns="" id="{367CAA3C-10A4-4942-B8AE-2EB929FDCC08}"/>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a16="http://schemas.microsoft.com/office/drawing/2014/main" xmlns="" id="{6B908470-8CB5-A648-9882-EF8FBD2A657D}"/>
              </a:ext>
            </a:extLst>
          </p:cNvPr>
          <p:cNvSpPr>
            <a:spLocks noGrp="1"/>
          </p:cNvSpPr>
          <p:nvPr>
            <p:ph type="ftr" sz="quarter" idx="11"/>
          </p:nvPr>
        </p:nvSpPr>
        <p:spPr/>
        <p:txBody>
          <a:bodyPr/>
          <a:lstStyle/>
          <a:p>
            <a:r>
              <a:rPr lang="de-DE"/>
              <a:t>Anne-Sophie Waag</a:t>
            </a:r>
          </a:p>
        </p:txBody>
      </p:sp>
      <p:sp>
        <p:nvSpPr>
          <p:cNvPr id="7173" name="Foliennummernplatzhalter 5">
            <a:extLst>
              <a:ext uri="{FF2B5EF4-FFF2-40B4-BE49-F238E27FC236}">
                <a16:creationId xmlns:a16="http://schemas.microsoft.com/office/drawing/2014/main" xmlns="" id="{06883CB1-E7C6-644E-AEBD-8949A6730ADE}"/>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8A6FDE0-7AEF-4F44-A9DB-BC5A6C91CCBD}" type="slidenum">
              <a:rPr lang="de-DE" altLang="de-DE" smtClean="0"/>
              <a:pPr/>
              <a:t>4</a:t>
            </a:fld>
            <a:endParaRPr lang="de-DE" altLang="de-DE" dirty="0"/>
          </a:p>
        </p:txBody>
      </p:sp>
      <p:sp>
        <p:nvSpPr>
          <p:cNvPr id="10247" name="Textfeld 6">
            <a:extLst>
              <a:ext uri="{FF2B5EF4-FFF2-40B4-BE49-F238E27FC236}">
                <a16:creationId xmlns:a16="http://schemas.microsoft.com/office/drawing/2014/main" xmlns="" id="{D8AED838-820C-8549-85BC-1A1079A700BA}"/>
              </a:ext>
            </a:extLst>
          </p:cNvPr>
          <p:cNvSpPr txBox="1">
            <a:spLocks noChangeArrowheads="1"/>
          </p:cNvSpPr>
          <p:nvPr/>
        </p:nvSpPr>
        <p:spPr bwMode="auto">
          <a:xfrm>
            <a:off x="250825" y="2235485"/>
            <a:ext cx="4176713"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b="1" dirty="0">
                <a:latin typeface="Arial" panose="020B0604020202020204" pitchFamily="34" charset="0"/>
              </a:rPr>
              <a:t>Modalität</a:t>
            </a:r>
          </a:p>
          <a:p>
            <a:pPr algn="ctr"/>
            <a:endParaRPr lang="de-DE" altLang="de-DE" dirty="0">
              <a:latin typeface="Arial" panose="020B0604020202020204" pitchFamily="34" charset="0"/>
            </a:endParaRPr>
          </a:p>
          <a:p>
            <a:r>
              <a:rPr lang="de-DE" altLang="de-DE" dirty="0">
                <a:latin typeface="Arial" panose="020B0604020202020204" pitchFamily="34" charset="0"/>
              </a:rPr>
              <a:t>Visuell</a:t>
            </a:r>
          </a:p>
          <a:p>
            <a:endParaRPr lang="de-DE" altLang="de-DE" dirty="0">
              <a:latin typeface="Arial" panose="020B0604020202020204" pitchFamily="34" charset="0"/>
            </a:endParaRPr>
          </a:p>
          <a:p>
            <a:endParaRPr lang="de-DE" altLang="de-DE" dirty="0">
              <a:latin typeface="Arial" panose="020B0604020202020204" pitchFamily="34" charset="0"/>
            </a:endParaRPr>
          </a:p>
          <a:p>
            <a:endParaRPr lang="de-DE" altLang="de-DE" dirty="0">
              <a:latin typeface="Arial" panose="020B0604020202020204" pitchFamily="34" charset="0"/>
            </a:endParaRPr>
          </a:p>
          <a:p>
            <a:r>
              <a:rPr lang="de-DE" altLang="de-DE" dirty="0">
                <a:latin typeface="Arial" panose="020B0604020202020204" pitchFamily="34" charset="0"/>
              </a:rPr>
              <a:t>		Auditiv </a:t>
            </a:r>
          </a:p>
          <a:p>
            <a:endParaRPr lang="de-DE" altLang="de-DE" dirty="0">
              <a:latin typeface="Arial" panose="020B0604020202020204" pitchFamily="34" charset="0"/>
            </a:endParaRPr>
          </a:p>
          <a:p>
            <a:endParaRPr lang="de-DE" altLang="de-DE" dirty="0">
              <a:latin typeface="Arial" panose="020B0604020202020204" pitchFamily="34" charset="0"/>
            </a:endParaRPr>
          </a:p>
          <a:p>
            <a:endParaRPr lang="de-DE" altLang="de-DE" dirty="0">
              <a:latin typeface="Arial" panose="020B0604020202020204" pitchFamily="34" charset="0"/>
            </a:endParaRPr>
          </a:p>
          <a:p>
            <a:r>
              <a:rPr lang="de-DE" altLang="de-DE" dirty="0">
                <a:latin typeface="Arial" panose="020B0604020202020204" pitchFamily="34" charset="0"/>
              </a:rPr>
              <a:t>Haptisch</a:t>
            </a:r>
          </a:p>
        </p:txBody>
      </p:sp>
      <p:sp>
        <p:nvSpPr>
          <p:cNvPr id="10248" name="Textfeld 7">
            <a:extLst>
              <a:ext uri="{FF2B5EF4-FFF2-40B4-BE49-F238E27FC236}">
                <a16:creationId xmlns:a16="http://schemas.microsoft.com/office/drawing/2014/main" xmlns="" id="{DD7E3AFC-17A7-8B48-904C-16A3BF74E589}"/>
              </a:ext>
            </a:extLst>
          </p:cNvPr>
          <p:cNvSpPr txBox="1">
            <a:spLocks noChangeArrowheads="1"/>
          </p:cNvSpPr>
          <p:nvPr/>
        </p:nvSpPr>
        <p:spPr bwMode="auto">
          <a:xfrm>
            <a:off x="4510088" y="2235485"/>
            <a:ext cx="4176712" cy="230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b="1">
                <a:latin typeface="Arial" panose="020B0604020202020204" pitchFamily="34" charset="0"/>
              </a:rPr>
              <a:t>Kodalität</a:t>
            </a:r>
          </a:p>
          <a:p>
            <a:pPr algn="ctr"/>
            <a:endParaRPr lang="de-DE" altLang="de-DE">
              <a:latin typeface="Arial" panose="020B0604020202020204" pitchFamily="34" charset="0"/>
            </a:endParaRPr>
          </a:p>
          <a:p>
            <a:r>
              <a:rPr lang="de-DE" altLang="de-DE">
                <a:latin typeface="Arial" panose="020B0604020202020204" pitchFamily="34" charset="0"/>
              </a:rPr>
              <a:t>Symbolisch-abstrakt</a:t>
            </a:r>
          </a:p>
          <a:p>
            <a:endParaRPr lang="de-DE" altLang="de-DE">
              <a:latin typeface="Arial" panose="020B0604020202020204" pitchFamily="34" charset="0"/>
            </a:endParaRPr>
          </a:p>
          <a:p>
            <a:endParaRPr lang="de-DE" altLang="de-DE">
              <a:latin typeface="Arial" panose="020B0604020202020204" pitchFamily="34" charset="0"/>
            </a:endParaRPr>
          </a:p>
          <a:p>
            <a:endParaRPr lang="de-DE" altLang="de-DE">
              <a:latin typeface="Arial" panose="020B0604020202020204" pitchFamily="34" charset="0"/>
            </a:endParaRPr>
          </a:p>
          <a:p>
            <a:endParaRPr lang="de-DE" altLang="de-DE">
              <a:latin typeface="Arial" panose="020B0604020202020204" pitchFamily="34" charset="0"/>
            </a:endParaRPr>
          </a:p>
          <a:p>
            <a:r>
              <a:rPr lang="de-DE" altLang="de-DE">
                <a:latin typeface="Arial" panose="020B0604020202020204" pitchFamily="34" charset="0"/>
              </a:rPr>
              <a:t>Analog / Depiktional</a:t>
            </a:r>
          </a:p>
        </p:txBody>
      </p:sp>
      <p:pic>
        <p:nvPicPr>
          <p:cNvPr id="10249" name="Grafik 9">
            <a:extLst>
              <a:ext uri="{FF2B5EF4-FFF2-40B4-BE49-F238E27FC236}">
                <a16:creationId xmlns:a16="http://schemas.microsoft.com/office/drawing/2014/main" xmlns="" id="{2186C171-B631-F647-94C0-D8A46FAE37DA}"/>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6088" y="3434047"/>
            <a:ext cx="1157287" cy="117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0" name="Grafik 10">
            <a:extLst>
              <a:ext uri="{FF2B5EF4-FFF2-40B4-BE49-F238E27FC236}">
                <a16:creationId xmlns:a16="http://schemas.microsoft.com/office/drawing/2014/main" xmlns="" id="{077CF6F0-F36C-7F4D-A627-DB028D69AC64}"/>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4138" y="4608797"/>
            <a:ext cx="858837" cy="105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Grafik 18">
            <a:extLst>
              <a:ext uri="{FF2B5EF4-FFF2-40B4-BE49-F238E27FC236}">
                <a16:creationId xmlns:a16="http://schemas.microsoft.com/office/drawing/2014/main" xmlns="" id="{ABE6A46C-4E4B-0F47-83C1-1B8C27B33AD2}"/>
              </a:ext>
            </a:extLst>
          </p:cNvPr>
          <p:cNvPicPr>
            <a:picLocks noChangeAspect="1"/>
          </p:cNvPicPr>
          <p:nvPr/>
        </p:nvPicPr>
        <p:blipFill>
          <a:blip r:embed="rId6" cstate="print"/>
          <a:stretch>
            <a:fillRect/>
          </a:stretch>
        </p:blipFill>
        <p:spPr>
          <a:xfrm>
            <a:off x="1218213" y="2576262"/>
            <a:ext cx="1090662" cy="814129"/>
          </a:xfrm>
          <a:prstGeom prst="rect">
            <a:avLst/>
          </a:prstGeom>
        </p:spPr>
      </p:pic>
      <p:sp>
        <p:nvSpPr>
          <p:cNvPr id="31" name="Textfeld 30">
            <a:extLst>
              <a:ext uri="{FF2B5EF4-FFF2-40B4-BE49-F238E27FC236}">
                <a16:creationId xmlns:a16="http://schemas.microsoft.com/office/drawing/2014/main" xmlns="" id="{4585213A-9A50-A74B-AB48-E1985010F3DA}"/>
              </a:ext>
            </a:extLst>
          </p:cNvPr>
          <p:cNvSpPr txBox="1"/>
          <p:nvPr/>
        </p:nvSpPr>
        <p:spPr>
          <a:xfrm>
            <a:off x="1979640" y="6093370"/>
            <a:ext cx="6306669" cy="507831"/>
          </a:xfrm>
          <a:prstGeom prst="rect">
            <a:avLst/>
          </a:prstGeom>
          <a:noFill/>
        </p:spPr>
        <p:txBody>
          <a:bodyPr wrap="square" rtlCol="0">
            <a:spAutoFit/>
          </a:bodyPr>
          <a:lstStyle/>
          <a:p>
            <a:pPr algn="ctr"/>
            <a:r>
              <a:rPr lang="de-DE" sz="900" dirty="0" smtClean="0"/>
              <a:t>#</a:t>
            </a:r>
            <a:r>
              <a:rPr lang="de-DE" sz="900" dirty="0"/>
              <a:t>2531281, #266928, #2612506, #2027170, #2978169 und #2427361 lizenziert unter CC BY-NC 2.0 DE via </a:t>
            </a:r>
            <a:r>
              <a:rPr lang="de-DE" sz="900" dirty="0">
                <a:hlinkClick r:id="rId7"/>
              </a:rPr>
              <a:t>http://clipart-library.com/</a:t>
            </a:r>
            <a:r>
              <a:rPr lang="de-DE" sz="900" dirty="0"/>
              <a:t> </a:t>
            </a:r>
          </a:p>
          <a:p>
            <a:pPr algn="ctr"/>
            <a:r>
              <a:rPr lang="de-DE" sz="900" dirty="0"/>
              <a:t>„Zoom Out Finger </a:t>
            </a:r>
            <a:r>
              <a:rPr lang="de-DE" sz="900" dirty="0" err="1"/>
              <a:t>Clipart</a:t>
            </a:r>
            <a:r>
              <a:rPr lang="de-DE" sz="900" dirty="0"/>
              <a:t>“ von </a:t>
            </a:r>
            <a:r>
              <a:rPr lang="de-DE" sz="900" dirty="0" err="1"/>
              <a:t>Jammi</a:t>
            </a:r>
            <a:r>
              <a:rPr lang="de-DE" sz="900" dirty="0"/>
              <a:t> </a:t>
            </a:r>
            <a:r>
              <a:rPr lang="de-DE" sz="900" dirty="0" err="1"/>
              <a:t>Evil</a:t>
            </a:r>
            <a:r>
              <a:rPr lang="de-DE" sz="900" dirty="0"/>
              <a:t> lizenziert unter CC BY-NC 2.0 DE via </a:t>
            </a:r>
            <a:r>
              <a:rPr lang="de-DE" sz="900" dirty="0">
                <a:hlinkClick r:id="rId8"/>
              </a:rPr>
              <a:t>www.i2clipart.com</a:t>
            </a:r>
            <a:r>
              <a:rPr lang="de-DE" sz="900" dirty="0"/>
              <a:t> </a:t>
            </a:r>
          </a:p>
          <a:p>
            <a:pPr algn="ctr"/>
            <a:r>
              <a:rPr lang="de-DE" sz="900" dirty="0"/>
              <a:t>„Numbers“ lizenziert unter CC BY-NC 2.0 DE via </a:t>
            </a:r>
            <a:r>
              <a:rPr lang="de-DE" sz="900" dirty="0">
                <a:hlinkClick r:id="rId9"/>
              </a:rPr>
              <a:t>www.clipartstation.com</a:t>
            </a:r>
            <a:r>
              <a:rPr lang="de-DE" sz="900" dirty="0"/>
              <a:t> </a:t>
            </a:r>
          </a:p>
        </p:txBody>
      </p:sp>
      <p:pic>
        <p:nvPicPr>
          <p:cNvPr id="21" name="Grafik 20">
            <a:extLst>
              <a:ext uri="{FF2B5EF4-FFF2-40B4-BE49-F238E27FC236}">
                <a16:creationId xmlns:a16="http://schemas.microsoft.com/office/drawing/2014/main" xmlns="" id="{C92B66F4-0E80-844A-A40D-CA80DA5F4AEC}"/>
              </a:ext>
            </a:extLst>
          </p:cNvPr>
          <p:cNvPicPr>
            <a:picLocks noChangeAspect="1"/>
          </p:cNvPicPr>
          <p:nvPr/>
        </p:nvPicPr>
        <p:blipFill>
          <a:blip r:embed="rId10" cstate="print"/>
          <a:stretch>
            <a:fillRect/>
          </a:stretch>
        </p:blipFill>
        <p:spPr>
          <a:xfrm>
            <a:off x="7064205" y="2622515"/>
            <a:ext cx="1111590" cy="557532"/>
          </a:xfrm>
          <a:prstGeom prst="rect">
            <a:avLst/>
          </a:prstGeom>
        </p:spPr>
      </p:pic>
      <p:pic>
        <p:nvPicPr>
          <p:cNvPr id="22" name="Grafik 21">
            <a:extLst>
              <a:ext uri="{FF2B5EF4-FFF2-40B4-BE49-F238E27FC236}">
                <a16:creationId xmlns:a16="http://schemas.microsoft.com/office/drawing/2014/main" xmlns="" id="{9ED86DCB-9378-6747-99DA-C6D7393F1EE1}"/>
              </a:ext>
            </a:extLst>
          </p:cNvPr>
          <p:cNvPicPr>
            <a:picLocks noChangeAspect="1"/>
          </p:cNvPicPr>
          <p:nvPr/>
        </p:nvPicPr>
        <p:blipFill>
          <a:blip r:embed="rId11" cstate="print"/>
          <a:stretch>
            <a:fillRect/>
          </a:stretch>
        </p:blipFill>
        <p:spPr>
          <a:xfrm>
            <a:off x="8072837" y="3010902"/>
            <a:ext cx="815175" cy="815175"/>
          </a:xfrm>
          <a:prstGeom prst="rect">
            <a:avLst/>
          </a:prstGeom>
        </p:spPr>
      </p:pic>
      <p:pic>
        <p:nvPicPr>
          <p:cNvPr id="23" name="Grafik 22">
            <a:extLst>
              <a:ext uri="{FF2B5EF4-FFF2-40B4-BE49-F238E27FC236}">
                <a16:creationId xmlns:a16="http://schemas.microsoft.com/office/drawing/2014/main" xmlns="" id="{78869748-C7B9-EB40-BA3D-D5C7D0A9BD0E}"/>
              </a:ext>
            </a:extLst>
          </p:cNvPr>
          <p:cNvPicPr>
            <a:picLocks noChangeAspect="1"/>
          </p:cNvPicPr>
          <p:nvPr/>
        </p:nvPicPr>
        <p:blipFill>
          <a:blip r:embed="rId12" cstate="print"/>
          <a:stretch>
            <a:fillRect/>
          </a:stretch>
        </p:blipFill>
        <p:spPr>
          <a:xfrm>
            <a:off x="6667274" y="4238857"/>
            <a:ext cx="793862" cy="1112890"/>
          </a:xfrm>
          <a:prstGeom prst="rect">
            <a:avLst/>
          </a:prstGeom>
        </p:spPr>
      </p:pic>
      <p:pic>
        <p:nvPicPr>
          <p:cNvPr id="24" name="Grafik 23">
            <a:extLst>
              <a:ext uri="{FF2B5EF4-FFF2-40B4-BE49-F238E27FC236}">
                <a16:creationId xmlns:a16="http://schemas.microsoft.com/office/drawing/2014/main" xmlns="" id="{2CFFAC57-0130-7642-9309-0D98D916E845}"/>
              </a:ext>
            </a:extLst>
          </p:cNvPr>
          <p:cNvPicPr>
            <a:picLocks noChangeAspect="1"/>
          </p:cNvPicPr>
          <p:nvPr/>
        </p:nvPicPr>
        <p:blipFill>
          <a:blip r:embed="rId13" cstate="print"/>
          <a:stretch>
            <a:fillRect/>
          </a:stretch>
        </p:blipFill>
        <p:spPr>
          <a:xfrm>
            <a:off x="7426350" y="4572276"/>
            <a:ext cx="1344108" cy="810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8">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a:extLst>
              <a:ext uri="{FF2B5EF4-FFF2-40B4-BE49-F238E27FC236}">
                <a16:creationId xmlns:a16="http://schemas.microsoft.com/office/drawing/2014/main" xmlns="" id="{61AD0BEC-DCCE-8E41-B36E-4661697FE030}"/>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25" name="Textplatzhalter 2">
            <a:extLst>
              <a:ext uri="{FF2B5EF4-FFF2-40B4-BE49-F238E27FC236}">
                <a16:creationId xmlns:a16="http://schemas.microsoft.com/office/drawing/2014/main" xmlns="" id="{EFAECE25-71D1-024F-AB39-1D9B8C249465}"/>
              </a:ext>
            </a:extLst>
          </p:cNvPr>
          <p:cNvSpPr>
            <a:spLocks noGrp="1"/>
          </p:cNvSpPr>
          <p:nvPr>
            <p:ph idx="1"/>
          </p:nvPr>
        </p:nvSpPr>
        <p:spPr/>
        <p:txBody>
          <a:bodyPr/>
          <a:lstStyle/>
          <a:p>
            <a:pPr marL="0" indent="0">
              <a:buFont typeface="Arial" panose="020B0604020202020204" pitchFamily="34" charset="0"/>
              <a:buNone/>
              <a:defRPr/>
            </a:pPr>
            <a:r>
              <a:rPr lang="de-DE" b="1"/>
              <a:t>Cognitive Theory of Multimedia Learning </a:t>
            </a:r>
            <a:r>
              <a:rPr lang="de-DE" sz="1100"/>
              <a:t>(CTML; Mayer, 2001, 2014)</a:t>
            </a:r>
            <a:endParaRPr lang="de-DE" b="1"/>
          </a:p>
          <a:p>
            <a:pPr>
              <a:defRPr/>
            </a:pPr>
            <a:r>
              <a:rPr lang="de-DE"/>
              <a:t>Basiert auf dem Dreispeichermodell </a:t>
            </a:r>
            <a:r>
              <a:rPr lang="de-DE" sz="1100"/>
              <a:t>(Atkinson &amp; Shiffrin, 1968)</a:t>
            </a:r>
            <a:endParaRPr lang="de-DE" dirty="0"/>
          </a:p>
        </p:txBody>
      </p:sp>
      <p:sp>
        <p:nvSpPr>
          <p:cNvPr id="4" name="Datumsplatzhalter 3">
            <a:extLst>
              <a:ext uri="{FF2B5EF4-FFF2-40B4-BE49-F238E27FC236}">
                <a16:creationId xmlns:a16="http://schemas.microsoft.com/office/drawing/2014/main" xmlns="" id="{085A06AC-47C4-9143-BF46-D38FC23ACE6A}"/>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a16="http://schemas.microsoft.com/office/drawing/2014/main" xmlns="" id="{70C1A843-7DCC-BD43-8C75-0140B7C7991B}"/>
              </a:ext>
            </a:extLst>
          </p:cNvPr>
          <p:cNvSpPr>
            <a:spLocks noGrp="1"/>
          </p:cNvSpPr>
          <p:nvPr>
            <p:ph type="ftr" sz="quarter" idx="11"/>
          </p:nvPr>
        </p:nvSpPr>
        <p:spPr/>
        <p:txBody>
          <a:bodyPr/>
          <a:lstStyle/>
          <a:p>
            <a:r>
              <a:rPr lang="de-DE"/>
              <a:t>Anne-Sophie Waag</a:t>
            </a:r>
          </a:p>
        </p:txBody>
      </p:sp>
      <p:sp>
        <p:nvSpPr>
          <p:cNvPr id="8197" name="Foliennummernplatzhalter 5">
            <a:extLst>
              <a:ext uri="{FF2B5EF4-FFF2-40B4-BE49-F238E27FC236}">
                <a16:creationId xmlns:a16="http://schemas.microsoft.com/office/drawing/2014/main" xmlns="" id="{4D5F00FA-A7F7-CF44-A1E7-1A0EE3CEAF6A}"/>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573D4BD-58FF-F941-820D-2D4378AFCD9F}" type="slidenum">
              <a:rPr lang="de-DE" altLang="de-DE" smtClean="0"/>
              <a:pPr/>
              <a:t>5</a:t>
            </a:fld>
            <a:endParaRPr lang="de-DE" altLang="de-DE"/>
          </a:p>
        </p:txBody>
      </p:sp>
      <p:pic>
        <p:nvPicPr>
          <p:cNvPr id="7" name="Grafik 6">
            <a:extLst>
              <a:ext uri="{FF2B5EF4-FFF2-40B4-BE49-F238E27FC236}">
                <a16:creationId xmlns:a16="http://schemas.microsoft.com/office/drawing/2014/main" xmlns="" id="{F82D349E-A55D-1348-AF62-435F1A6A74C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0" y="2780910"/>
            <a:ext cx="5613400"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feld 7">
            <a:extLst>
              <a:ext uri="{FF2B5EF4-FFF2-40B4-BE49-F238E27FC236}">
                <a16:creationId xmlns:a16="http://schemas.microsoft.com/office/drawing/2014/main" xmlns="" id="{1F2CD416-F9B2-5444-BB84-7DD9DEB04F8A}"/>
              </a:ext>
            </a:extLst>
          </p:cNvPr>
          <p:cNvSpPr txBox="1">
            <a:spLocks noChangeArrowheads="1"/>
          </p:cNvSpPr>
          <p:nvPr/>
        </p:nvSpPr>
        <p:spPr bwMode="auto">
          <a:xfrm>
            <a:off x="457200" y="5877340"/>
            <a:ext cx="81438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800"/>
              <a:t>Bildquelle: </a:t>
            </a:r>
            <a:r>
              <a:rPr lang="de-DE" altLang="de-DE" sz="800">
                <a:hlinkClick r:id="rId4"/>
              </a:rPr>
              <a:t>www.dmsg.de</a:t>
            </a:r>
            <a:endParaRPr lang="de-DE" altLang="de-DE" sz="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xmlns="" id="{9551BBCC-F392-5E47-8469-F4FE73C62670}"/>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3" name="Textplatzhalter 2">
            <a:extLst>
              <a:ext uri="{FF2B5EF4-FFF2-40B4-BE49-F238E27FC236}">
                <a16:creationId xmlns:a16="http://schemas.microsoft.com/office/drawing/2014/main" xmlns="" id="{195F83BC-EC6E-0D4A-86DF-7489688E76D3}"/>
              </a:ext>
            </a:extLst>
          </p:cNvPr>
          <p:cNvSpPr>
            <a:spLocks noGrp="1"/>
          </p:cNvSpPr>
          <p:nvPr>
            <p:ph idx="1"/>
          </p:nvPr>
        </p:nvSpPr>
        <p:spPr/>
        <p:txBody>
          <a:bodyPr/>
          <a:lstStyle/>
          <a:p>
            <a:pPr marL="0" indent="0">
              <a:buFont typeface="Arial" panose="020B0604020202020204" pitchFamily="34" charset="0"/>
              <a:buNone/>
              <a:defRPr/>
            </a:pPr>
            <a:r>
              <a:rPr lang="de-DE" b="1" dirty="0" err="1"/>
              <a:t>Cognitive</a:t>
            </a:r>
            <a:r>
              <a:rPr lang="de-DE" b="1" dirty="0"/>
              <a:t> </a:t>
            </a:r>
            <a:r>
              <a:rPr lang="de-DE" b="1" dirty="0" err="1"/>
              <a:t>Theory</a:t>
            </a:r>
            <a:r>
              <a:rPr lang="de-DE" b="1" dirty="0"/>
              <a:t> </a:t>
            </a:r>
            <a:r>
              <a:rPr lang="de-DE" b="1" dirty="0" err="1"/>
              <a:t>of</a:t>
            </a:r>
            <a:r>
              <a:rPr lang="de-DE" b="1" dirty="0"/>
              <a:t> Multimedia Learning </a:t>
            </a:r>
            <a:r>
              <a:rPr lang="de-DE" sz="1100" dirty="0"/>
              <a:t>(CTML; Mayer, 2001, 2014)</a:t>
            </a:r>
            <a:endParaRPr lang="de-DE" b="1" dirty="0"/>
          </a:p>
          <a:p>
            <a:pPr>
              <a:defRPr/>
            </a:pPr>
            <a:r>
              <a:rPr lang="de-DE" dirty="0"/>
              <a:t>…und der Theorie der dualen Kodierung </a:t>
            </a:r>
            <a:r>
              <a:rPr lang="de-DE" sz="1100" dirty="0"/>
              <a:t>(Paivio, 1986)</a:t>
            </a:r>
          </a:p>
        </p:txBody>
      </p:sp>
      <p:sp>
        <p:nvSpPr>
          <p:cNvPr id="4" name="Datumsplatzhalter 3">
            <a:extLst>
              <a:ext uri="{FF2B5EF4-FFF2-40B4-BE49-F238E27FC236}">
                <a16:creationId xmlns:a16="http://schemas.microsoft.com/office/drawing/2014/main" xmlns="" id="{B52EE108-65FD-7B41-8756-8AA5C93F6871}"/>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4349FB9A-E618-DE40-931C-7E424F33482B}"/>
              </a:ext>
            </a:extLst>
          </p:cNvPr>
          <p:cNvSpPr>
            <a:spLocks noGrp="1"/>
          </p:cNvSpPr>
          <p:nvPr>
            <p:ph type="ftr" sz="quarter" idx="11"/>
          </p:nvPr>
        </p:nvSpPr>
        <p:spPr/>
        <p:txBody>
          <a:bodyPr/>
          <a:lstStyle/>
          <a:p>
            <a:pPr>
              <a:defRPr/>
            </a:pPr>
            <a:r>
              <a:rPr lang="de-DE"/>
              <a:t>Anne-Sophie Waag</a:t>
            </a:r>
          </a:p>
        </p:txBody>
      </p:sp>
      <p:sp>
        <p:nvSpPr>
          <p:cNvPr id="9221" name="Foliennummernplatzhalter 5">
            <a:extLst>
              <a:ext uri="{FF2B5EF4-FFF2-40B4-BE49-F238E27FC236}">
                <a16:creationId xmlns:a16="http://schemas.microsoft.com/office/drawing/2014/main" xmlns="" id="{4F928AFE-9C2B-8940-A27F-67A90B9144A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2C35B5-2011-6E46-BAAC-CBAA12D41A14}" type="slidenum">
              <a:rPr lang="de-DE" altLang="de-DE">
                <a:solidFill>
                  <a:schemeClr val="bg1"/>
                </a:solidFill>
                <a:latin typeface="Georgia" panose="02040502050405020303" pitchFamily="18" charset="0"/>
              </a:rPr>
              <a:pPr/>
              <a:t>6</a:t>
            </a:fld>
            <a:endParaRPr lang="de-DE" altLang="de-DE">
              <a:solidFill>
                <a:schemeClr val="bg1"/>
              </a:solidFill>
              <a:latin typeface="Georgia" panose="02040502050405020303" pitchFamily="18" charset="0"/>
            </a:endParaRPr>
          </a:p>
        </p:txBody>
      </p:sp>
      <p:pic>
        <p:nvPicPr>
          <p:cNvPr id="9222" name="Grafik 6">
            <a:extLst>
              <a:ext uri="{FF2B5EF4-FFF2-40B4-BE49-F238E27FC236}">
                <a16:creationId xmlns:a16="http://schemas.microsoft.com/office/drawing/2014/main" xmlns="" id="{5DDAE527-1E30-6C4F-8116-4E74ACF58497}"/>
              </a:ext>
            </a:extLst>
          </p:cNvPr>
          <p:cNvPicPr>
            <a:picLocks noChangeAspect="1"/>
          </p:cNvPicPr>
          <p:nvPr/>
        </p:nvPicPr>
        <p:blipFill>
          <a:blip r:embed="rId3" cstate="print">
            <a:extLst>
              <a:ext uri="{28A0092B-C50C-407E-A947-70E740481C1C}">
                <a14:useLocalDpi xmlns:a14="http://schemas.microsoft.com/office/drawing/2010/main" xmlns="" val="0"/>
              </a:ext>
            </a:extLst>
          </a:blip>
          <a:srcRect t="21127" b="19707"/>
          <a:stretch>
            <a:fillRect/>
          </a:stretch>
        </p:blipFill>
        <p:spPr bwMode="auto">
          <a:xfrm>
            <a:off x="1619250" y="3500438"/>
            <a:ext cx="5613400" cy="194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3" name="Textfeld 7">
            <a:extLst>
              <a:ext uri="{FF2B5EF4-FFF2-40B4-BE49-F238E27FC236}">
                <a16:creationId xmlns:a16="http://schemas.microsoft.com/office/drawing/2014/main" xmlns="" id="{4194ED10-D78C-6F45-9CEA-83C7447242A7}"/>
              </a:ext>
            </a:extLst>
          </p:cNvPr>
          <p:cNvSpPr txBox="1">
            <a:spLocks noChangeArrowheads="1"/>
          </p:cNvSpPr>
          <p:nvPr/>
        </p:nvSpPr>
        <p:spPr bwMode="auto">
          <a:xfrm>
            <a:off x="457200" y="5959475"/>
            <a:ext cx="81438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DE" altLang="de-DE" sz="800"/>
              <a:t>Bildquelle: </a:t>
            </a:r>
            <a:r>
              <a:rPr lang="de-DE" altLang="de-DE" sz="800">
                <a:hlinkClick r:id="rId4"/>
              </a:rPr>
              <a:t>www.dmsg.de</a:t>
            </a:r>
            <a:endParaRPr lang="de-DE" altLang="de-DE" sz="800"/>
          </a:p>
        </p:txBody>
      </p:sp>
      <p:sp>
        <p:nvSpPr>
          <p:cNvPr id="16" name="Textfeld 15">
            <a:extLst>
              <a:ext uri="{FF2B5EF4-FFF2-40B4-BE49-F238E27FC236}">
                <a16:creationId xmlns:a16="http://schemas.microsoft.com/office/drawing/2014/main" xmlns="" id="{274C72AC-DA49-B547-A5A6-8882592C48AE}"/>
              </a:ext>
            </a:extLst>
          </p:cNvPr>
          <p:cNvSpPr txBox="1"/>
          <p:nvPr/>
        </p:nvSpPr>
        <p:spPr>
          <a:xfrm>
            <a:off x="3824288" y="4191000"/>
            <a:ext cx="857250" cy="261938"/>
          </a:xfrm>
          <a:prstGeom prst="rect">
            <a:avLst/>
          </a:prstGeom>
          <a:noFill/>
          <a:ln>
            <a:noFill/>
          </a:ln>
        </p:spPr>
        <p:txBody>
          <a:bodyPr>
            <a:spAutoFit/>
          </a:bodyPr>
          <a:lstStyle/>
          <a:p>
            <a:pPr algn="ctr">
              <a:defRPr/>
            </a:pPr>
            <a:r>
              <a:rPr lang="de-DE" sz="1050" dirty="0">
                <a:solidFill>
                  <a:schemeClr val="bg1"/>
                </a:solidFill>
                <a:latin typeface="Arial" panose="020B0604020202020204" pitchFamily="34" charset="0"/>
              </a:rPr>
              <a:t>Visuell</a:t>
            </a:r>
          </a:p>
        </p:txBody>
      </p:sp>
      <p:sp>
        <p:nvSpPr>
          <p:cNvPr id="17" name="Textfeld 16">
            <a:extLst>
              <a:ext uri="{FF2B5EF4-FFF2-40B4-BE49-F238E27FC236}">
                <a16:creationId xmlns:a16="http://schemas.microsoft.com/office/drawing/2014/main" xmlns="" id="{2F75FF95-3167-D546-B42F-1100F32912F0}"/>
              </a:ext>
            </a:extLst>
          </p:cNvPr>
          <p:cNvSpPr txBox="1"/>
          <p:nvPr/>
        </p:nvSpPr>
        <p:spPr>
          <a:xfrm>
            <a:off x="3671888" y="4535488"/>
            <a:ext cx="857250" cy="261937"/>
          </a:xfrm>
          <a:prstGeom prst="rect">
            <a:avLst/>
          </a:prstGeom>
          <a:noFill/>
          <a:ln>
            <a:noFill/>
          </a:ln>
        </p:spPr>
        <p:txBody>
          <a:bodyPr>
            <a:spAutoFit/>
          </a:bodyPr>
          <a:lstStyle/>
          <a:p>
            <a:pPr algn="ctr">
              <a:defRPr/>
            </a:pPr>
            <a:r>
              <a:rPr lang="de-DE" sz="1050" dirty="0">
                <a:solidFill>
                  <a:schemeClr val="bg1"/>
                </a:solidFill>
                <a:latin typeface="Arial" panose="020B0604020202020204" pitchFamily="34" charset="0"/>
              </a:rPr>
              <a:t>Verbal</a:t>
            </a:r>
          </a:p>
        </p:txBody>
      </p:sp>
      <p:sp>
        <p:nvSpPr>
          <p:cNvPr id="18" name="Textfeld 17">
            <a:extLst>
              <a:ext uri="{FF2B5EF4-FFF2-40B4-BE49-F238E27FC236}">
                <a16:creationId xmlns:a16="http://schemas.microsoft.com/office/drawing/2014/main" xmlns="" id="{00828339-B538-9848-8C91-8268BCB828FE}"/>
              </a:ext>
            </a:extLst>
          </p:cNvPr>
          <p:cNvSpPr txBox="1"/>
          <p:nvPr/>
        </p:nvSpPr>
        <p:spPr>
          <a:xfrm>
            <a:off x="3714750" y="4365625"/>
            <a:ext cx="857250" cy="260350"/>
          </a:xfrm>
          <a:prstGeom prst="rect">
            <a:avLst/>
          </a:prstGeom>
          <a:noFill/>
          <a:ln>
            <a:noFill/>
          </a:ln>
        </p:spPr>
        <p:txBody>
          <a:bodyPr>
            <a:spAutoFit/>
          </a:bodyPr>
          <a:lstStyle/>
          <a:p>
            <a:pPr algn="ctr">
              <a:defRPr/>
            </a:pPr>
            <a:r>
              <a:rPr lang="de-DE" sz="1050" dirty="0">
                <a:solidFill>
                  <a:schemeClr val="bg1"/>
                </a:solidFill>
                <a:latin typeface="Arial" panose="020B0604020202020204" pitchFamily="34" charset="0"/>
              </a:rPr>
              <a:t>&amp;</a:t>
            </a:r>
          </a:p>
        </p:txBody>
      </p:sp>
      <p:sp>
        <p:nvSpPr>
          <p:cNvPr id="19" name="Textfeld 18">
            <a:extLst>
              <a:ext uri="{FF2B5EF4-FFF2-40B4-BE49-F238E27FC236}">
                <a16:creationId xmlns:a16="http://schemas.microsoft.com/office/drawing/2014/main" xmlns="" id="{61402543-295D-0F4C-8542-3B361473E163}"/>
              </a:ext>
            </a:extLst>
          </p:cNvPr>
          <p:cNvSpPr txBox="1"/>
          <p:nvPr/>
        </p:nvSpPr>
        <p:spPr>
          <a:xfrm>
            <a:off x="6084888" y="4716463"/>
            <a:ext cx="857250" cy="261937"/>
          </a:xfrm>
          <a:prstGeom prst="rect">
            <a:avLst/>
          </a:prstGeom>
          <a:noFill/>
          <a:ln>
            <a:noFill/>
          </a:ln>
        </p:spPr>
        <p:txBody>
          <a:bodyPr>
            <a:spAutoFit/>
          </a:bodyPr>
          <a:lstStyle/>
          <a:p>
            <a:pPr algn="ctr">
              <a:defRPr/>
            </a:pPr>
            <a:r>
              <a:rPr lang="de-DE" sz="1050" dirty="0">
                <a:solidFill>
                  <a:schemeClr val="bg1"/>
                </a:solidFill>
                <a:latin typeface="Arial" panose="020B0604020202020204" pitchFamily="34" charset="0"/>
              </a:rPr>
              <a:t>Integration</a:t>
            </a:r>
          </a:p>
        </p:txBody>
      </p:sp>
      <p:sp>
        <p:nvSpPr>
          <p:cNvPr id="20" name="Textfeld 19">
            <a:extLst>
              <a:ext uri="{FF2B5EF4-FFF2-40B4-BE49-F238E27FC236}">
                <a16:creationId xmlns:a16="http://schemas.microsoft.com/office/drawing/2014/main" xmlns="" id="{622505FD-8F52-5847-B4D8-39C9B55E58ED}"/>
              </a:ext>
            </a:extLst>
          </p:cNvPr>
          <p:cNvSpPr txBox="1">
            <a:spLocks noChangeArrowheads="1"/>
          </p:cNvSpPr>
          <p:nvPr/>
        </p:nvSpPr>
        <p:spPr bwMode="auto">
          <a:xfrm>
            <a:off x="1692275" y="3201988"/>
            <a:ext cx="11938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600">
                <a:latin typeface="Arial" panose="020B0604020202020204" pitchFamily="34" charset="0"/>
              </a:rPr>
              <a:t>Modalität</a:t>
            </a:r>
          </a:p>
        </p:txBody>
      </p:sp>
      <p:sp>
        <p:nvSpPr>
          <p:cNvPr id="21" name="Textfeld 20">
            <a:extLst>
              <a:ext uri="{FF2B5EF4-FFF2-40B4-BE49-F238E27FC236}">
                <a16:creationId xmlns:a16="http://schemas.microsoft.com/office/drawing/2014/main" xmlns="" id="{2514E6FA-8EF5-144E-9B3F-B451C49E2BE1}"/>
              </a:ext>
            </a:extLst>
          </p:cNvPr>
          <p:cNvSpPr txBox="1">
            <a:spLocks noChangeArrowheads="1"/>
          </p:cNvSpPr>
          <p:nvPr/>
        </p:nvSpPr>
        <p:spPr bwMode="auto">
          <a:xfrm>
            <a:off x="3622675" y="3195638"/>
            <a:ext cx="11938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600">
                <a:latin typeface="Arial" panose="020B0604020202020204" pitchFamily="34" charset="0"/>
              </a:rPr>
              <a:t>Kodalität</a:t>
            </a:r>
          </a:p>
        </p:txBody>
      </p:sp>
      <p:sp>
        <p:nvSpPr>
          <p:cNvPr id="23" name="Rechteck 22">
            <a:extLst>
              <a:ext uri="{FF2B5EF4-FFF2-40B4-BE49-F238E27FC236}">
                <a16:creationId xmlns:a16="http://schemas.microsoft.com/office/drawing/2014/main" xmlns="" id="{FFE77629-C4C0-CA43-8C04-3C1B6F65F494}"/>
              </a:ext>
            </a:extLst>
          </p:cNvPr>
          <p:cNvSpPr/>
          <p:nvPr/>
        </p:nvSpPr>
        <p:spPr>
          <a:xfrm>
            <a:off x="4667250" y="4362450"/>
            <a:ext cx="1296988" cy="51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Rechteck 21">
            <a:extLst>
              <a:ext uri="{FF2B5EF4-FFF2-40B4-BE49-F238E27FC236}">
                <a16:creationId xmlns:a16="http://schemas.microsoft.com/office/drawing/2014/main" xmlns="" id="{7CB812CC-0ABF-A44C-BD35-BE8FC48E51A7}"/>
              </a:ext>
            </a:extLst>
          </p:cNvPr>
          <p:cNvSpPr/>
          <p:nvPr/>
        </p:nvSpPr>
        <p:spPr>
          <a:xfrm>
            <a:off x="4727575" y="3227388"/>
            <a:ext cx="1296988" cy="51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Foliennummernplatzhalter 5">
            <a:extLst>
              <a:ext uri="{FF2B5EF4-FFF2-40B4-BE49-F238E27FC236}">
                <a16:creationId xmlns:a16="http://schemas.microsoft.com/office/drawing/2014/main" xmlns="" id="{F9DEE778-361B-4D40-8558-ED591AB92703}"/>
              </a:ext>
            </a:extLst>
          </p:cNvPr>
          <p:cNvSpPr txBox="1">
            <a:spLocks/>
          </p:cNvSpPr>
          <p:nvPr/>
        </p:nvSpPr>
        <p:spPr>
          <a:xfrm>
            <a:off x="6705600" y="6376335"/>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6</a:t>
            </a:fld>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xmlns="" id="{A7A1FC11-061A-4D48-9E48-C4392376CD5B}"/>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10243" name="Textplatzhalter 8">
            <a:extLst>
              <a:ext uri="{FF2B5EF4-FFF2-40B4-BE49-F238E27FC236}">
                <a16:creationId xmlns:a16="http://schemas.microsoft.com/office/drawing/2014/main" xmlns="" id="{59FB36AB-1E96-0840-8469-4F34D9FD0BCD}"/>
              </a:ext>
            </a:extLst>
          </p:cNvPr>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de-DE" altLang="de-DE" b="1"/>
              <a:t>Cognitive Theory of Multimedia Learning </a:t>
            </a:r>
            <a:r>
              <a:rPr lang="de-DE" altLang="de-DE" sz="1100"/>
              <a:t>(CTML; Mayer, 2001, 2014)</a:t>
            </a:r>
            <a:endParaRPr lang="de-DE" altLang="de-DE" b="1"/>
          </a:p>
        </p:txBody>
      </p:sp>
      <p:sp>
        <p:nvSpPr>
          <p:cNvPr id="4" name="Datumsplatzhalter 3">
            <a:extLst>
              <a:ext uri="{FF2B5EF4-FFF2-40B4-BE49-F238E27FC236}">
                <a16:creationId xmlns:a16="http://schemas.microsoft.com/office/drawing/2014/main" xmlns="" id="{0E4C3374-9505-8D49-9059-DF0F9C8F3A5F}"/>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5F0CE67D-6F90-024D-800D-006037495531}"/>
              </a:ext>
            </a:extLst>
          </p:cNvPr>
          <p:cNvSpPr>
            <a:spLocks noGrp="1"/>
          </p:cNvSpPr>
          <p:nvPr>
            <p:ph type="ftr" sz="quarter" idx="11"/>
          </p:nvPr>
        </p:nvSpPr>
        <p:spPr/>
        <p:txBody>
          <a:bodyPr/>
          <a:lstStyle/>
          <a:p>
            <a:pPr>
              <a:defRPr/>
            </a:pPr>
            <a:r>
              <a:rPr lang="de-DE"/>
              <a:t>Anne-Sophie Waag</a:t>
            </a:r>
          </a:p>
        </p:txBody>
      </p:sp>
      <p:sp>
        <p:nvSpPr>
          <p:cNvPr id="10246" name="Foliennummernplatzhalter 5">
            <a:extLst>
              <a:ext uri="{FF2B5EF4-FFF2-40B4-BE49-F238E27FC236}">
                <a16:creationId xmlns:a16="http://schemas.microsoft.com/office/drawing/2014/main" xmlns="" id="{B0E4BA5B-7EEF-634A-91ED-52C4706E6F06}"/>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594198-BD91-0748-BFDA-AFA18877F752}" type="slidenum">
              <a:rPr lang="de-DE" altLang="de-DE">
                <a:solidFill>
                  <a:schemeClr val="bg1"/>
                </a:solidFill>
                <a:latin typeface="Georgia" panose="02040502050405020303" pitchFamily="18" charset="0"/>
              </a:rPr>
              <a:pPr/>
              <a:t>7</a:t>
            </a:fld>
            <a:endParaRPr lang="de-DE" altLang="de-DE">
              <a:solidFill>
                <a:schemeClr val="bg1"/>
              </a:solidFill>
              <a:latin typeface="Georgia" panose="02040502050405020303" pitchFamily="18" charset="0"/>
            </a:endParaRPr>
          </a:p>
        </p:txBody>
      </p:sp>
      <p:pic>
        <p:nvPicPr>
          <p:cNvPr id="10247" name="Grafik 6">
            <a:extLst>
              <a:ext uri="{FF2B5EF4-FFF2-40B4-BE49-F238E27FC236}">
                <a16:creationId xmlns:a16="http://schemas.microsoft.com/office/drawing/2014/main" xmlns="" id="{45AA1B34-C3E0-034D-9410-07BF99A9E80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4961" t="20917" r="57341" b="46503"/>
          <a:stretch>
            <a:fillRect/>
          </a:stretch>
        </p:blipFill>
        <p:spPr bwMode="auto">
          <a:xfrm>
            <a:off x="544513" y="2781300"/>
            <a:ext cx="7643812" cy="352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 name="Foliennummernplatzhalter 5">
            <a:extLst>
              <a:ext uri="{FF2B5EF4-FFF2-40B4-BE49-F238E27FC236}">
                <a16:creationId xmlns:a16="http://schemas.microsoft.com/office/drawing/2014/main" xmlns="" id="{1DF1795C-5C6F-D849-8396-37D5FE9668F5}"/>
              </a:ext>
            </a:extLst>
          </p:cNvPr>
          <p:cNvSpPr txBox="1">
            <a:spLocks/>
          </p:cNvSpPr>
          <p:nvPr/>
        </p:nvSpPr>
        <p:spPr>
          <a:xfrm>
            <a:off x="6732300" y="638141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7</a:t>
            </a:fld>
            <a:endParaRPr lang="de-DE" alt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xmlns="" id="{741B627C-1D86-4C47-9FCA-0F783AEB2EFF}"/>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3" name="Textplatzhalter 2">
            <a:extLst>
              <a:ext uri="{FF2B5EF4-FFF2-40B4-BE49-F238E27FC236}">
                <a16:creationId xmlns:a16="http://schemas.microsoft.com/office/drawing/2014/main" xmlns="" id="{EEED0D8E-7367-B843-BBEA-F7BBD18E1F86}"/>
              </a:ext>
            </a:extLst>
          </p:cNvPr>
          <p:cNvSpPr>
            <a:spLocks noGrp="1"/>
          </p:cNvSpPr>
          <p:nvPr>
            <p:ph idx="1"/>
          </p:nvPr>
        </p:nvSpPr>
        <p:spPr/>
        <p:txBody>
          <a:bodyPr>
            <a:normAutofit/>
          </a:bodyPr>
          <a:lstStyle/>
          <a:p>
            <a:pPr marL="0" indent="0">
              <a:buFont typeface="Arial" panose="020B0604020202020204" pitchFamily="34" charset="0"/>
              <a:buNone/>
              <a:defRPr/>
            </a:pPr>
            <a:r>
              <a:rPr lang="en-US" b="1" dirty="0"/>
              <a:t>Integrated Model of Text and Picture Comprehension</a:t>
            </a:r>
            <a:r>
              <a:rPr lang="de-DE" b="1" dirty="0"/>
              <a:t> </a:t>
            </a:r>
            <a:r>
              <a:rPr lang="de-DE" b="1" dirty="0" smtClean="0"/>
              <a:t/>
            </a:r>
            <a:br>
              <a:rPr lang="de-DE" b="1" dirty="0" smtClean="0"/>
            </a:br>
            <a:r>
              <a:rPr lang="de-DE" sz="1100" dirty="0" smtClean="0"/>
              <a:t>(</a:t>
            </a:r>
            <a:r>
              <a:rPr lang="de-DE" sz="1100" dirty="0"/>
              <a:t>ITPC; Schnotz, 2014)</a:t>
            </a:r>
            <a:endParaRPr lang="de-DE" b="1" dirty="0"/>
          </a:p>
          <a:p>
            <a:pPr>
              <a:defRPr/>
            </a:pPr>
            <a:r>
              <a:rPr lang="de-DE" dirty="0"/>
              <a:t>Basiert auch auf dem Dreispeichermodell </a:t>
            </a:r>
            <a:r>
              <a:rPr lang="de-DE" sz="1100" dirty="0"/>
              <a:t>(Atkinson &amp; </a:t>
            </a:r>
            <a:r>
              <a:rPr lang="de-DE" sz="1100" dirty="0" err="1"/>
              <a:t>Shiffrin</a:t>
            </a:r>
            <a:r>
              <a:rPr lang="de-DE" sz="1100" dirty="0"/>
              <a:t>, 1968) </a:t>
            </a:r>
            <a:br>
              <a:rPr lang="de-DE" sz="1100" dirty="0"/>
            </a:br>
            <a:r>
              <a:rPr lang="de-DE" dirty="0"/>
              <a:t>und der Theorie der dualen Kodierung </a:t>
            </a:r>
            <a:r>
              <a:rPr lang="de-DE" sz="1100" dirty="0"/>
              <a:t>(Paivio, 1986)</a:t>
            </a:r>
          </a:p>
          <a:p>
            <a:pPr>
              <a:defRPr/>
            </a:pPr>
            <a:r>
              <a:rPr lang="de-DE" dirty="0"/>
              <a:t>Anders als im CTML postuliert ITPC integrierte Verarbeitung der beiden Kodalitäten im Arbeitsgedächtnis</a:t>
            </a:r>
          </a:p>
          <a:p>
            <a:pPr lvl="1">
              <a:defRPr/>
            </a:pPr>
            <a:r>
              <a:rPr lang="de-DE" dirty="0"/>
              <a:t>integriertes mentales Modell entsteht bereits im AG und nicht erst im LZG</a:t>
            </a:r>
          </a:p>
          <a:p>
            <a:pPr>
              <a:defRPr/>
            </a:pPr>
            <a:r>
              <a:rPr lang="de-DE" dirty="0"/>
              <a:t>Die intensive, integrierte Verarbeitung beider Kodalitäten führt zu besseren Lernergebnissen beim </a:t>
            </a:r>
            <a:r>
              <a:rPr lang="de-DE" dirty="0" smtClean="0"/>
              <a:t>Multimedialernen </a:t>
            </a:r>
            <a:r>
              <a:rPr lang="de-DE" sz="1100" dirty="0" smtClean="0"/>
              <a:t>(</a:t>
            </a:r>
            <a:r>
              <a:rPr lang="de-DE" sz="1100" dirty="0" err="1" smtClean="0"/>
              <a:t>Bodemer</a:t>
            </a:r>
            <a:r>
              <a:rPr lang="de-DE" sz="1100" dirty="0" smtClean="0"/>
              <a:t> </a:t>
            </a:r>
            <a:r>
              <a:rPr lang="de-DE" sz="1100" dirty="0"/>
              <a:t>et al., 2004; Mason et al., 2013</a:t>
            </a:r>
            <a:r>
              <a:rPr lang="de-DE" sz="1100" dirty="0" smtClean="0"/>
              <a:t>)</a:t>
            </a:r>
            <a:endParaRPr lang="de-DE" dirty="0"/>
          </a:p>
        </p:txBody>
      </p:sp>
      <p:sp>
        <p:nvSpPr>
          <p:cNvPr id="4" name="Datumsplatzhalter 3">
            <a:extLst>
              <a:ext uri="{FF2B5EF4-FFF2-40B4-BE49-F238E27FC236}">
                <a16:creationId xmlns:a16="http://schemas.microsoft.com/office/drawing/2014/main" xmlns="" id="{E2E60822-B74A-5C40-B0B0-B426BC3E5E54}"/>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6CB77D36-A675-3F42-B2C5-54E356ED4563}"/>
              </a:ext>
            </a:extLst>
          </p:cNvPr>
          <p:cNvSpPr>
            <a:spLocks noGrp="1"/>
          </p:cNvSpPr>
          <p:nvPr>
            <p:ph type="ftr" sz="quarter" idx="11"/>
          </p:nvPr>
        </p:nvSpPr>
        <p:spPr/>
        <p:txBody>
          <a:bodyPr/>
          <a:lstStyle/>
          <a:p>
            <a:pPr>
              <a:defRPr/>
            </a:pPr>
            <a:r>
              <a:rPr lang="de-DE"/>
              <a:t>Anne-Sophie Waag</a:t>
            </a:r>
          </a:p>
        </p:txBody>
      </p:sp>
      <p:sp>
        <p:nvSpPr>
          <p:cNvPr id="11270" name="Foliennummernplatzhalter 5">
            <a:extLst>
              <a:ext uri="{FF2B5EF4-FFF2-40B4-BE49-F238E27FC236}">
                <a16:creationId xmlns:a16="http://schemas.microsoft.com/office/drawing/2014/main" xmlns="" id="{80750C8D-A14C-1444-BA30-5AB996BEB995}"/>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F289C4-8141-C142-B0FA-2ED3B79629BD}" type="slidenum">
              <a:rPr lang="de-DE" altLang="de-DE">
                <a:solidFill>
                  <a:schemeClr val="bg1"/>
                </a:solidFill>
                <a:latin typeface="Georgia" panose="02040502050405020303" pitchFamily="18" charset="0"/>
              </a:rPr>
              <a:pPr/>
              <a:t>8</a:t>
            </a:fld>
            <a:endParaRPr lang="de-DE" altLang="de-DE">
              <a:solidFill>
                <a:schemeClr val="bg1"/>
              </a:solidFill>
              <a:latin typeface="Georgia" panose="02040502050405020303" pitchFamily="18" charset="0"/>
            </a:endParaRPr>
          </a:p>
        </p:txBody>
      </p:sp>
      <p:sp>
        <p:nvSpPr>
          <p:cNvPr id="7" name="Foliennummernplatzhalter 5">
            <a:extLst>
              <a:ext uri="{FF2B5EF4-FFF2-40B4-BE49-F238E27FC236}">
                <a16:creationId xmlns:a16="http://schemas.microsoft.com/office/drawing/2014/main" xmlns="" id="{E6C25BC9-A429-F449-B642-EB5AED80038F}"/>
              </a:ext>
            </a:extLst>
          </p:cNvPr>
          <p:cNvSpPr txBox="1">
            <a:spLocks/>
          </p:cNvSpPr>
          <p:nvPr/>
        </p:nvSpPr>
        <p:spPr>
          <a:xfrm>
            <a:off x="6705600" y="638141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B8A6FDE0-7AEF-4F44-A9DB-BC5A6C91CCBD}" type="slidenum">
              <a:rPr lang="de-DE" altLang="de-DE" smtClean="0"/>
              <a:pPr/>
              <a:t>8</a:t>
            </a:fld>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xmlns="" id="{B5241E06-A55C-2145-8009-126793673FB5}"/>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a:t>Multimediales Lernen</a:t>
            </a:r>
            <a:br>
              <a:rPr lang="de-DE" altLang="de-DE"/>
            </a:br>
            <a:r>
              <a:rPr lang="de-DE" altLang="de-DE" sz="1800"/>
              <a:t>(Scheiter, 2018)</a:t>
            </a:r>
            <a:endParaRPr lang="de-DE" altLang="de-DE"/>
          </a:p>
        </p:txBody>
      </p:sp>
      <p:sp>
        <p:nvSpPr>
          <p:cNvPr id="12296" name="Textplatzhalter 2">
            <a:extLst>
              <a:ext uri="{FF2B5EF4-FFF2-40B4-BE49-F238E27FC236}">
                <a16:creationId xmlns:a16="http://schemas.microsoft.com/office/drawing/2014/main" xmlns="" id="{8A92290F-560B-F045-B68C-B0451CB908BF}"/>
              </a:ext>
            </a:extLst>
          </p:cNvPr>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de-DE" b="1" dirty="0"/>
              <a:t>Integrated Model of Text and Picture Comprehension</a:t>
            </a:r>
            <a:r>
              <a:rPr lang="de-DE" altLang="de-DE" b="1" dirty="0"/>
              <a:t> </a:t>
            </a:r>
            <a:br>
              <a:rPr lang="de-DE" altLang="de-DE" b="1" dirty="0"/>
            </a:br>
            <a:r>
              <a:rPr lang="de-DE" altLang="de-DE" sz="1100" dirty="0"/>
              <a:t>(ITPC; Schnotz, 2014)</a:t>
            </a:r>
            <a:endParaRPr lang="de-DE" altLang="de-DE" b="1" dirty="0"/>
          </a:p>
          <a:p>
            <a:pPr marL="0" indent="0">
              <a:buFont typeface="Arial" panose="020B0604020202020204" pitchFamily="34" charset="0"/>
              <a:buNone/>
            </a:pPr>
            <a:endParaRPr lang="de-DE" altLang="de-DE" dirty="0"/>
          </a:p>
        </p:txBody>
      </p:sp>
      <p:sp>
        <p:nvSpPr>
          <p:cNvPr id="4" name="Datumsplatzhalter 3">
            <a:extLst>
              <a:ext uri="{FF2B5EF4-FFF2-40B4-BE49-F238E27FC236}">
                <a16:creationId xmlns:a16="http://schemas.microsoft.com/office/drawing/2014/main" xmlns="" id="{7EA59945-DF17-FF41-A019-EAF270D19AC9}"/>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a16="http://schemas.microsoft.com/office/drawing/2014/main" xmlns="" id="{6C0D6AB4-9285-D14F-8298-2097379B81C9}"/>
              </a:ext>
            </a:extLst>
          </p:cNvPr>
          <p:cNvSpPr>
            <a:spLocks noGrp="1"/>
          </p:cNvSpPr>
          <p:nvPr>
            <p:ph type="ftr" sz="quarter" idx="11"/>
          </p:nvPr>
        </p:nvSpPr>
        <p:spPr/>
        <p:txBody>
          <a:bodyPr/>
          <a:lstStyle/>
          <a:p>
            <a:pPr>
              <a:defRPr/>
            </a:pPr>
            <a:r>
              <a:rPr lang="de-DE"/>
              <a:t>Anne-Sophie Waag</a:t>
            </a:r>
          </a:p>
        </p:txBody>
      </p:sp>
      <p:sp>
        <p:nvSpPr>
          <p:cNvPr id="12293" name="Foliennummernplatzhalter 5">
            <a:extLst>
              <a:ext uri="{FF2B5EF4-FFF2-40B4-BE49-F238E27FC236}">
                <a16:creationId xmlns:a16="http://schemas.microsoft.com/office/drawing/2014/main" xmlns="" id="{BF161B85-F3FE-954A-BC50-29F7E1931178}"/>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F8D720D-E11E-1F47-8E3C-591193900854}" type="slidenum">
              <a:rPr lang="de-DE" altLang="de-DE">
                <a:solidFill>
                  <a:schemeClr val="tx2"/>
                </a:solidFill>
                <a:latin typeface="Georgia" panose="02040502050405020303" pitchFamily="18" charset="0"/>
              </a:rPr>
              <a:pPr/>
              <a:t>9</a:t>
            </a:fld>
            <a:endParaRPr lang="de-DE" altLang="de-DE">
              <a:solidFill>
                <a:schemeClr val="tx2"/>
              </a:solidFill>
              <a:latin typeface="Georgia" panose="02040502050405020303" pitchFamily="18" charset="0"/>
            </a:endParaRPr>
          </a:p>
        </p:txBody>
      </p:sp>
      <p:pic>
        <p:nvPicPr>
          <p:cNvPr id="12294" name="Grafik 6">
            <a:extLst>
              <a:ext uri="{FF2B5EF4-FFF2-40B4-BE49-F238E27FC236}">
                <a16:creationId xmlns:a16="http://schemas.microsoft.com/office/drawing/2014/main" xmlns="" id="{44A180E3-1869-DF4A-B3DE-6FE02BDFE06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l="5621" t="17931" r="57838" b="26472"/>
          <a:stretch>
            <a:fillRect/>
          </a:stretch>
        </p:blipFill>
        <p:spPr bwMode="auto">
          <a:xfrm>
            <a:off x="2405063" y="2636838"/>
            <a:ext cx="4333875"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Grafik 7">
            <a:extLst>
              <a:ext uri="{FF2B5EF4-FFF2-40B4-BE49-F238E27FC236}">
                <a16:creationId xmlns:a16="http://schemas.microsoft.com/office/drawing/2014/main" xmlns="" id="{FA2A7967-E407-8C44-9A28-8C21267DE1C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73528" t="57838" r="16464" b="5621"/>
          <a:stretch>
            <a:fillRect/>
          </a:stretch>
        </p:blipFill>
        <p:spPr bwMode="auto">
          <a:xfrm>
            <a:off x="6300788" y="2720975"/>
            <a:ext cx="731837" cy="351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M_SoWi_C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UM_SoWi_CD" id="{697187A4-4DA7-EF41-A277-EBF20A6D5625}" vid="{96C16F2D-22A1-BA45-B302-A7CD45C5DD39}"/>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2585</Words>
  <Application>Microsoft Office PowerPoint</Application>
  <PresentationFormat>Bildschirmpräsentation (4:3)</PresentationFormat>
  <Paragraphs>283</Paragraphs>
  <Slides>23</Slides>
  <Notes>7</Notes>
  <HiddenSlides>0</HiddenSlides>
  <MMClips>0</MMClips>
  <ScaleCrop>false</ScaleCrop>
  <HeadingPairs>
    <vt:vector size="4" baseType="variant">
      <vt:variant>
        <vt:lpstr>Design</vt:lpstr>
      </vt:variant>
      <vt:variant>
        <vt:i4>2</vt:i4>
      </vt:variant>
      <vt:variant>
        <vt:lpstr>Folientitel</vt:lpstr>
      </vt:variant>
      <vt:variant>
        <vt:i4>23</vt:i4>
      </vt:variant>
    </vt:vector>
  </HeadingPairs>
  <TitlesOfParts>
    <vt:vector size="25" baseType="lpstr">
      <vt:lpstr>Benutzerdefiniertes Design</vt:lpstr>
      <vt:lpstr>UM_SoWi_CD</vt:lpstr>
      <vt:lpstr>Lehren und lernen mit digitalen Medien</vt:lpstr>
      <vt:lpstr>Heutige Agenda</vt:lpstr>
      <vt:lpstr>Einführung</vt:lpstr>
      <vt:lpstr>Multimediales Lernen:  Lehren und lernen mit Texten und Bildern (Scheiter, 2018)</vt:lpstr>
      <vt:lpstr>Multimediales Lernen (Scheiter, 2018)</vt:lpstr>
      <vt:lpstr>Multimediales Lernen (Scheiter, 2018)</vt:lpstr>
      <vt:lpstr>Multimediales Lernen (Scheiter, 2018)</vt:lpstr>
      <vt:lpstr>Multimediales Lernen (Scheiter, 2018)</vt:lpstr>
      <vt:lpstr>Multimediales Lernen (Scheiter, 2018)</vt:lpstr>
      <vt:lpstr>Multimediales Lernen (Scheiter, 2018)</vt:lpstr>
      <vt:lpstr>Multimediales Lernen (Scheiter, 2018)</vt:lpstr>
      <vt:lpstr>Multimediales Lernen (Scheiter, 2018)</vt:lpstr>
      <vt:lpstr>Multimediales Lernen (Scheiter, 2018)</vt:lpstr>
      <vt:lpstr>Multimediales Lernen (Scheiter, 2018)</vt:lpstr>
      <vt:lpstr>Interaktivität (Rey, 2019)</vt:lpstr>
      <vt:lpstr>Interaktivität (Rey, 2019)</vt:lpstr>
      <vt:lpstr>Evaluation  multimedialen Lernens</vt:lpstr>
      <vt:lpstr>Evaluation multimedialen Lernens (Meyer &amp; Stockmann, 2018)</vt:lpstr>
      <vt:lpstr>Evaluation multimedialen Lernens (Meyer &amp; Stockmann, 2018)</vt:lpstr>
      <vt:lpstr>Motivationsdesign (Zander &amp; Heidig, 2019)</vt:lpstr>
      <vt:lpstr>Literatur (1/3)</vt:lpstr>
      <vt:lpstr>Literatur (2/3)</vt:lpstr>
      <vt:lpstr>Literatur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PresseHIWI 02</dc:creator>
  <cp:lastModifiedBy>Windows-Benutzer</cp:lastModifiedBy>
  <cp:revision>376</cp:revision>
  <dcterms:created xsi:type="dcterms:W3CDTF">2015-07-16T13:41:58Z</dcterms:created>
  <dcterms:modified xsi:type="dcterms:W3CDTF">2020-05-11T09:06:14Z</dcterms:modified>
</cp:coreProperties>
</file>